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4"/>
    <p:sldMasterId id="2147483756" r:id="rId5"/>
    <p:sldMasterId id="2147483781" r:id="rId6"/>
    <p:sldMasterId id="2147483769" r:id="rId7"/>
  </p:sldMasterIdLst>
  <p:notesMasterIdLst>
    <p:notesMasterId r:id="rId48"/>
  </p:notesMasterIdLst>
  <p:sldIdLst>
    <p:sldId id="284" r:id="rId8"/>
    <p:sldId id="1665" r:id="rId9"/>
    <p:sldId id="428" r:id="rId10"/>
    <p:sldId id="1657" r:id="rId11"/>
    <p:sldId id="437" r:id="rId12"/>
    <p:sldId id="389" r:id="rId13"/>
    <p:sldId id="329" r:id="rId14"/>
    <p:sldId id="1662" r:id="rId15"/>
    <p:sldId id="373" r:id="rId16"/>
    <p:sldId id="435" r:id="rId17"/>
    <p:sldId id="383" r:id="rId18"/>
    <p:sldId id="438" r:id="rId19"/>
    <p:sldId id="451" r:id="rId20"/>
    <p:sldId id="1669" r:id="rId21"/>
    <p:sldId id="449" r:id="rId22"/>
    <p:sldId id="450" r:id="rId23"/>
    <p:sldId id="431" r:id="rId24"/>
    <p:sldId id="432" r:id="rId25"/>
    <p:sldId id="433" r:id="rId26"/>
    <p:sldId id="434" r:id="rId27"/>
    <p:sldId id="325" r:id="rId28"/>
    <p:sldId id="436" r:id="rId29"/>
    <p:sldId id="1666" r:id="rId30"/>
    <p:sldId id="1667" r:id="rId31"/>
    <p:sldId id="1668" r:id="rId32"/>
    <p:sldId id="440" r:id="rId33"/>
    <p:sldId id="455" r:id="rId34"/>
    <p:sldId id="442" r:id="rId35"/>
    <p:sldId id="443" r:id="rId36"/>
    <p:sldId id="363" r:id="rId37"/>
    <p:sldId id="365" r:id="rId38"/>
    <p:sldId id="271" r:id="rId39"/>
    <p:sldId id="456" r:id="rId40"/>
    <p:sldId id="420" r:id="rId41"/>
    <p:sldId id="444" r:id="rId42"/>
    <p:sldId id="421" r:id="rId43"/>
    <p:sldId id="422" r:id="rId44"/>
    <p:sldId id="403" r:id="rId45"/>
    <p:sldId id="405" r:id="rId46"/>
    <p:sldId id="283" r:id="rId47"/>
  </p:sldIdLst>
  <p:sldSz cx="12192000" cy="6858000"/>
  <p:notesSz cx="6950075"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33235B2-A46C-4EDC-B0FD-F9012E0C6B94}">
          <p14:sldIdLst>
            <p14:sldId id="284"/>
            <p14:sldId id="1665"/>
            <p14:sldId id="428"/>
          </p14:sldIdLst>
        </p14:section>
        <p14:section name="Introduction to Fair Housing Laws" id="{5C0134C2-9A8A-492A-94E7-638D42482585}">
          <p14:sldIdLst>
            <p14:sldId id="1657"/>
            <p14:sldId id="437"/>
            <p14:sldId id="389"/>
            <p14:sldId id="329"/>
            <p14:sldId id="1662"/>
            <p14:sldId id="373"/>
            <p14:sldId id="435"/>
            <p14:sldId id="383"/>
            <p14:sldId id="438"/>
            <p14:sldId id="451"/>
            <p14:sldId id="1669"/>
            <p14:sldId id="449"/>
            <p14:sldId id="450"/>
            <p14:sldId id="431"/>
            <p14:sldId id="432"/>
            <p14:sldId id="433"/>
            <p14:sldId id="434"/>
            <p14:sldId id="325"/>
            <p14:sldId id="436"/>
            <p14:sldId id="1666"/>
            <p14:sldId id="1667"/>
            <p14:sldId id="1668"/>
            <p14:sldId id="440"/>
            <p14:sldId id="455"/>
            <p14:sldId id="442"/>
            <p14:sldId id="443"/>
            <p14:sldId id="363"/>
            <p14:sldId id="365"/>
            <p14:sldId id="271"/>
            <p14:sldId id="456"/>
            <p14:sldId id="420"/>
            <p14:sldId id="444"/>
            <p14:sldId id="421"/>
            <p14:sldId id="422"/>
          </p14:sldIdLst>
        </p14:section>
        <p14:section name="Enforcement of Fair Housing Laws" id="{0713B312-60EF-4CED-A496-DA5470F3BDA1}">
          <p14:sldIdLst>
            <p14:sldId id="403"/>
            <p14:sldId id="405"/>
            <p14:sldId id="283"/>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k Dedrick" initials="MD" lastIdx="1" clrIdx="0">
    <p:extLst>
      <p:ext uri="{19B8F6BF-5375-455C-9EA6-DF929625EA0E}">
        <p15:presenceInfo xmlns:p15="http://schemas.microsoft.com/office/powerpoint/2012/main" userId="Mark Dedrick"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931F"/>
    <a:srgbClr val="36ACB8"/>
    <a:srgbClr val="AF378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51" dt="2026-10-01T13:47:28.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41" autoAdjust="0"/>
    <p:restoredTop sz="94660"/>
  </p:normalViewPr>
  <p:slideViewPr>
    <p:cSldViewPr snapToGrid="0">
      <p:cViewPr varScale="1">
        <p:scale>
          <a:sx n="96" d="100"/>
          <a:sy n="96" d="100"/>
        </p:scale>
        <p:origin x="279" y="57"/>
      </p:cViewPr>
      <p:guideLst>
        <p:guide orient="horz" pos="2160"/>
        <p:guide pos="3840"/>
      </p:guideLst>
    </p:cSldViewPr>
  </p:slideViewPr>
  <p:notesTextViewPr>
    <p:cViewPr>
      <p:scale>
        <a:sx n="3" d="2"/>
        <a:sy n="3" d="2"/>
      </p:scale>
      <p:origin x="0" y="0"/>
    </p:cViewPr>
  </p:notesTextViewPr>
  <p:sorterViewPr>
    <p:cViewPr varScale="1">
      <p:scale>
        <a:sx n="100" d="100"/>
        <a:sy n="100" d="100"/>
      </p:scale>
      <p:origin x="0" y="-876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notesMaster" Target="notesMasters/notesMaster1.xml"/><Relationship Id="rId8" Type="http://schemas.openxmlformats.org/officeDocument/2006/relationships/slide" Target="slides/slide1.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lly Santangelo" userId="S::ssantangelo@cnyfairhousing.org::987c46f1-cae6-4b55-bec0-459e461f9c37" providerId="AD" clId="Web-{00000000-0000-0000-0000-000000000000}"/>
    <pc:docChg chg="delSld modSld modSection">
      <pc:chgData name="Sally Santangelo" userId="S::ssantangelo@cnyfairhousing.org::987c46f1-cae6-4b55-bec0-459e461f9c37" providerId="AD" clId="Web-{00000000-0000-0000-0000-000000000000}" dt="2026-10-01T13:49:28.749" v="334" actId="20577"/>
      <pc:docMkLst>
        <pc:docMk/>
      </pc:docMkLst>
      <pc:sldChg chg="modSp">
        <pc:chgData name="Sally Santangelo" userId="S::ssantangelo@cnyfairhousing.org::987c46f1-cae6-4b55-bec0-459e461f9c37" providerId="AD" clId="Web-{00000000-0000-0000-0000-000000000000}" dt="2026-10-01T13:49:28.749" v="334" actId="20577"/>
        <pc:sldMkLst>
          <pc:docMk/>
          <pc:sldMk cId="3741579551" sldId="325"/>
        </pc:sldMkLst>
        <pc:graphicFrameChg chg="modGraphic">
          <ac:chgData name="Sally Santangelo" userId="S::ssantangelo@cnyfairhousing.org::987c46f1-cae6-4b55-bec0-459e461f9c37" providerId="AD" clId="Web-{00000000-0000-0000-0000-000000000000}" dt="2026-10-01T13:49:28.749" v="334" actId="20577"/>
          <ac:graphicFrameMkLst>
            <pc:docMk/>
            <pc:sldMk cId="3741579551" sldId="325"/>
            <ac:graphicFrameMk id="16" creationId="{D291CDBA-52D6-4033-A838-4A2DC073722F}"/>
          </ac:graphicFrameMkLst>
        </pc:graphicFrameChg>
      </pc:sldChg>
      <pc:sldChg chg="modSp">
        <pc:chgData name="Sally Santangelo" userId="S::ssantangelo@cnyfairhousing.org::987c46f1-cae6-4b55-bec0-459e461f9c37" providerId="AD" clId="Web-{00000000-0000-0000-0000-000000000000}" dt="2026-10-01T13:47:26.983" v="280" actId="20577"/>
        <pc:sldMkLst>
          <pc:docMk/>
          <pc:sldMk cId="398986868" sldId="436"/>
        </pc:sldMkLst>
        <pc:spChg chg="mod">
          <ac:chgData name="Sally Santangelo" userId="S::ssantangelo@cnyfairhousing.org::987c46f1-cae6-4b55-bec0-459e461f9c37" providerId="AD" clId="Web-{00000000-0000-0000-0000-000000000000}" dt="2026-10-01T13:47:26.983" v="280" actId="20577"/>
          <ac:spMkLst>
            <pc:docMk/>
            <pc:sldMk cId="398986868" sldId="436"/>
            <ac:spMk id="2" creationId="{00000000-0000-0000-0000-000000000000}"/>
          </ac:spMkLst>
        </pc:spChg>
      </pc:sldChg>
      <pc:sldChg chg="modSp">
        <pc:chgData name="Sally Santangelo" userId="S::ssantangelo@cnyfairhousing.org::987c46f1-cae6-4b55-bec0-459e461f9c37" providerId="AD" clId="Web-{00000000-0000-0000-0000-000000000000}" dt="2026-10-01T13:45:24.514" v="206" actId="20577"/>
        <pc:sldMkLst>
          <pc:docMk/>
          <pc:sldMk cId="1402753610" sldId="444"/>
        </pc:sldMkLst>
        <pc:graphicFrameChg chg="modGraphic">
          <ac:chgData name="Sally Santangelo" userId="S::ssantangelo@cnyfairhousing.org::987c46f1-cae6-4b55-bec0-459e461f9c37" providerId="AD" clId="Web-{00000000-0000-0000-0000-000000000000}" dt="2026-10-01T13:45:24.514" v="206" actId="20577"/>
          <ac:graphicFrameMkLst>
            <pc:docMk/>
            <pc:sldMk cId="1402753610" sldId="444"/>
            <ac:graphicFrameMk id="9" creationId="{349FAB76-5F22-C458-FD25-02FD8C22E431}"/>
          </ac:graphicFrameMkLst>
        </pc:graphicFrameChg>
      </pc:sldChg>
      <pc:sldChg chg="modSp">
        <pc:chgData name="Sally Santangelo" userId="S::ssantangelo@cnyfairhousing.org::987c46f1-cae6-4b55-bec0-459e461f9c37" providerId="AD" clId="Web-{00000000-0000-0000-0000-000000000000}" dt="2026-10-01T13:45:49.405" v="236" actId="20577"/>
        <pc:sldMkLst>
          <pc:docMk/>
          <pc:sldMk cId="1259420680" sldId="455"/>
        </pc:sldMkLst>
        <pc:spChg chg="mod">
          <ac:chgData name="Sally Santangelo" userId="S::ssantangelo@cnyfairhousing.org::987c46f1-cae6-4b55-bec0-459e461f9c37" providerId="AD" clId="Web-{00000000-0000-0000-0000-000000000000}" dt="2026-10-01T13:45:49.405" v="236" actId="20577"/>
          <ac:spMkLst>
            <pc:docMk/>
            <pc:sldMk cId="1259420680" sldId="455"/>
            <ac:spMk id="29" creationId="{A0A00447-5EDA-4151-9EA5-9BCD6782EC49}"/>
          </ac:spMkLst>
        </pc:spChg>
      </pc:sldChg>
      <pc:sldChg chg="del">
        <pc:chgData name="Sally Santangelo" userId="S::ssantangelo@cnyfairhousing.org::987c46f1-cae6-4b55-bec0-459e461f9c37" providerId="AD" clId="Web-{00000000-0000-0000-0000-000000000000}" dt="2026-10-01T13:40:36.170" v="0"/>
        <pc:sldMkLst>
          <pc:docMk/>
          <pc:sldMk cId="2632445379" sldId="459"/>
        </pc:sldMkLst>
      </pc:sldChg>
      <pc:sldChg chg="modSp">
        <pc:chgData name="Sally Santangelo" userId="S::ssantangelo@cnyfairhousing.org::987c46f1-cae6-4b55-bec0-459e461f9c37" providerId="AD" clId="Web-{00000000-0000-0000-0000-000000000000}" dt="2026-10-01T13:42:13.311" v="3" actId="20577"/>
        <pc:sldMkLst>
          <pc:docMk/>
          <pc:sldMk cId="2039935954" sldId="1662"/>
        </pc:sldMkLst>
        <pc:spChg chg="mod">
          <ac:chgData name="Sally Santangelo" userId="S::ssantangelo@cnyfairhousing.org::987c46f1-cae6-4b55-bec0-459e461f9c37" providerId="AD" clId="Web-{00000000-0000-0000-0000-000000000000}" dt="2026-10-01T13:42:13.311" v="3" actId="20577"/>
          <ac:spMkLst>
            <pc:docMk/>
            <pc:sldMk cId="2039935954" sldId="1662"/>
            <ac:spMk id="2" creationId="{00000000-0000-0000-0000-000000000000}"/>
          </ac:spMkLst>
        </pc:spChg>
      </pc:sldChg>
    </pc:docChg>
  </pc:docChgLst>
</pc:chgInfo>
</file>

<file path=ppt/diagrams/_rels/data1.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svg"/></Relationships>
</file>

<file path=ppt/diagrams/_rels/data8.xml.rels><?xml version="1.0" encoding="UTF-8" standalone="yes"?>
<Relationships xmlns="http://schemas.openxmlformats.org/package/2006/relationships"><Relationship Id="rId3" Type="http://schemas.openxmlformats.org/officeDocument/2006/relationships/image" Target="../media/image23.svg"/><Relationship Id="rId7" Type="http://schemas.openxmlformats.org/officeDocument/2006/relationships/image" Target="../media/image27.svg"/><Relationship Id="rId2" Type="http://schemas.openxmlformats.org/officeDocument/2006/relationships/image" Target="../media/image22.svg"/><Relationship Id="rId1" Type="http://schemas.openxmlformats.org/officeDocument/2006/relationships/image" Target="../media/image21.svg"/><Relationship Id="rId6" Type="http://schemas.openxmlformats.org/officeDocument/2006/relationships/image" Target="../media/image26.svg"/><Relationship Id="rId5" Type="http://schemas.openxmlformats.org/officeDocument/2006/relationships/image" Target="../media/image25.svg"/><Relationship Id="rId4" Type="http://schemas.openxmlformats.org/officeDocument/2006/relationships/image" Target="../media/image24.svg"/></Relationships>
</file>

<file path=ppt/diagrams/_rels/data9.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svg"/><Relationship Id="rId1" Type="http://schemas.openxmlformats.org/officeDocument/2006/relationships/image" Target="../media/image28.svg"/><Relationship Id="rId4" Type="http://schemas.openxmlformats.org/officeDocument/2006/relationships/image" Target="../media/image31.svg"/></Relationships>
</file>

<file path=ppt/diagrams/_rels/drawing1.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svg"/></Relationships>
</file>

<file path=ppt/diagrams/_rels/drawing8.xml.rels><?xml version="1.0" encoding="UTF-8" standalone="yes"?>
<Relationships xmlns="http://schemas.openxmlformats.org/package/2006/relationships"><Relationship Id="rId3" Type="http://schemas.openxmlformats.org/officeDocument/2006/relationships/image" Target="../media/image23.svg"/><Relationship Id="rId7" Type="http://schemas.openxmlformats.org/officeDocument/2006/relationships/image" Target="../media/image27.svg"/><Relationship Id="rId2" Type="http://schemas.openxmlformats.org/officeDocument/2006/relationships/image" Target="../media/image22.svg"/><Relationship Id="rId1" Type="http://schemas.openxmlformats.org/officeDocument/2006/relationships/image" Target="../media/image21.svg"/><Relationship Id="rId6" Type="http://schemas.openxmlformats.org/officeDocument/2006/relationships/image" Target="../media/image26.svg"/><Relationship Id="rId5" Type="http://schemas.openxmlformats.org/officeDocument/2006/relationships/image" Target="../media/image25.svg"/><Relationship Id="rId4" Type="http://schemas.openxmlformats.org/officeDocument/2006/relationships/image" Target="../media/image24.svg"/></Relationships>
</file>

<file path=ppt/diagrams/_rels/drawing9.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svg"/><Relationship Id="rId1" Type="http://schemas.openxmlformats.org/officeDocument/2006/relationships/image" Target="../media/image28.svg"/><Relationship Id="rId4" Type="http://schemas.openxmlformats.org/officeDocument/2006/relationships/image" Target="../media/image31.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8">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9">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10">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1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1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1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icon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dgm:fillClrLst>
    <dgm:linClrLst meth="repeat">
      <a:schemeClr val="lt1">
        <a:alpha val="0"/>
      </a:schemeClr>
    </dgm:linClrLst>
    <dgm:effectClrLst/>
    <dgm:txLinClrLst/>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coloredtext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dk2">
        <a:alpha val="0"/>
      </a:schemeClr>
    </dgm:fillClrLst>
    <dgm:linClrLst meth="repeat">
      <a:schemeClr val="dk2">
        <a:alpha val="0"/>
      </a:schemeClr>
    </dgm:linClrLst>
    <dgm:effectClrLst/>
    <dgm:txLinClrLst/>
    <dgm:txFillClrLst meth="repeat">
      <a:schemeClr val="dk2"/>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2#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1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66533D-BDC1-42C4-84A1-E93619A4786C}" type="doc">
      <dgm:prSet loTypeId="urn:microsoft.com/office/officeart/2018/2/layout/IconVerticalSolidList" loCatId="icon" qsTypeId="urn:microsoft.com/office/officeart/2005/8/quickstyle/simple1#11" qsCatId="simple" csTypeId="urn:microsoft.com/office/officeart/2018/5/colors/Iconchunking_neutralicontext_colorful1" csCatId="colorful" phldr="1"/>
      <dgm:spPr/>
      <dgm:t>
        <a:bodyPr/>
        <a:lstStyle/>
        <a:p>
          <a:endParaRPr lang="en-US"/>
        </a:p>
      </dgm:t>
    </dgm:pt>
    <dgm:pt modelId="{A7E3608F-758D-43FB-AE60-0A9EA61B44E1}">
      <dgm:prSet/>
      <dgm:spPr/>
      <dgm:t>
        <a:bodyPr/>
        <a:lstStyle/>
        <a:p>
          <a:pPr>
            <a:lnSpc>
              <a:spcPct val="100000"/>
            </a:lnSpc>
          </a:pPr>
          <a:r>
            <a:rPr lang="en-US" dirty="0"/>
            <a:t>Familial Status:  families with children under the age of 18, pregnant people, anyone who has or is trying to obtain custody of minor children (adoption, foster care, grandparents)</a:t>
          </a:r>
        </a:p>
      </dgm:t>
    </dgm:pt>
    <dgm:pt modelId="{7949379F-ED02-4771-A608-2368CF214E35}" type="parTrans" cxnId="{B385129C-1DD9-481C-B74B-461C326BA859}">
      <dgm:prSet/>
      <dgm:spPr/>
      <dgm:t>
        <a:bodyPr/>
        <a:lstStyle/>
        <a:p>
          <a:endParaRPr lang="en-US"/>
        </a:p>
      </dgm:t>
    </dgm:pt>
    <dgm:pt modelId="{DD6D13E2-48A4-47E7-88EC-24C06AE840F7}" type="sibTrans" cxnId="{B385129C-1DD9-481C-B74B-461C326BA859}">
      <dgm:prSet/>
      <dgm:spPr/>
      <dgm:t>
        <a:bodyPr/>
        <a:lstStyle/>
        <a:p>
          <a:endParaRPr lang="en-US"/>
        </a:p>
      </dgm:t>
    </dgm:pt>
    <dgm:pt modelId="{FCAF7E1A-0833-4CEC-9C95-120834A6DEA7}">
      <dgm:prSet custT="1"/>
      <dgm:spPr/>
      <dgm:t>
        <a:bodyPr/>
        <a:lstStyle/>
        <a:p>
          <a:pPr>
            <a:lnSpc>
              <a:spcPct val="100000"/>
            </a:lnSpc>
          </a:pPr>
          <a:r>
            <a:rPr lang="en-US" sz="1600" dirty="0"/>
            <a:t>Landlords can limit the number of people that live in an apartment, but it has to be based on the size of the apartment and is determined by local codes.</a:t>
          </a:r>
        </a:p>
      </dgm:t>
    </dgm:pt>
    <dgm:pt modelId="{D28194AA-8AC1-4760-B5A3-E16071571814}" type="parTrans" cxnId="{F4B7EA1C-C946-4414-B746-70A9CB383944}">
      <dgm:prSet/>
      <dgm:spPr/>
      <dgm:t>
        <a:bodyPr/>
        <a:lstStyle/>
        <a:p>
          <a:endParaRPr lang="en-US"/>
        </a:p>
      </dgm:t>
    </dgm:pt>
    <dgm:pt modelId="{2F117EAC-1B1C-443A-8897-AA92C3D27C65}" type="sibTrans" cxnId="{F4B7EA1C-C946-4414-B746-70A9CB383944}">
      <dgm:prSet/>
      <dgm:spPr/>
      <dgm:t>
        <a:bodyPr/>
        <a:lstStyle/>
        <a:p>
          <a:endParaRPr lang="en-US"/>
        </a:p>
      </dgm:t>
    </dgm:pt>
    <dgm:pt modelId="{9E582CA2-73C6-412D-B956-69936AAF544C}">
      <dgm:prSet custT="1"/>
      <dgm:spPr/>
      <dgm:t>
        <a:bodyPr/>
        <a:lstStyle/>
        <a:p>
          <a:pPr>
            <a:lnSpc>
              <a:spcPct val="100000"/>
            </a:lnSpc>
          </a:pPr>
          <a:r>
            <a:rPr lang="en-US" sz="1600" dirty="0"/>
            <a:t>Very small bedrooms can be limited to one person while large bedrooms may be able to have three or more people</a:t>
          </a:r>
        </a:p>
        <a:p>
          <a:pPr>
            <a:lnSpc>
              <a:spcPct val="100000"/>
            </a:lnSpc>
          </a:pPr>
          <a:r>
            <a:rPr lang="en-US" sz="1600" dirty="0"/>
            <a:t>Children under 2 do not count when determining the number of people per bedroom.</a:t>
          </a:r>
        </a:p>
      </dgm:t>
    </dgm:pt>
    <dgm:pt modelId="{338F9E26-B014-4BCD-9225-07A10BA642ED}" type="parTrans" cxnId="{4A73013C-2578-4FAB-8EBC-2C34EA446C6D}">
      <dgm:prSet/>
      <dgm:spPr/>
      <dgm:t>
        <a:bodyPr/>
        <a:lstStyle/>
        <a:p>
          <a:endParaRPr lang="en-US"/>
        </a:p>
      </dgm:t>
    </dgm:pt>
    <dgm:pt modelId="{0E5F41A7-2E9D-420A-B894-898BC022561F}" type="sibTrans" cxnId="{4A73013C-2578-4FAB-8EBC-2C34EA446C6D}">
      <dgm:prSet/>
      <dgm:spPr/>
      <dgm:t>
        <a:bodyPr/>
        <a:lstStyle/>
        <a:p>
          <a:endParaRPr lang="en-US"/>
        </a:p>
      </dgm:t>
    </dgm:pt>
    <dgm:pt modelId="{3983E2E6-F053-483C-B42A-E3DBCFA29959}">
      <dgm:prSet/>
      <dgm:spPr/>
      <dgm:t>
        <a:bodyPr/>
        <a:lstStyle/>
        <a:p>
          <a:pPr>
            <a:lnSpc>
              <a:spcPct val="100000"/>
            </a:lnSpc>
          </a:pPr>
          <a:endParaRPr lang="en-US"/>
        </a:p>
      </dgm:t>
    </dgm:pt>
    <dgm:pt modelId="{60D931D8-8024-4EF9-B635-DEB080E92B2B}" type="parTrans" cxnId="{EF565006-908A-4FAF-932C-8FDA8FCC6DE5}">
      <dgm:prSet/>
      <dgm:spPr/>
      <dgm:t>
        <a:bodyPr/>
        <a:lstStyle/>
        <a:p>
          <a:endParaRPr lang="en-US"/>
        </a:p>
      </dgm:t>
    </dgm:pt>
    <dgm:pt modelId="{C1BC2D33-056C-46C9-AD1B-74367F7BF2BC}" type="sibTrans" cxnId="{EF565006-908A-4FAF-932C-8FDA8FCC6DE5}">
      <dgm:prSet/>
      <dgm:spPr/>
      <dgm:t>
        <a:bodyPr/>
        <a:lstStyle/>
        <a:p>
          <a:endParaRPr lang="en-US"/>
        </a:p>
      </dgm:t>
    </dgm:pt>
    <dgm:pt modelId="{CB1C2C89-16B2-4038-8A3B-5F7081977D8E}" type="pres">
      <dgm:prSet presAssocID="{F666533D-BDC1-42C4-84A1-E93619A4786C}" presName="root" presStyleCnt="0">
        <dgm:presLayoutVars>
          <dgm:dir/>
          <dgm:resizeHandles val="exact"/>
        </dgm:presLayoutVars>
      </dgm:prSet>
      <dgm:spPr/>
    </dgm:pt>
    <dgm:pt modelId="{D01655AD-9517-4BD0-BCE0-958DC6DE80C5}" type="pres">
      <dgm:prSet presAssocID="{A7E3608F-758D-43FB-AE60-0A9EA61B44E1}" presName="compNode" presStyleCnt="0"/>
      <dgm:spPr/>
    </dgm:pt>
    <dgm:pt modelId="{3D2FC20A-134F-4733-9E68-B9D2BFFD6C45}" type="pres">
      <dgm:prSet presAssocID="{A7E3608F-758D-43FB-AE60-0A9EA61B44E1}" presName="bgRect" presStyleLbl="bgShp" presStyleIdx="0" presStyleCnt="3" custLinFactNeighborX="3" custLinFactNeighborY="-22737"/>
      <dgm:spPr>
        <a:solidFill>
          <a:schemeClr val="accent1"/>
        </a:solidFill>
      </dgm:spPr>
    </dgm:pt>
    <dgm:pt modelId="{E8C21875-41FB-487F-9F3F-85C1B25A1B79}" type="pres">
      <dgm:prSet presAssocID="{A7E3608F-758D-43FB-AE60-0A9EA61B44E1}" presName="iconRect" presStyleLbl="node1" presStyleIdx="0" presStyleCnt="3" custLinFactNeighborX="-3018" custLinFactNeighborY="-700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Family"/>
        </a:ext>
      </dgm:extLst>
    </dgm:pt>
    <dgm:pt modelId="{7E2B3A2F-5B08-420C-AAFE-6C611C9DC93B}" type="pres">
      <dgm:prSet presAssocID="{A7E3608F-758D-43FB-AE60-0A9EA61B44E1}" presName="spaceRect" presStyleCnt="0"/>
      <dgm:spPr/>
    </dgm:pt>
    <dgm:pt modelId="{B1DFF02B-D7C3-4726-835F-371E12B5F450}" type="pres">
      <dgm:prSet presAssocID="{A7E3608F-758D-43FB-AE60-0A9EA61B44E1}" presName="parTx" presStyleLbl="revTx" presStyleIdx="0" presStyleCnt="4" custLinFactNeighborX="4" custLinFactNeighborY="-51457">
        <dgm:presLayoutVars>
          <dgm:chMax val="0"/>
          <dgm:chPref val="0"/>
        </dgm:presLayoutVars>
      </dgm:prSet>
      <dgm:spPr/>
    </dgm:pt>
    <dgm:pt modelId="{C9D15EBF-954F-444C-834A-33D27CBC43B1}" type="pres">
      <dgm:prSet presAssocID="{DD6D13E2-48A4-47E7-88EC-24C06AE840F7}" presName="sibTrans" presStyleCnt="0"/>
      <dgm:spPr/>
    </dgm:pt>
    <dgm:pt modelId="{73365EDE-12B2-4904-BB4C-4B2FEB886297}" type="pres">
      <dgm:prSet presAssocID="{FCAF7E1A-0833-4CEC-9C95-120834A6DEA7}" presName="compNode" presStyleCnt="0"/>
      <dgm:spPr/>
    </dgm:pt>
    <dgm:pt modelId="{F4018801-5E8A-48AD-9B74-59A54B52C934}" type="pres">
      <dgm:prSet presAssocID="{FCAF7E1A-0833-4CEC-9C95-120834A6DEA7}" presName="bgRect" presStyleLbl="bgShp" presStyleIdx="1" presStyleCnt="3" custScaleY="199054" custLinFactNeighborX="-604" custLinFactNeighborY="-18357"/>
      <dgm:spPr/>
    </dgm:pt>
    <dgm:pt modelId="{4E9B66D2-A21C-4D2E-AEB1-B40BD87AE4DD}" type="pres">
      <dgm:prSet presAssocID="{FCAF7E1A-0833-4CEC-9C95-120834A6DEA7}" presName="iconRect" presStyleLbl="node1" presStyleIdx="1" presStyleCnt="3" custLinFactNeighborX="-4682" custLinFactNeighborY="-3166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omeOutline"/>
        </a:ext>
      </dgm:extLst>
    </dgm:pt>
    <dgm:pt modelId="{1DAF08FD-5E4A-4B21-B14F-592F41909C1E}" type="pres">
      <dgm:prSet presAssocID="{FCAF7E1A-0833-4CEC-9C95-120834A6DEA7}" presName="spaceRect" presStyleCnt="0"/>
      <dgm:spPr/>
    </dgm:pt>
    <dgm:pt modelId="{30181EF5-4539-4B60-A764-AF8514D6C9FA}" type="pres">
      <dgm:prSet presAssocID="{FCAF7E1A-0833-4CEC-9C95-120834A6DEA7}" presName="parTx" presStyleLbl="revTx" presStyleIdx="1" presStyleCnt="4" custLinFactNeighborX="-714" custLinFactNeighborY="-16007">
        <dgm:presLayoutVars>
          <dgm:chMax val="0"/>
          <dgm:chPref val="0"/>
        </dgm:presLayoutVars>
      </dgm:prSet>
      <dgm:spPr/>
    </dgm:pt>
    <dgm:pt modelId="{DC44FC9B-89D4-47FC-A12E-A79233115A92}" type="pres">
      <dgm:prSet presAssocID="{FCAF7E1A-0833-4CEC-9C95-120834A6DEA7}" presName="desTx" presStyleLbl="revTx" presStyleIdx="2" presStyleCnt="4" custScaleX="100000" custScaleY="183241" custLinFactNeighborX="7" custLinFactNeighborY="-14419">
        <dgm:presLayoutVars/>
      </dgm:prSet>
      <dgm:spPr/>
    </dgm:pt>
    <dgm:pt modelId="{A4C2FCA1-1EDB-4FA1-B5A3-F27ECEE56B51}" type="pres">
      <dgm:prSet presAssocID="{2F117EAC-1B1C-443A-8897-AA92C3D27C65}" presName="sibTrans" presStyleCnt="0"/>
      <dgm:spPr/>
    </dgm:pt>
    <dgm:pt modelId="{8BE16BBB-74CD-401E-B48E-0E8FF1284CCD}" type="pres">
      <dgm:prSet presAssocID="{3983E2E6-F053-483C-B42A-E3DBCFA29959}" presName="compNode" presStyleCnt="0"/>
      <dgm:spPr/>
    </dgm:pt>
    <dgm:pt modelId="{F7EF8765-A8D9-470C-B1B3-2DF259AF5B18}" type="pres">
      <dgm:prSet presAssocID="{3983E2E6-F053-483C-B42A-E3DBCFA29959}" presName="bgRect" presStyleLbl="bgShp" presStyleIdx="2" presStyleCnt="3" custLinFactNeighborX="3" custLinFactNeighborY="-35473"/>
      <dgm:spPr>
        <a:solidFill>
          <a:srgbClr val="AF3787"/>
        </a:solidFill>
      </dgm:spPr>
    </dgm:pt>
    <dgm:pt modelId="{D08DCFFA-5702-4A34-9EE3-F1FDA33EED29}" type="pres">
      <dgm:prSet presAssocID="{3983E2E6-F053-483C-B42A-E3DBCFA29959}" presName="iconRect" presStyleLbl="node1" presStyleIdx="2" presStyleCnt="3" custLinFactNeighborX="3059" custLinFactNeighborY="-61669"/>
      <dgm:spPr>
        <a:solidFill>
          <a:srgbClr val="AF3787"/>
        </a:solidFill>
      </dgm:spPr>
    </dgm:pt>
    <dgm:pt modelId="{08143D13-03C0-466E-9A01-84540747D42F}" type="pres">
      <dgm:prSet presAssocID="{3983E2E6-F053-483C-B42A-E3DBCFA29959}" presName="spaceRect" presStyleCnt="0"/>
      <dgm:spPr/>
    </dgm:pt>
    <dgm:pt modelId="{1E799A64-A27B-4FAB-963A-3E8AB1DC08AF}" type="pres">
      <dgm:prSet presAssocID="{3983E2E6-F053-483C-B42A-E3DBCFA29959}" presName="parTx" presStyleLbl="revTx" presStyleIdx="3" presStyleCnt="4">
        <dgm:presLayoutVars>
          <dgm:chMax val="0"/>
          <dgm:chPref val="0"/>
        </dgm:presLayoutVars>
      </dgm:prSet>
      <dgm:spPr/>
    </dgm:pt>
  </dgm:ptLst>
  <dgm:cxnLst>
    <dgm:cxn modelId="{EF565006-908A-4FAF-932C-8FDA8FCC6DE5}" srcId="{F666533D-BDC1-42C4-84A1-E93619A4786C}" destId="{3983E2E6-F053-483C-B42A-E3DBCFA29959}" srcOrd="2" destOrd="0" parTransId="{60D931D8-8024-4EF9-B635-DEB080E92B2B}" sibTransId="{C1BC2D33-056C-46C9-AD1B-74367F7BF2BC}"/>
    <dgm:cxn modelId="{51391710-4E05-4CBE-B337-C3D36A31B885}" type="presOf" srcId="{9E582CA2-73C6-412D-B956-69936AAF544C}" destId="{DC44FC9B-89D4-47FC-A12E-A79233115A92}" srcOrd="0" destOrd="0" presId="urn:microsoft.com/office/officeart/2018/2/layout/IconVerticalSolidList"/>
    <dgm:cxn modelId="{F4B7EA1C-C946-4414-B746-70A9CB383944}" srcId="{F666533D-BDC1-42C4-84A1-E93619A4786C}" destId="{FCAF7E1A-0833-4CEC-9C95-120834A6DEA7}" srcOrd="1" destOrd="0" parTransId="{D28194AA-8AC1-4760-B5A3-E16071571814}" sibTransId="{2F117EAC-1B1C-443A-8897-AA92C3D27C65}"/>
    <dgm:cxn modelId="{0E9A9A37-77C8-4CA1-8896-88E0C88D181B}" type="presOf" srcId="{F666533D-BDC1-42C4-84A1-E93619A4786C}" destId="{CB1C2C89-16B2-4038-8A3B-5F7081977D8E}" srcOrd="0" destOrd="0" presId="urn:microsoft.com/office/officeart/2018/2/layout/IconVerticalSolidList"/>
    <dgm:cxn modelId="{4A73013C-2578-4FAB-8EBC-2C34EA446C6D}" srcId="{FCAF7E1A-0833-4CEC-9C95-120834A6DEA7}" destId="{9E582CA2-73C6-412D-B956-69936AAF544C}" srcOrd="0" destOrd="0" parTransId="{338F9E26-B014-4BCD-9225-07A10BA642ED}" sibTransId="{0E5F41A7-2E9D-420A-B894-898BC022561F}"/>
    <dgm:cxn modelId="{FF95973D-ED10-4598-85AC-03855731FC02}" type="presOf" srcId="{A7E3608F-758D-43FB-AE60-0A9EA61B44E1}" destId="{B1DFF02B-D7C3-4726-835F-371E12B5F450}" srcOrd="0" destOrd="0" presId="urn:microsoft.com/office/officeart/2018/2/layout/IconVerticalSolidList"/>
    <dgm:cxn modelId="{F7AC0C55-A6EA-497F-B974-F469EF058351}" type="presOf" srcId="{3983E2E6-F053-483C-B42A-E3DBCFA29959}" destId="{1E799A64-A27B-4FAB-963A-3E8AB1DC08AF}" srcOrd="0" destOrd="0" presId="urn:microsoft.com/office/officeart/2018/2/layout/IconVerticalSolidList"/>
    <dgm:cxn modelId="{B385129C-1DD9-481C-B74B-461C326BA859}" srcId="{F666533D-BDC1-42C4-84A1-E93619A4786C}" destId="{A7E3608F-758D-43FB-AE60-0A9EA61B44E1}" srcOrd="0" destOrd="0" parTransId="{7949379F-ED02-4771-A608-2368CF214E35}" sibTransId="{DD6D13E2-48A4-47E7-88EC-24C06AE840F7}"/>
    <dgm:cxn modelId="{3AACBEE6-B142-4814-A6A1-9092303C4D2A}" type="presOf" srcId="{FCAF7E1A-0833-4CEC-9C95-120834A6DEA7}" destId="{30181EF5-4539-4B60-A764-AF8514D6C9FA}" srcOrd="0" destOrd="0" presId="urn:microsoft.com/office/officeart/2018/2/layout/IconVerticalSolidList"/>
    <dgm:cxn modelId="{10E93BC3-EBEE-4DF3-BDD5-2B36D2027744}" type="presParOf" srcId="{CB1C2C89-16B2-4038-8A3B-5F7081977D8E}" destId="{D01655AD-9517-4BD0-BCE0-958DC6DE80C5}" srcOrd="0" destOrd="0" presId="urn:microsoft.com/office/officeart/2018/2/layout/IconVerticalSolidList"/>
    <dgm:cxn modelId="{61E38659-F085-43A2-8679-247B8EE9A53C}" type="presParOf" srcId="{D01655AD-9517-4BD0-BCE0-958DC6DE80C5}" destId="{3D2FC20A-134F-4733-9E68-B9D2BFFD6C45}" srcOrd="0" destOrd="0" presId="urn:microsoft.com/office/officeart/2018/2/layout/IconVerticalSolidList"/>
    <dgm:cxn modelId="{B16E7439-2798-47F4-8CC9-E14D359C2017}" type="presParOf" srcId="{D01655AD-9517-4BD0-BCE0-958DC6DE80C5}" destId="{E8C21875-41FB-487F-9F3F-85C1B25A1B79}" srcOrd="1" destOrd="0" presId="urn:microsoft.com/office/officeart/2018/2/layout/IconVerticalSolidList"/>
    <dgm:cxn modelId="{E3E5C611-3F59-4D52-8205-F51ACF6E6912}" type="presParOf" srcId="{D01655AD-9517-4BD0-BCE0-958DC6DE80C5}" destId="{7E2B3A2F-5B08-420C-AAFE-6C611C9DC93B}" srcOrd="2" destOrd="0" presId="urn:microsoft.com/office/officeart/2018/2/layout/IconVerticalSolidList"/>
    <dgm:cxn modelId="{21C0E4FD-6CE6-4E8D-9D48-B3E26E184A99}" type="presParOf" srcId="{D01655AD-9517-4BD0-BCE0-958DC6DE80C5}" destId="{B1DFF02B-D7C3-4726-835F-371E12B5F450}" srcOrd="3" destOrd="0" presId="urn:microsoft.com/office/officeart/2018/2/layout/IconVerticalSolidList"/>
    <dgm:cxn modelId="{84A94F74-8FF3-4A13-8623-A00577859FFB}" type="presParOf" srcId="{CB1C2C89-16B2-4038-8A3B-5F7081977D8E}" destId="{C9D15EBF-954F-444C-834A-33D27CBC43B1}" srcOrd="1" destOrd="0" presId="urn:microsoft.com/office/officeart/2018/2/layout/IconVerticalSolidList"/>
    <dgm:cxn modelId="{7030CA48-6F47-41E5-9D5B-2E9732E9C080}" type="presParOf" srcId="{CB1C2C89-16B2-4038-8A3B-5F7081977D8E}" destId="{73365EDE-12B2-4904-BB4C-4B2FEB886297}" srcOrd="2" destOrd="0" presId="urn:microsoft.com/office/officeart/2018/2/layout/IconVerticalSolidList"/>
    <dgm:cxn modelId="{C98CEC67-1258-414D-B661-14C7C81A049A}" type="presParOf" srcId="{73365EDE-12B2-4904-BB4C-4B2FEB886297}" destId="{F4018801-5E8A-48AD-9B74-59A54B52C934}" srcOrd="0" destOrd="0" presId="urn:microsoft.com/office/officeart/2018/2/layout/IconVerticalSolidList"/>
    <dgm:cxn modelId="{307C9EB6-81BE-4591-9001-C6EC6C2DBF32}" type="presParOf" srcId="{73365EDE-12B2-4904-BB4C-4B2FEB886297}" destId="{4E9B66D2-A21C-4D2E-AEB1-B40BD87AE4DD}" srcOrd="1" destOrd="0" presId="urn:microsoft.com/office/officeart/2018/2/layout/IconVerticalSolidList"/>
    <dgm:cxn modelId="{1436E3C3-4EA9-470B-B88A-26787098D98E}" type="presParOf" srcId="{73365EDE-12B2-4904-BB4C-4B2FEB886297}" destId="{1DAF08FD-5E4A-4B21-B14F-592F41909C1E}" srcOrd="2" destOrd="0" presId="urn:microsoft.com/office/officeart/2018/2/layout/IconVerticalSolidList"/>
    <dgm:cxn modelId="{4AB2F5E1-C297-4102-9057-BBA64EDADB10}" type="presParOf" srcId="{73365EDE-12B2-4904-BB4C-4B2FEB886297}" destId="{30181EF5-4539-4B60-A764-AF8514D6C9FA}" srcOrd="3" destOrd="0" presId="urn:microsoft.com/office/officeart/2018/2/layout/IconVerticalSolidList"/>
    <dgm:cxn modelId="{16AC74E6-3B99-43AC-96B9-849C2CD7C076}" type="presParOf" srcId="{73365EDE-12B2-4904-BB4C-4B2FEB886297}" destId="{DC44FC9B-89D4-47FC-A12E-A79233115A92}" srcOrd="4" destOrd="0" presId="urn:microsoft.com/office/officeart/2018/2/layout/IconVerticalSolidList"/>
    <dgm:cxn modelId="{D678BA9C-7149-4B52-BCED-6F6690F6D984}" type="presParOf" srcId="{CB1C2C89-16B2-4038-8A3B-5F7081977D8E}" destId="{A4C2FCA1-1EDB-4FA1-B5A3-F27ECEE56B51}" srcOrd="3" destOrd="0" presId="urn:microsoft.com/office/officeart/2018/2/layout/IconVerticalSolidList"/>
    <dgm:cxn modelId="{C96C7D11-3FDF-4E75-979D-530A29D0893B}" type="presParOf" srcId="{CB1C2C89-16B2-4038-8A3B-5F7081977D8E}" destId="{8BE16BBB-74CD-401E-B48E-0E8FF1284CCD}" srcOrd="4" destOrd="0" presId="urn:microsoft.com/office/officeart/2018/2/layout/IconVerticalSolidList"/>
    <dgm:cxn modelId="{A99AB23D-3BD3-4770-BC1E-F56F3C4FC5A7}" type="presParOf" srcId="{8BE16BBB-74CD-401E-B48E-0E8FF1284CCD}" destId="{F7EF8765-A8D9-470C-B1B3-2DF259AF5B18}" srcOrd="0" destOrd="0" presId="urn:microsoft.com/office/officeart/2018/2/layout/IconVerticalSolidList"/>
    <dgm:cxn modelId="{21420FDE-06F1-4885-8F17-555CDDB45E52}" type="presParOf" srcId="{8BE16BBB-74CD-401E-B48E-0E8FF1284CCD}" destId="{D08DCFFA-5702-4A34-9EE3-F1FDA33EED29}" srcOrd="1" destOrd="0" presId="urn:microsoft.com/office/officeart/2018/2/layout/IconVerticalSolidList"/>
    <dgm:cxn modelId="{E8254313-0AB6-4320-A0F3-A0F41F02757D}" type="presParOf" srcId="{8BE16BBB-74CD-401E-B48E-0E8FF1284CCD}" destId="{08143D13-03C0-466E-9A01-84540747D42F}" srcOrd="2" destOrd="0" presId="urn:microsoft.com/office/officeart/2018/2/layout/IconVerticalSolidList"/>
    <dgm:cxn modelId="{4F4D8B49-3138-4B1A-B6A5-5A31AC97D179}" type="presParOf" srcId="{8BE16BBB-74CD-401E-B48E-0E8FF1284CCD}" destId="{1E799A64-A27B-4FAB-963A-3E8AB1DC08AF}" srcOrd="3" destOrd="0" presId="urn:microsoft.com/office/officeart/2018/2/layout/IconVerticalSolidList"/>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4B93CAA-CF06-494C-B47C-F57378564CB3}" type="doc">
      <dgm:prSet loTypeId="urn:microsoft.com/office/officeart/2005/8/layout/vList2" loCatId="list" qsTypeId="urn:microsoft.com/office/officeart/2005/8/quickstyle/simple1#12" qsCatId="simple" csTypeId="urn:microsoft.com/office/officeart/2005/8/colors/accent1_2#8" csCatId="accent1" phldr="1"/>
      <dgm:spPr/>
      <dgm:t>
        <a:bodyPr/>
        <a:lstStyle/>
        <a:p>
          <a:endParaRPr lang="en-US"/>
        </a:p>
      </dgm:t>
    </dgm:pt>
    <dgm:pt modelId="{15AAD51C-A7EF-43C4-9B89-DF55E9619623}">
      <dgm:prSet/>
      <dgm:spPr/>
      <dgm:t>
        <a:bodyPr/>
        <a:lstStyle/>
        <a:p>
          <a:r>
            <a:rPr lang="en-US" dirty="0"/>
            <a:t>Domestic violence survivors are protected under fair housing laws and other state laws</a:t>
          </a:r>
        </a:p>
      </dgm:t>
    </dgm:pt>
    <dgm:pt modelId="{A5301703-AE59-4D38-981F-DBA0419E3483}" type="parTrans" cxnId="{A42297BD-5D81-410A-8531-507CF9923828}">
      <dgm:prSet/>
      <dgm:spPr/>
      <dgm:t>
        <a:bodyPr/>
        <a:lstStyle/>
        <a:p>
          <a:endParaRPr lang="en-US"/>
        </a:p>
      </dgm:t>
    </dgm:pt>
    <dgm:pt modelId="{0A9E20D3-0B3C-4CF3-80C4-CD284C5FC198}" type="sibTrans" cxnId="{A42297BD-5D81-410A-8531-507CF9923828}">
      <dgm:prSet/>
      <dgm:spPr/>
      <dgm:t>
        <a:bodyPr/>
        <a:lstStyle/>
        <a:p>
          <a:endParaRPr lang="en-US"/>
        </a:p>
      </dgm:t>
    </dgm:pt>
    <dgm:pt modelId="{FEC2F8BA-369D-4EF4-BFAE-3C4779E4F848}">
      <dgm:prSet/>
      <dgm:spPr/>
      <dgm:t>
        <a:bodyPr/>
        <a:lstStyle/>
        <a:p>
          <a:r>
            <a:rPr lang="en-US" dirty="0"/>
            <a:t>Housing providers can not evict domestic violence survivors because of incidents or police activity at the property</a:t>
          </a:r>
        </a:p>
      </dgm:t>
    </dgm:pt>
    <dgm:pt modelId="{C9F6DC93-73F8-4C08-B9DF-27DC4FD04043}" type="parTrans" cxnId="{B58C5F60-9922-4646-952B-C65EB313A131}">
      <dgm:prSet/>
      <dgm:spPr/>
      <dgm:t>
        <a:bodyPr/>
        <a:lstStyle/>
        <a:p>
          <a:endParaRPr lang="en-US"/>
        </a:p>
      </dgm:t>
    </dgm:pt>
    <dgm:pt modelId="{8FE8751A-6E55-42D5-9BB2-C0EF5A2A06F7}" type="sibTrans" cxnId="{B58C5F60-9922-4646-952B-C65EB313A131}">
      <dgm:prSet/>
      <dgm:spPr/>
      <dgm:t>
        <a:bodyPr/>
        <a:lstStyle/>
        <a:p>
          <a:endParaRPr lang="en-US"/>
        </a:p>
      </dgm:t>
    </dgm:pt>
    <dgm:pt modelId="{193FB0D2-1EFF-4AD0-8A63-A9D24D51B4D8}">
      <dgm:prSet/>
      <dgm:spPr/>
      <dgm:t>
        <a:bodyPr/>
        <a:lstStyle/>
        <a:p>
          <a:r>
            <a:rPr lang="en-US" dirty="0"/>
            <a:t>Permissible Evictions – </a:t>
          </a:r>
        </a:p>
      </dgm:t>
    </dgm:pt>
    <dgm:pt modelId="{C9EE7030-062E-493B-B9D5-7456536F9AD3}" type="parTrans" cxnId="{AC9A1251-7A4B-422A-B490-04AA9C046230}">
      <dgm:prSet/>
      <dgm:spPr/>
      <dgm:t>
        <a:bodyPr/>
        <a:lstStyle/>
        <a:p>
          <a:endParaRPr lang="en-US"/>
        </a:p>
      </dgm:t>
    </dgm:pt>
    <dgm:pt modelId="{0D0D5E33-1CD7-4A97-BCEB-DF0DB0FA1267}" type="sibTrans" cxnId="{AC9A1251-7A4B-422A-B490-04AA9C046230}">
      <dgm:prSet/>
      <dgm:spPr/>
      <dgm:t>
        <a:bodyPr/>
        <a:lstStyle/>
        <a:p>
          <a:endParaRPr lang="en-US"/>
        </a:p>
      </dgm:t>
    </dgm:pt>
    <dgm:pt modelId="{4A2EA377-ADDD-4B53-8059-62B54F8F73D2}">
      <dgm:prSet/>
      <dgm:spPr/>
      <dgm:t>
        <a:bodyPr/>
        <a:lstStyle/>
        <a:p>
          <a:r>
            <a:rPr lang="en-US"/>
            <a:t>Domestic violence survivors living in subsidized properties have rights under VAWA</a:t>
          </a:r>
        </a:p>
      </dgm:t>
    </dgm:pt>
    <dgm:pt modelId="{7D7F3C0E-898D-4A25-B69B-599FCF9BD999}" type="parTrans" cxnId="{0DAB6A48-15C9-453D-B59F-B1915B7CA0A0}">
      <dgm:prSet/>
      <dgm:spPr/>
      <dgm:t>
        <a:bodyPr/>
        <a:lstStyle/>
        <a:p>
          <a:endParaRPr lang="en-US"/>
        </a:p>
      </dgm:t>
    </dgm:pt>
    <dgm:pt modelId="{8A39935F-090C-4D11-9566-3819BB6B9A98}" type="sibTrans" cxnId="{0DAB6A48-15C9-453D-B59F-B1915B7CA0A0}">
      <dgm:prSet/>
      <dgm:spPr/>
      <dgm:t>
        <a:bodyPr/>
        <a:lstStyle/>
        <a:p>
          <a:endParaRPr lang="en-US"/>
        </a:p>
      </dgm:t>
    </dgm:pt>
    <dgm:pt modelId="{1CABCDB6-8CB9-49BE-84B6-D6A75C122E2B}">
      <dgm:prSet/>
      <dgm:spPr/>
      <dgm:t>
        <a:bodyPr/>
        <a:lstStyle/>
        <a:p>
          <a:r>
            <a:rPr lang="en-US" dirty="0"/>
            <a:t>Emergency transfers</a:t>
          </a:r>
        </a:p>
      </dgm:t>
    </dgm:pt>
    <dgm:pt modelId="{4C90666E-1BF7-4615-8CDB-3349DAFE9FCF}" type="parTrans" cxnId="{103ABF67-F5F8-44C2-8D79-17ACF175A0A2}">
      <dgm:prSet/>
      <dgm:spPr/>
      <dgm:t>
        <a:bodyPr/>
        <a:lstStyle/>
        <a:p>
          <a:endParaRPr lang="en-US"/>
        </a:p>
      </dgm:t>
    </dgm:pt>
    <dgm:pt modelId="{785AF627-951F-4C1D-8E54-C84369099D2A}" type="sibTrans" cxnId="{103ABF67-F5F8-44C2-8D79-17ACF175A0A2}">
      <dgm:prSet/>
      <dgm:spPr/>
      <dgm:t>
        <a:bodyPr/>
        <a:lstStyle/>
        <a:p>
          <a:endParaRPr lang="en-US"/>
        </a:p>
      </dgm:t>
    </dgm:pt>
    <dgm:pt modelId="{60323D9F-666D-4DB0-A86B-D068DB1373D8}">
      <dgm:prSet/>
      <dgm:spPr/>
      <dgm:t>
        <a:bodyPr/>
        <a:lstStyle/>
        <a:p>
          <a:r>
            <a:rPr lang="en-US" dirty="0"/>
            <a:t>Self-certification by survivors</a:t>
          </a:r>
        </a:p>
      </dgm:t>
    </dgm:pt>
    <dgm:pt modelId="{CD615A19-E8C5-4E2D-8D60-E2CB32B6509F}" type="parTrans" cxnId="{EEB1EAC7-0435-49EE-AB3C-E9CECE9ADBBD}">
      <dgm:prSet/>
      <dgm:spPr/>
      <dgm:t>
        <a:bodyPr/>
        <a:lstStyle/>
        <a:p>
          <a:endParaRPr lang="en-US"/>
        </a:p>
      </dgm:t>
    </dgm:pt>
    <dgm:pt modelId="{6D146581-D933-413B-8F51-563F787EBFB8}" type="sibTrans" cxnId="{EEB1EAC7-0435-49EE-AB3C-E9CECE9ADBBD}">
      <dgm:prSet/>
      <dgm:spPr/>
      <dgm:t>
        <a:bodyPr/>
        <a:lstStyle/>
        <a:p>
          <a:endParaRPr lang="en-US"/>
        </a:p>
      </dgm:t>
    </dgm:pt>
    <dgm:pt modelId="{B870CB84-3B28-427D-B43F-3C27238F7E0E}">
      <dgm:prSet/>
      <dgm:spPr/>
      <dgm:t>
        <a:bodyPr/>
        <a:lstStyle/>
        <a:p>
          <a:r>
            <a:rPr lang="en-US"/>
            <a:t>Can’t deny housing due to adverse effects of abuse</a:t>
          </a:r>
        </a:p>
      </dgm:t>
    </dgm:pt>
    <dgm:pt modelId="{DBDB6CFF-6CE3-4CFA-A1EA-043C17D2CC02}" type="parTrans" cxnId="{4F751993-6BD8-4C0B-B227-BAAEBEE54964}">
      <dgm:prSet/>
      <dgm:spPr/>
      <dgm:t>
        <a:bodyPr/>
        <a:lstStyle/>
        <a:p>
          <a:endParaRPr lang="en-US"/>
        </a:p>
      </dgm:t>
    </dgm:pt>
    <dgm:pt modelId="{A02B7206-AF81-4C2D-8CDF-DB25172E2FFD}" type="sibTrans" cxnId="{4F751993-6BD8-4C0B-B227-BAAEBEE54964}">
      <dgm:prSet/>
      <dgm:spPr/>
      <dgm:t>
        <a:bodyPr/>
        <a:lstStyle/>
        <a:p>
          <a:endParaRPr lang="en-US"/>
        </a:p>
      </dgm:t>
    </dgm:pt>
    <dgm:pt modelId="{1B076AF2-53A7-43F5-AB63-346FCE2C066F}">
      <dgm:prSet/>
      <dgm:spPr/>
      <dgm:t>
        <a:bodyPr/>
        <a:lstStyle/>
        <a:p>
          <a:r>
            <a:rPr lang="en-US" dirty="0"/>
            <a:t>Other violation of the lease not related to the domestic violence as long as survivor is not subjected to stricter standard</a:t>
          </a:r>
        </a:p>
      </dgm:t>
    </dgm:pt>
    <dgm:pt modelId="{9884AAD5-7927-4AC0-90C1-E4BBE404EC83}" type="parTrans" cxnId="{CF7F4C14-CABA-4E71-9505-6166038CA6B2}">
      <dgm:prSet/>
      <dgm:spPr/>
    </dgm:pt>
    <dgm:pt modelId="{8D5D6FE5-DD28-4046-9282-7ABD08272499}" type="sibTrans" cxnId="{CF7F4C14-CABA-4E71-9505-6166038CA6B2}">
      <dgm:prSet/>
      <dgm:spPr/>
    </dgm:pt>
    <dgm:pt modelId="{2CBBBA0C-A0BD-4B1D-BC2D-6F2A40F79346}">
      <dgm:prSet/>
      <dgm:spPr/>
      <dgm:t>
        <a:bodyPr/>
        <a:lstStyle/>
        <a:p>
          <a:r>
            <a:rPr lang="en-US" dirty="0"/>
            <a:t>Actual or imminent threat to employees or others at the property and there are no other actions that can be taken to reduce the threat</a:t>
          </a:r>
        </a:p>
      </dgm:t>
    </dgm:pt>
    <dgm:pt modelId="{A2C92890-33E7-4B55-A20D-D0DDA259A8AA}" type="parTrans" cxnId="{7702CB34-4883-44DF-B3E3-B316656EBE79}">
      <dgm:prSet/>
      <dgm:spPr/>
    </dgm:pt>
    <dgm:pt modelId="{9B590425-3FDC-4AB1-A5E7-C8ADDE12A106}" type="sibTrans" cxnId="{7702CB34-4883-44DF-B3E3-B316656EBE79}">
      <dgm:prSet/>
      <dgm:spPr/>
    </dgm:pt>
    <dgm:pt modelId="{59491F7C-0F43-4342-82D5-E24D61E0C0A1}" type="pres">
      <dgm:prSet presAssocID="{A4B93CAA-CF06-494C-B47C-F57378564CB3}" presName="linear" presStyleCnt="0">
        <dgm:presLayoutVars>
          <dgm:animLvl val="lvl"/>
          <dgm:resizeHandles val="exact"/>
        </dgm:presLayoutVars>
      </dgm:prSet>
      <dgm:spPr/>
    </dgm:pt>
    <dgm:pt modelId="{09A28C5F-00B6-4DDE-8C43-C7639C9F470A}" type="pres">
      <dgm:prSet presAssocID="{15AAD51C-A7EF-43C4-9B89-DF55E9619623}" presName="parentText" presStyleLbl="node1" presStyleIdx="0" presStyleCnt="3">
        <dgm:presLayoutVars>
          <dgm:chMax val="0"/>
          <dgm:bulletEnabled val="1"/>
        </dgm:presLayoutVars>
      </dgm:prSet>
      <dgm:spPr/>
    </dgm:pt>
    <dgm:pt modelId="{E982FB5B-3E38-4BD4-B828-9E027A33B22D}" type="pres">
      <dgm:prSet presAssocID="{0A9E20D3-0B3C-4CF3-80C4-CD284C5FC198}" presName="spacer" presStyleCnt="0"/>
      <dgm:spPr/>
    </dgm:pt>
    <dgm:pt modelId="{5B9FBD77-927C-4F90-BCE6-44CB1AF8BB58}" type="pres">
      <dgm:prSet presAssocID="{FEC2F8BA-369D-4EF4-BFAE-3C4779E4F848}" presName="parentText" presStyleLbl="node1" presStyleIdx="1" presStyleCnt="3">
        <dgm:presLayoutVars>
          <dgm:chMax val="0"/>
          <dgm:bulletEnabled val="1"/>
        </dgm:presLayoutVars>
      </dgm:prSet>
      <dgm:spPr/>
    </dgm:pt>
    <dgm:pt modelId="{70D6162D-3EDD-4528-B50A-8237613CB0A4}" type="pres">
      <dgm:prSet presAssocID="{FEC2F8BA-369D-4EF4-BFAE-3C4779E4F848}" presName="childText" presStyleLbl="revTx" presStyleIdx="0" presStyleCnt="2">
        <dgm:presLayoutVars>
          <dgm:bulletEnabled val="1"/>
        </dgm:presLayoutVars>
      </dgm:prSet>
      <dgm:spPr/>
    </dgm:pt>
    <dgm:pt modelId="{86F2C51E-BE1B-418A-9DFA-8F6482AC838C}" type="pres">
      <dgm:prSet presAssocID="{4A2EA377-ADDD-4B53-8059-62B54F8F73D2}" presName="parentText" presStyleLbl="node1" presStyleIdx="2" presStyleCnt="3">
        <dgm:presLayoutVars>
          <dgm:chMax val="0"/>
          <dgm:bulletEnabled val="1"/>
        </dgm:presLayoutVars>
      </dgm:prSet>
      <dgm:spPr/>
    </dgm:pt>
    <dgm:pt modelId="{F648C383-4FD4-4F43-A45C-E7C1F01BE149}" type="pres">
      <dgm:prSet presAssocID="{4A2EA377-ADDD-4B53-8059-62B54F8F73D2}" presName="childText" presStyleLbl="revTx" presStyleIdx="1" presStyleCnt="2">
        <dgm:presLayoutVars>
          <dgm:bulletEnabled val="1"/>
        </dgm:presLayoutVars>
      </dgm:prSet>
      <dgm:spPr/>
    </dgm:pt>
  </dgm:ptLst>
  <dgm:cxnLst>
    <dgm:cxn modelId="{CF7F4C14-CABA-4E71-9505-6166038CA6B2}" srcId="{193FB0D2-1EFF-4AD0-8A63-A9D24D51B4D8}" destId="{1B076AF2-53A7-43F5-AB63-346FCE2C066F}" srcOrd="0" destOrd="0" parTransId="{9884AAD5-7927-4AC0-90C1-E4BBE404EC83}" sibTransId="{8D5D6FE5-DD28-4046-9282-7ABD08272499}"/>
    <dgm:cxn modelId="{7702CB34-4883-44DF-B3E3-B316656EBE79}" srcId="{193FB0D2-1EFF-4AD0-8A63-A9D24D51B4D8}" destId="{2CBBBA0C-A0BD-4B1D-BC2D-6F2A40F79346}" srcOrd="1" destOrd="0" parTransId="{A2C92890-33E7-4B55-A20D-D0DDA259A8AA}" sibTransId="{9B590425-3FDC-4AB1-A5E7-C8ADDE12A106}"/>
    <dgm:cxn modelId="{256DA335-ADB7-4988-86B1-F6951196C529}" type="presOf" srcId="{15AAD51C-A7EF-43C4-9B89-DF55E9619623}" destId="{09A28C5F-00B6-4DDE-8C43-C7639C9F470A}" srcOrd="0" destOrd="0" presId="urn:microsoft.com/office/officeart/2005/8/layout/vList2"/>
    <dgm:cxn modelId="{B58C5F60-9922-4646-952B-C65EB313A131}" srcId="{A4B93CAA-CF06-494C-B47C-F57378564CB3}" destId="{FEC2F8BA-369D-4EF4-BFAE-3C4779E4F848}" srcOrd="1" destOrd="0" parTransId="{C9F6DC93-73F8-4C08-B9DF-27DC4FD04043}" sibTransId="{8FE8751A-6E55-42D5-9BB2-C0EF5A2A06F7}"/>
    <dgm:cxn modelId="{135D1A41-2D70-455F-923A-CAC6D13C8319}" type="presOf" srcId="{1B076AF2-53A7-43F5-AB63-346FCE2C066F}" destId="{70D6162D-3EDD-4528-B50A-8237613CB0A4}" srcOrd="0" destOrd="1" presId="urn:microsoft.com/office/officeart/2005/8/layout/vList2"/>
    <dgm:cxn modelId="{AC944C46-83AB-466D-96CD-D9D6AB042CA4}" type="presOf" srcId="{193FB0D2-1EFF-4AD0-8A63-A9D24D51B4D8}" destId="{70D6162D-3EDD-4528-B50A-8237613CB0A4}" srcOrd="0" destOrd="0" presId="urn:microsoft.com/office/officeart/2005/8/layout/vList2"/>
    <dgm:cxn modelId="{103ABF67-F5F8-44C2-8D79-17ACF175A0A2}" srcId="{4A2EA377-ADDD-4B53-8059-62B54F8F73D2}" destId="{1CABCDB6-8CB9-49BE-84B6-D6A75C122E2B}" srcOrd="0" destOrd="0" parTransId="{4C90666E-1BF7-4615-8CDB-3349DAFE9FCF}" sibTransId="{785AF627-951F-4C1D-8E54-C84369099D2A}"/>
    <dgm:cxn modelId="{0DAB6A48-15C9-453D-B59F-B1915B7CA0A0}" srcId="{A4B93CAA-CF06-494C-B47C-F57378564CB3}" destId="{4A2EA377-ADDD-4B53-8059-62B54F8F73D2}" srcOrd="2" destOrd="0" parTransId="{7D7F3C0E-898D-4A25-B69B-599FCF9BD999}" sibTransId="{8A39935F-090C-4D11-9566-3819BB6B9A98}"/>
    <dgm:cxn modelId="{3DA2E24F-2430-42E0-A2BD-064556914549}" type="presOf" srcId="{2CBBBA0C-A0BD-4B1D-BC2D-6F2A40F79346}" destId="{70D6162D-3EDD-4528-B50A-8237613CB0A4}" srcOrd="0" destOrd="2" presId="urn:microsoft.com/office/officeart/2005/8/layout/vList2"/>
    <dgm:cxn modelId="{AC9A1251-7A4B-422A-B490-04AA9C046230}" srcId="{FEC2F8BA-369D-4EF4-BFAE-3C4779E4F848}" destId="{193FB0D2-1EFF-4AD0-8A63-A9D24D51B4D8}" srcOrd="0" destOrd="0" parTransId="{C9EE7030-062E-493B-B9D5-7456536F9AD3}" sibTransId="{0D0D5E33-1CD7-4A97-BCEB-DF0DB0FA1267}"/>
    <dgm:cxn modelId="{F1D95680-BC33-4253-A37D-404CEA7447B2}" type="presOf" srcId="{60323D9F-666D-4DB0-A86B-D068DB1373D8}" destId="{F648C383-4FD4-4F43-A45C-E7C1F01BE149}" srcOrd="0" destOrd="1" presId="urn:microsoft.com/office/officeart/2005/8/layout/vList2"/>
    <dgm:cxn modelId="{4F751993-6BD8-4C0B-B227-BAAEBEE54964}" srcId="{4A2EA377-ADDD-4B53-8059-62B54F8F73D2}" destId="{B870CB84-3B28-427D-B43F-3C27238F7E0E}" srcOrd="2" destOrd="0" parTransId="{DBDB6CFF-6CE3-4CFA-A1EA-043C17D2CC02}" sibTransId="{A02B7206-AF81-4C2D-8CDF-DB25172E2FFD}"/>
    <dgm:cxn modelId="{DB6BB49E-468E-4028-848C-86363D787429}" type="presOf" srcId="{1CABCDB6-8CB9-49BE-84B6-D6A75C122E2B}" destId="{F648C383-4FD4-4F43-A45C-E7C1F01BE149}" srcOrd="0" destOrd="0" presId="urn:microsoft.com/office/officeart/2005/8/layout/vList2"/>
    <dgm:cxn modelId="{955DA2A2-1345-4E9F-9D83-8DF167C55BA5}" type="presOf" srcId="{A4B93CAA-CF06-494C-B47C-F57378564CB3}" destId="{59491F7C-0F43-4342-82D5-E24D61E0C0A1}" srcOrd="0" destOrd="0" presId="urn:microsoft.com/office/officeart/2005/8/layout/vList2"/>
    <dgm:cxn modelId="{825EDEA7-6F52-4CE7-9EA7-EB87D1BF1646}" type="presOf" srcId="{B870CB84-3B28-427D-B43F-3C27238F7E0E}" destId="{F648C383-4FD4-4F43-A45C-E7C1F01BE149}" srcOrd="0" destOrd="2" presId="urn:microsoft.com/office/officeart/2005/8/layout/vList2"/>
    <dgm:cxn modelId="{A42297BD-5D81-410A-8531-507CF9923828}" srcId="{A4B93CAA-CF06-494C-B47C-F57378564CB3}" destId="{15AAD51C-A7EF-43C4-9B89-DF55E9619623}" srcOrd="0" destOrd="0" parTransId="{A5301703-AE59-4D38-981F-DBA0419E3483}" sibTransId="{0A9E20D3-0B3C-4CF3-80C4-CD284C5FC198}"/>
    <dgm:cxn modelId="{EEB1EAC7-0435-49EE-AB3C-E9CECE9ADBBD}" srcId="{4A2EA377-ADDD-4B53-8059-62B54F8F73D2}" destId="{60323D9F-666D-4DB0-A86B-D068DB1373D8}" srcOrd="1" destOrd="0" parTransId="{CD615A19-E8C5-4E2D-8D60-E2CB32B6509F}" sibTransId="{6D146581-D933-413B-8F51-563F787EBFB8}"/>
    <dgm:cxn modelId="{56433DF2-6743-409E-AF15-F53563CD2ECE}" type="presOf" srcId="{FEC2F8BA-369D-4EF4-BFAE-3C4779E4F848}" destId="{5B9FBD77-927C-4F90-BCE6-44CB1AF8BB58}" srcOrd="0" destOrd="0" presId="urn:microsoft.com/office/officeart/2005/8/layout/vList2"/>
    <dgm:cxn modelId="{F88A65F2-1B59-4FBF-BD74-4AFE6F3A5B85}" type="presOf" srcId="{4A2EA377-ADDD-4B53-8059-62B54F8F73D2}" destId="{86F2C51E-BE1B-418A-9DFA-8F6482AC838C}" srcOrd="0" destOrd="0" presId="urn:microsoft.com/office/officeart/2005/8/layout/vList2"/>
    <dgm:cxn modelId="{EF1BFB6F-939D-4DCF-ADB9-8EC0AA94134D}" type="presParOf" srcId="{59491F7C-0F43-4342-82D5-E24D61E0C0A1}" destId="{09A28C5F-00B6-4DDE-8C43-C7639C9F470A}" srcOrd="0" destOrd="0" presId="urn:microsoft.com/office/officeart/2005/8/layout/vList2"/>
    <dgm:cxn modelId="{F4BE66F3-E81C-4B76-B724-EF73EE5BC3EC}" type="presParOf" srcId="{59491F7C-0F43-4342-82D5-E24D61E0C0A1}" destId="{E982FB5B-3E38-4BD4-B828-9E027A33B22D}" srcOrd="1" destOrd="0" presId="urn:microsoft.com/office/officeart/2005/8/layout/vList2"/>
    <dgm:cxn modelId="{252CC891-CD1D-4D39-BBA7-51E382EF7CE0}" type="presParOf" srcId="{59491F7C-0F43-4342-82D5-E24D61E0C0A1}" destId="{5B9FBD77-927C-4F90-BCE6-44CB1AF8BB58}" srcOrd="2" destOrd="0" presId="urn:microsoft.com/office/officeart/2005/8/layout/vList2"/>
    <dgm:cxn modelId="{A2D62293-3798-4302-85F1-34F2BD812E56}" type="presParOf" srcId="{59491F7C-0F43-4342-82D5-E24D61E0C0A1}" destId="{70D6162D-3EDD-4528-B50A-8237613CB0A4}" srcOrd="3" destOrd="0" presId="urn:microsoft.com/office/officeart/2005/8/layout/vList2"/>
    <dgm:cxn modelId="{0435EE28-CABC-4944-A04C-C1D4FD9CA8C5}" type="presParOf" srcId="{59491F7C-0F43-4342-82D5-E24D61E0C0A1}" destId="{86F2C51E-BE1B-418A-9DFA-8F6482AC838C}" srcOrd="4" destOrd="0" presId="urn:microsoft.com/office/officeart/2005/8/layout/vList2"/>
    <dgm:cxn modelId="{67E37B45-3E00-4807-8798-CEF33E0B619B}" type="presParOf" srcId="{59491F7C-0F43-4342-82D5-E24D61E0C0A1}" destId="{F648C383-4FD4-4F43-A45C-E7C1F01BE149}"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4B93CAA-CF06-494C-B47C-F57378564CB3}" type="doc">
      <dgm:prSet loTypeId="urn:microsoft.com/office/officeart/2005/8/layout/vList2" loCatId="list" qsTypeId="urn:microsoft.com/office/officeart/2005/8/quickstyle/simple1#13" qsCatId="simple" csTypeId="urn:microsoft.com/office/officeart/2005/8/colors/accent1_2#9" csCatId="accent1" phldr="1"/>
      <dgm:spPr/>
      <dgm:t>
        <a:bodyPr/>
        <a:lstStyle/>
        <a:p>
          <a:endParaRPr lang="en-US"/>
        </a:p>
      </dgm:t>
    </dgm:pt>
    <dgm:pt modelId="{15AAD51C-A7EF-43C4-9B89-DF55E9619623}">
      <dgm:prSet/>
      <dgm:spPr/>
      <dgm:t>
        <a:bodyPr/>
        <a:lstStyle/>
        <a:p>
          <a:r>
            <a:rPr lang="en-US" dirty="0"/>
            <a:t>Local governments can not require that landlords evict domestic violence survivors because of police activity</a:t>
          </a:r>
        </a:p>
      </dgm:t>
    </dgm:pt>
    <dgm:pt modelId="{A5301703-AE59-4D38-981F-DBA0419E3483}" type="parTrans" cxnId="{A42297BD-5D81-410A-8531-507CF9923828}">
      <dgm:prSet/>
      <dgm:spPr/>
      <dgm:t>
        <a:bodyPr/>
        <a:lstStyle/>
        <a:p>
          <a:endParaRPr lang="en-US"/>
        </a:p>
      </dgm:t>
    </dgm:pt>
    <dgm:pt modelId="{0A9E20D3-0B3C-4CF3-80C4-CD284C5FC198}" type="sibTrans" cxnId="{A42297BD-5D81-410A-8531-507CF9923828}">
      <dgm:prSet/>
      <dgm:spPr/>
      <dgm:t>
        <a:bodyPr/>
        <a:lstStyle/>
        <a:p>
          <a:endParaRPr lang="en-US"/>
        </a:p>
      </dgm:t>
    </dgm:pt>
    <dgm:pt modelId="{FEC2F8BA-369D-4EF4-BFAE-3C4779E4F848}">
      <dgm:prSet/>
      <dgm:spPr/>
      <dgm:t>
        <a:bodyPr/>
        <a:lstStyle/>
        <a:p>
          <a:r>
            <a:rPr lang="en-US" dirty="0"/>
            <a:t>Target Calls for Police Activity</a:t>
          </a:r>
        </a:p>
      </dgm:t>
    </dgm:pt>
    <dgm:pt modelId="{C9F6DC93-73F8-4C08-B9DF-27DC4FD04043}" type="parTrans" cxnId="{B58C5F60-9922-4646-952B-C65EB313A131}">
      <dgm:prSet/>
      <dgm:spPr/>
      <dgm:t>
        <a:bodyPr/>
        <a:lstStyle/>
        <a:p>
          <a:endParaRPr lang="en-US"/>
        </a:p>
      </dgm:t>
    </dgm:pt>
    <dgm:pt modelId="{8FE8751A-6E55-42D5-9BB2-C0EF5A2A06F7}" type="sibTrans" cxnId="{B58C5F60-9922-4646-952B-C65EB313A131}">
      <dgm:prSet/>
      <dgm:spPr/>
      <dgm:t>
        <a:bodyPr/>
        <a:lstStyle/>
        <a:p>
          <a:endParaRPr lang="en-US"/>
        </a:p>
      </dgm:t>
    </dgm:pt>
    <dgm:pt modelId="{28E9BB6A-C0CB-4EB2-861F-7FFF81A90D3D}">
      <dgm:prSet/>
      <dgm:spPr/>
      <dgm:t>
        <a:bodyPr/>
        <a:lstStyle/>
        <a:p>
          <a:r>
            <a:rPr lang="en-US" dirty="0"/>
            <a:t>Designate property as a nuisance – no exception for victims of crime or for emergency aid</a:t>
          </a:r>
        </a:p>
      </dgm:t>
    </dgm:pt>
    <dgm:pt modelId="{AEA6298C-E914-47F0-8497-8F551854E22B}" type="parTrans" cxnId="{08CAFB7E-A905-49C0-BB2F-AC63949CC5B9}">
      <dgm:prSet/>
      <dgm:spPr/>
      <dgm:t>
        <a:bodyPr/>
        <a:lstStyle/>
        <a:p>
          <a:endParaRPr lang="en-US"/>
        </a:p>
      </dgm:t>
    </dgm:pt>
    <dgm:pt modelId="{A66A1B27-BA2A-4F06-9679-6ADE069D4FFA}" type="sibTrans" cxnId="{08CAFB7E-A905-49C0-BB2F-AC63949CC5B9}">
      <dgm:prSet/>
      <dgm:spPr/>
      <dgm:t>
        <a:bodyPr/>
        <a:lstStyle/>
        <a:p>
          <a:endParaRPr lang="en-US"/>
        </a:p>
      </dgm:t>
    </dgm:pt>
    <dgm:pt modelId="{B808F2B8-A998-4C29-973D-CBCF1EEAC458}">
      <dgm:prSet/>
      <dgm:spPr/>
      <dgm:t>
        <a:bodyPr/>
        <a:lstStyle/>
        <a:p>
          <a:r>
            <a:rPr lang="en-US" dirty="0"/>
            <a:t>Penalties include civil and criminal fines, revocation of rental permits, certificate of occupancy</a:t>
          </a:r>
        </a:p>
      </dgm:t>
    </dgm:pt>
    <dgm:pt modelId="{38BE841A-B938-4371-A04E-FE599091CB70}" type="parTrans" cxnId="{27F314D1-DC23-425E-B43B-17C44A4062C8}">
      <dgm:prSet/>
      <dgm:spPr/>
      <dgm:t>
        <a:bodyPr/>
        <a:lstStyle/>
        <a:p>
          <a:endParaRPr lang="en-US"/>
        </a:p>
      </dgm:t>
    </dgm:pt>
    <dgm:pt modelId="{075BE927-AF39-4405-89C0-4615A7CAF953}" type="sibTrans" cxnId="{27F314D1-DC23-425E-B43B-17C44A4062C8}">
      <dgm:prSet/>
      <dgm:spPr/>
      <dgm:t>
        <a:bodyPr/>
        <a:lstStyle/>
        <a:p>
          <a:endParaRPr lang="en-US"/>
        </a:p>
      </dgm:t>
    </dgm:pt>
    <dgm:pt modelId="{59491F7C-0F43-4342-82D5-E24D61E0C0A1}" type="pres">
      <dgm:prSet presAssocID="{A4B93CAA-CF06-494C-B47C-F57378564CB3}" presName="linear" presStyleCnt="0">
        <dgm:presLayoutVars>
          <dgm:animLvl val="lvl"/>
          <dgm:resizeHandles val="exact"/>
        </dgm:presLayoutVars>
      </dgm:prSet>
      <dgm:spPr/>
    </dgm:pt>
    <dgm:pt modelId="{09A28C5F-00B6-4DDE-8C43-C7639C9F470A}" type="pres">
      <dgm:prSet presAssocID="{15AAD51C-A7EF-43C4-9B89-DF55E9619623}" presName="parentText" presStyleLbl="node1" presStyleIdx="0" presStyleCnt="1">
        <dgm:presLayoutVars>
          <dgm:chMax val="0"/>
          <dgm:bulletEnabled val="1"/>
        </dgm:presLayoutVars>
      </dgm:prSet>
      <dgm:spPr/>
    </dgm:pt>
    <dgm:pt modelId="{F656052A-73C5-4907-8252-273052B877A0}" type="pres">
      <dgm:prSet presAssocID="{15AAD51C-A7EF-43C4-9B89-DF55E9619623}" presName="childText" presStyleLbl="revTx" presStyleIdx="0" presStyleCnt="1">
        <dgm:presLayoutVars>
          <dgm:bulletEnabled val="1"/>
        </dgm:presLayoutVars>
      </dgm:prSet>
      <dgm:spPr/>
    </dgm:pt>
  </dgm:ptLst>
  <dgm:cxnLst>
    <dgm:cxn modelId="{256DA335-ADB7-4988-86B1-F6951196C529}" type="presOf" srcId="{15AAD51C-A7EF-43C4-9B89-DF55E9619623}" destId="{09A28C5F-00B6-4DDE-8C43-C7639C9F470A}" srcOrd="0" destOrd="0" presId="urn:microsoft.com/office/officeart/2005/8/layout/vList2"/>
    <dgm:cxn modelId="{B58C5F60-9922-4646-952B-C65EB313A131}" srcId="{15AAD51C-A7EF-43C4-9B89-DF55E9619623}" destId="{FEC2F8BA-369D-4EF4-BFAE-3C4779E4F848}" srcOrd="0" destOrd="0" parTransId="{C9F6DC93-73F8-4C08-B9DF-27DC4FD04043}" sibTransId="{8FE8751A-6E55-42D5-9BB2-C0EF5A2A06F7}"/>
    <dgm:cxn modelId="{39A5016A-3AD7-45C6-AC5D-C4FC84C0B452}" type="presOf" srcId="{FEC2F8BA-369D-4EF4-BFAE-3C4779E4F848}" destId="{F656052A-73C5-4907-8252-273052B877A0}" srcOrd="0" destOrd="0" presId="urn:microsoft.com/office/officeart/2005/8/layout/vList2"/>
    <dgm:cxn modelId="{7940DE7D-53CA-4F6A-9BCB-D72DEF06DCED}" type="presOf" srcId="{28E9BB6A-C0CB-4EB2-861F-7FFF81A90D3D}" destId="{F656052A-73C5-4907-8252-273052B877A0}" srcOrd="0" destOrd="1" presId="urn:microsoft.com/office/officeart/2005/8/layout/vList2"/>
    <dgm:cxn modelId="{08CAFB7E-A905-49C0-BB2F-AC63949CC5B9}" srcId="{15AAD51C-A7EF-43C4-9B89-DF55E9619623}" destId="{28E9BB6A-C0CB-4EB2-861F-7FFF81A90D3D}" srcOrd="1" destOrd="0" parTransId="{AEA6298C-E914-47F0-8497-8F551854E22B}" sibTransId="{A66A1B27-BA2A-4F06-9679-6ADE069D4FFA}"/>
    <dgm:cxn modelId="{955DA2A2-1345-4E9F-9D83-8DF167C55BA5}" type="presOf" srcId="{A4B93CAA-CF06-494C-B47C-F57378564CB3}" destId="{59491F7C-0F43-4342-82D5-E24D61E0C0A1}" srcOrd="0" destOrd="0" presId="urn:microsoft.com/office/officeart/2005/8/layout/vList2"/>
    <dgm:cxn modelId="{A42297BD-5D81-410A-8531-507CF9923828}" srcId="{A4B93CAA-CF06-494C-B47C-F57378564CB3}" destId="{15AAD51C-A7EF-43C4-9B89-DF55E9619623}" srcOrd="0" destOrd="0" parTransId="{A5301703-AE59-4D38-981F-DBA0419E3483}" sibTransId="{0A9E20D3-0B3C-4CF3-80C4-CD284C5FC198}"/>
    <dgm:cxn modelId="{27F314D1-DC23-425E-B43B-17C44A4062C8}" srcId="{15AAD51C-A7EF-43C4-9B89-DF55E9619623}" destId="{B808F2B8-A998-4C29-973D-CBCF1EEAC458}" srcOrd="2" destOrd="0" parTransId="{38BE841A-B938-4371-A04E-FE599091CB70}" sibTransId="{075BE927-AF39-4405-89C0-4615A7CAF953}"/>
    <dgm:cxn modelId="{4E41D0DB-DE74-47AA-AE87-857BD9D01C5A}" type="presOf" srcId="{B808F2B8-A998-4C29-973D-CBCF1EEAC458}" destId="{F656052A-73C5-4907-8252-273052B877A0}" srcOrd="0" destOrd="2" presId="urn:microsoft.com/office/officeart/2005/8/layout/vList2"/>
    <dgm:cxn modelId="{EF1BFB6F-939D-4DCF-ADB9-8EC0AA94134D}" type="presParOf" srcId="{59491F7C-0F43-4342-82D5-E24D61E0C0A1}" destId="{09A28C5F-00B6-4DDE-8C43-C7639C9F470A}" srcOrd="0" destOrd="0" presId="urn:microsoft.com/office/officeart/2005/8/layout/vList2"/>
    <dgm:cxn modelId="{5296C393-88D8-4196-822E-260F52383E98}" type="presParOf" srcId="{59491F7C-0F43-4342-82D5-E24D61E0C0A1}" destId="{F656052A-73C5-4907-8252-273052B877A0}"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E5018CB-48D6-4762-8859-F32AAE8EAC9F}" type="doc">
      <dgm:prSet loTypeId="urn:microsoft.com/office/officeart/2005/8/layout/vList2" loCatId="list" qsTypeId="urn:microsoft.com/office/officeart/2005/8/quickstyle/simple1#14" qsCatId="simple" csTypeId="urn:microsoft.com/office/officeart/2005/8/colors/accent1_2#10" csCatId="accent1" phldr="1"/>
      <dgm:spPr/>
      <dgm:t>
        <a:bodyPr/>
        <a:lstStyle/>
        <a:p>
          <a:endParaRPr lang="en-US"/>
        </a:p>
      </dgm:t>
    </dgm:pt>
    <dgm:pt modelId="{F5060CB6-4E21-4B39-A30F-021D150978B8}">
      <dgm:prSet/>
      <dgm:spPr/>
      <dgm:t>
        <a:bodyPr/>
        <a:lstStyle/>
        <a:p>
          <a:r>
            <a:rPr lang="en-US" dirty="0"/>
            <a:t>Blanket bans on individuals with criminal legal system involvement or denials based on arrest record alone are considered discriminatory</a:t>
          </a:r>
        </a:p>
      </dgm:t>
    </dgm:pt>
    <dgm:pt modelId="{D940FB63-D318-43DD-AD05-6E4EDC171DE6}" type="parTrans" cxnId="{33A3207F-11F7-4E16-A6E8-0B8A956136D3}">
      <dgm:prSet/>
      <dgm:spPr/>
      <dgm:t>
        <a:bodyPr/>
        <a:lstStyle/>
        <a:p>
          <a:endParaRPr lang="en-US"/>
        </a:p>
      </dgm:t>
    </dgm:pt>
    <dgm:pt modelId="{9AFADED8-23C0-498B-8E97-3CA9246E01BC}" type="sibTrans" cxnId="{33A3207F-11F7-4E16-A6E8-0B8A956136D3}">
      <dgm:prSet/>
      <dgm:spPr/>
      <dgm:t>
        <a:bodyPr/>
        <a:lstStyle/>
        <a:p>
          <a:endParaRPr lang="en-US"/>
        </a:p>
      </dgm:t>
    </dgm:pt>
    <dgm:pt modelId="{7FBF3613-0385-4A60-807F-C6A42468744F}">
      <dgm:prSet/>
      <dgm:spPr/>
      <dgm:t>
        <a:bodyPr/>
        <a:lstStyle/>
        <a:p>
          <a:r>
            <a:rPr lang="en-US" dirty="0"/>
            <a:t>Housing provider should conduct an individualized assessment that considers:</a:t>
          </a:r>
        </a:p>
      </dgm:t>
    </dgm:pt>
    <dgm:pt modelId="{AA3E8511-F1A2-45F4-AF5D-4B30648987E3}" type="parTrans" cxnId="{18B6D245-5FDE-4DB8-B980-FB47AB1FEAB2}">
      <dgm:prSet/>
      <dgm:spPr/>
      <dgm:t>
        <a:bodyPr/>
        <a:lstStyle/>
        <a:p>
          <a:endParaRPr lang="en-US"/>
        </a:p>
      </dgm:t>
    </dgm:pt>
    <dgm:pt modelId="{BCC7E1BA-3D41-4CDE-93DB-0A3222C9198A}" type="sibTrans" cxnId="{18B6D245-5FDE-4DB8-B980-FB47AB1FEAB2}">
      <dgm:prSet/>
      <dgm:spPr/>
      <dgm:t>
        <a:bodyPr/>
        <a:lstStyle/>
        <a:p>
          <a:endParaRPr lang="en-US"/>
        </a:p>
      </dgm:t>
    </dgm:pt>
    <dgm:pt modelId="{DD84063F-3666-4270-AA10-55BC0687C904}">
      <dgm:prSet/>
      <dgm:spPr/>
      <dgm:t>
        <a:bodyPr/>
        <a:lstStyle/>
        <a:p>
          <a:r>
            <a:rPr lang="en-US" dirty="0"/>
            <a:t>Nature and severity of offence</a:t>
          </a:r>
        </a:p>
      </dgm:t>
    </dgm:pt>
    <dgm:pt modelId="{2322A623-5141-4FC3-BEA8-23C8F2BA6CE4}" type="parTrans" cxnId="{44B91F92-D697-4AEC-8174-D6E8C183F78C}">
      <dgm:prSet/>
      <dgm:spPr/>
      <dgm:t>
        <a:bodyPr/>
        <a:lstStyle/>
        <a:p>
          <a:endParaRPr lang="en-US"/>
        </a:p>
      </dgm:t>
    </dgm:pt>
    <dgm:pt modelId="{790B37C2-E0A8-41DC-AF06-1200EFB75D3F}" type="sibTrans" cxnId="{44B91F92-D697-4AEC-8174-D6E8C183F78C}">
      <dgm:prSet/>
      <dgm:spPr/>
      <dgm:t>
        <a:bodyPr/>
        <a:lstStyle/>
        <a:p>
          <a:endParaRPr lang="en-US"/>
        </a:p>
      </dgm:t>
    </dgm:pt>
    <dgm:pt modelId="{C3588ADD-C287-43BD-BD0E-4DC88AE5848D}">
      <dgm:prSet/>
      <dgm:spPr/>
      <dgm:t>
        <a:bodyPr/>
        <a:lstStyle/>
        <a:p>
          <a:r>
            <a:rPr lang="en-US" dirty="0"/>
            <a:t>Time since conviction</a:t>
          </a:r>
        </a:p>
      </dgm:t>
    </dgm:pt>
    <dgm:pt modelId="{E8911870-D034-4056-8BED-94D19710249C}" type="parTrans" cxnId="{7F22DC6E-9CA6-4A43-B799-B95477C5B0A8}">
      <dgm:prSet/>
      <dgm:spPr/>
      <dgm:t>
        <a:bodyPr/>
        <a:lstStyle/>
        <a:p>
          <a:endParaRPr lang="en-US"/>
        </a:p>
      </dgm:t>
    </dgm:pt>
    <dgm:pt modelId="{90A2CBBB-B51A-4780-A694-631A3E7D7B64}" type="sibTrans" cxnId="{7F22DC6E-9CA6-4A43-B799-B95477C5B0A8}">
      <dgm:prSet/>
      <dgm:spPr/>
      <dgm:t>
        <a:bodyPr/>
        <a:lstStyle/>
        <a:p>
          <a:endParaRPr lang="en-US"/>
        </a:p>
      </dgm:t>
    </dgm:pt>
    <dgm:pt modelId="{589D0B21-B9AC-4F6A-9177-CC0709290805}">
      <dgm:prSet/>
      <dgm:spPr/>
      <dgm:t>
        <a:bodyPr/>
        <a:lstStyle/>
        <a:p>
          <a:r>
            <a:rPr lang="en-US" dirty="0"/>
            <a:t>Behavior in intervening time</a:t>
          </a:r>
        </a:p>
      </dgm:t>
    </dgm:pt>
    <dgm:pt modelId="{49D49458-DA29-4392-8F63-69FEBFBEE71D}" type="parTrans" cxnId="{8EC2A5DD-191A-43B1-8265-0AAC70EEE83F}">
      <dgm:prSet/>
      <dgm:spPr/>
      <dgm:t>
        <a:bodyPr/>
        <a:lstStyle/>
        <a:p>
          <a:endParaRPr lang="en-US"/>
        </a:p>
      </dgm:t>
    </dgm:pt>
    <dgm:pt modelId="{69C12291-8991-4734-9BBF-43BCC445886E}" type="sibTrans" cxnId="{8EC2A5DD-191A-43B1-8265-0AAC70EEE83F}">
      <dgm:prSet/>
      <dgm:spPr/>
      <dgm:t>
        <a:bodyPr/>
        <a:lstStyle/>
        <a:p>
          <a:endParaRPr lang="en-US"/>
        </a:p>
      </dgm:t>
    </dgm:pt>
    <dgm:pt modelId="{03446564-212A-40E1-B311-0A9E69C32090}">
      <dgm:prSet/>
      <dgm:spPr/>
      <dgm:t>
        <a:bodyPr/>
        <a:lstStyle/>
        <a:p>
          <a:r>
            <a:rPr lang="en-US" dirty="0"/>
            <a:t>Provider should be prepared to show their policy serves a “substantial, legitimate, nondiscriminatory interest”</a:t>
          </a:r>
        </a:p>
      </dgm:t>
    </dgm:pt>
    <dgm:pt modelId="{A5D5B417-EFFA-4A02-B3E4-DD1F31394288}" type="parTrans" cxnId="{B6C26EBF-201E-4B45-8B69-2B97E6153AD0}">
      <dgm:prSet/>
      <dgm:spPr/>
      <dgm:t>
        <a:bodyPr/>
        <a:lstStyle/>
        <a:p>
          <a:endParaRPr lang="en-US"/>
        </a:p>
      </dgm:t>
    </dgm:pt>
    <dgm:pt modelId="{1F544295-ADAF-418D-96D9-4CC2E3360428}" type="sibTrans" cxnId="{B6C26EBF-201E-4B45-8B69-2B97E6153AD0}">
      <dgm:prSet/>
      <dgm:spPr/>
      <dgm:t>
        <a:bodyPr/>
        <a:lstStyle/>
        <a:p>
          <a:endParaRPr lang="en-US"/>
        </a:p>
      </dgm:t>
    </dgm:pt>
    <dgm:pt modelId="{B3DB141C-19AA-494F-BEF4-3DFE1FB02B0A}">
      <dgm:prSet phldrT="[Text]" phldr="0"/>
      <dgm:spPr/>
      <dgm:t>
        <a:bodyPr/>
        <a:lstStyle/>
        <a:p>
          <a:pPr rtl="0"/>
          <a:r>
            <a:rPr lang="en-US" dirty="0">
              <a:latin typeface="Calibri Light" panose="020F0302020204030204"/>
            </a:rPr>
            <a:t>HUD Criminal Record Screening Guidance was rescinded in November 2025.</a:t>
          </a:r>
        </a:p>
      </dgm:t>
    </dgm:pt>
    <dgm:pt modelId="{0F970A7F-749B-4435-91ED-9663A3BDFFB2}" type="parTrans" cxnId="{853B3486-7984-49A4-B51C-051845A89C6C}">
      <dgm:prSet/>
      <dgm:spPr/>
    </dgm:pt>
    <dgm:pt modelId="{3BD396C3-8B37-47AF-AB34-E8C417FBB77D}" type="sibTrans" cxnId="{853B3486-7984-49A4-B51C-051845A89C6C}">
      <dgm:prSet/>
      <dgm:spPr/>
    </dgm:pt>
    <dgm:pt modelId="{9AA9808C-B289-4512-A989-85BE9173A114}" type="pres">
      <dgm:prSet presAssocID="{FE5018CB-48D6-4762-8859-F32AAE8EAC9F}" presName="linear" presStyleCnt="0">
        <dgm:presLayoutVars>
          <dgm:animLvl val="lvl"/>
          <dgm:resizeHandles val="exact"/>
        </dgm:presLayoutVars>
      </dgm:prSet>
      <dgm:spPr/>
    </dgm:pt>
    <dgm:pt modelId="{C16947DA-1903-428E-9356-752F0BAD6526}" type="pres">
      <dgm:prSet presAssocID="{F5060CB6-4E21-4B39-A30F-021D150978B8}" presName="parentText" presStyleLbl="node1" presStyleIdx="0" presStyleCnt="4">
        <dgm:presLayoutVars>
          <dgm:chMax val="0"/>
          <dgm:bulletEnabled val="1"/>
        </dgm:presLayoutVars>
      </dgm:prSet>
      <dgm:spPr/>
    </dgm:pt>
    <dgm:pt modelId="{1D81464A-486B-41CE-B292-BB7F98472A42}" type="pres">
      <dgm:prSet presAssocID="{9AFADED8-23C0-498B-8E97-3CA9246E01BC}" presName="spacer" presStyleCnt="0"/>
      <dgm:spPr/>
    </dgm:pt>
    <dgm:pt modelId="{4FC5FCC8-C7A7-432F-85DE-4F4CF8A01897}" type="pres">
      <dgm:prSet presAssocID="{7FBF3613-0385-4A60-807F-C6A42468744F}" presName="parentText" presStyleLbl="node1" presStyleIdx="1" presStyleCnt="4">
        <dgm:presLayoutVars>
          <dgm:chMax val="0"/>
          <dgm:bulletEnabled val="1"/>
        </dgm:presLayoutVars>
      </dgm:prSet>
      <dgm:spPr/>
    </dgm:pt>
    <dgm:pt modelId="{79414BD0-7F6C-4BB4-A81A-5721B9AD4C78}" type="pres">
      <dgm:prSet presAssocID="{7FBF3613-0385-4A60-807F-C6A42468744F}" presName="childText" presStyleLbl="revTx" presStyleIdx="0" presStyleCnt="1">
        <dgm:presLayoutVars>
          <dgm:bulletEnabled val="1"/>
        </dgm:presLayoutVars>
      </dgm:prSet>
      <dgm:spPr/>
    </dgm:pt>
    <dgm:pt modelId="{9B8300DD-B54A-439C-925B-02CED78D2927}" type="pres">
      <dgm:prSet presAssocID="{03446564-212A-40E1-B311-0A9E69C32090}" presName="parentText" presStyleLbl="node1" presStyleIdx="2" presStyleCnt="4">
        <dgm:presLayoutVars>
          <dgm:chMax val="0"/>
          <dgm:bulletEnabled val="1"/>
        </dgm:presLayoutVars>
      </dgm:prSet>
      <dgm:spPr/>
    </dgm:pt>
    <dgm:pt modelId="{1B40F9CE-535E-4C97-8A31-375FC813BF43}" type="pres">
      <dgm:prSet presAssocID="{1F544295-ADAF-418D-96D9-4CC2E3360428}" presName="spacer" presStyleCnt="0"/>
      <dgm:spPr/>
    </dgm:pt>
    <dgm:pt modelId="{5C679858-58A6-4304-9CD7-FB4D0F2AFB12}" type="pres">
      <dgm:prSet presAssocID="{B3DB141C-19AA-494F-BEF4-3DFE1FB02B0A}" presName="parentText" presStyleLbl="node1" presStyleIdx="3" presStyleCnt="4">
        <dgm:presLayoutVars>
          <dgm:chMax val="0"/>
          <dgm:bulletEnabled val="1"/>
        </dgm:presLayoutVars>
      </dgm:prSet>
      <dgm:spPr/>
    </dgm:pt>
  </dgm:ptLst>
  <dgm:cxnLst>
    <dgm:cxn modelId="{18B6D245-5FDE-4DB8-B980-FB47AB1FEAB2}" srcId="{FE5018CB-48D6-4762-8859-F32AAE8EAC9F}" destId="{7FBF3613-0385-4A60-807F-C6A42468744F}" srcOrd="1" destOrd="0" parTransId="{AA3E8511-F1A2-45F4-AF5D-4B30648987E3}" sibTransId="{BCC7E1BA-3D41-4CDE-93DB-0A3222C9198A}"/>
    <dgm:cxn modelId="{7F22DC6E-9CA6-4A43-B799-B95477C5B0A8}" srcId="{7FBF3613-0385-4A60-807F-C6A42468744F}" destId="{C3588ADD-C287-43BD-BD0E-4DC88AE5848D}" srcOrd="1" destOrd="0" parTransId="{E8911870-D034-4056-8BED-94D19710249C}" sibTransId="{90A2CBBB-B51A-4780-A694-631A3E7D7B64}"/>
    <dgm:cxn modelId="{33A3207F-11F7-4E16-A6E8-0B8A956136D3}" srcId="{FE5018CB-48D6-4762-8859-F32AAE8EAC9F}" destId="{F5060CB6-4E21-4B39-A30F-021D150978B8}" srcOrd="0" destOrd="0" parTransId="{D940FB63-D318-43DD-AD05-6E4EDC171DE6}" sibTransId="{9AFADED8-23C0-498B-8E97-3CA9246E01BC}"/>
    <dgm:cxn modelId="{2B18447F-D630-4628-BAC8-111516AE3C01}" type="presOf" srcId="{C3588ADD-C287-43BD-BD0E-4DC88AE5848D}" destId="{79414BD0-7F6C-4BB4-A81A-5721B9AD4C78}" srcOrd="0" destOrd="1" presId="urn:microsoft.com/office/officeart/2005/8/layout/vList2"/>
    <dgm:cxn modelId="{853B3486-7984-49A4-B51C-051845A89C6C}" srcId="{FE5018CB-48D6-4762-8859-F32AAE8EAC9F}" destId="{B3DB141C-19AA-494F-BEF4-3DFE1FB02B0A}" srcOrd="3" destOrd="0" parTransId="{0F970A7F-749B-4435-91ED-9663A3BDFFB2}" sibTransId="{3BD396C3-8B37-47AF-AB34-E8C417FBB77D}"/>
    <dgm:cxn modelId="{44B91F92-D697-4AEC-8174-D6E8C183F78C}" srcId="{7FBF3613-0385-4A60-807F-C6A42468744F}" destId="{DD84063F-3666-4270-AA10-55BC0687C904}" srcOrd="0" destOrd="0" parTransId="{2322A623-5141-4FC3-BEA8-23C8F2BA6CE4}" sibTransId="{790B37C2-E0A8-41DC-AF06-1200EFB75D3F}"/>
    <dgm:cxn modelId="{ACDE7994-9A8A-4CF0-A6E0-6B41C498CD84}" type="presOf" srcId="{7FBF3613-0385-4A60-807F-C6A42468744F}" destId="{4FC5FCC8-C7A7-432F-85DE-4F4CF8A01897}" srcOrd="0" destOrd="0" presId="urn:microsoft.com/office/officeart/2005/8/layout/vList2"/>
    <dgm:cxn modelId="{D5E8FEA7-B7BA-4053-8F94-5C810A83449A}" type="presOf" srcId="{589D0B21-B9AC-4F6A-9177-CC0709290805}" destId="{79414BD0-7F6C-4BB4-A81A-5721B9AD4C78}" srcOrd="0" destOrd="2" presId="urn:microsoft.com/office/officeart/2005/8/layout/vList2"/>
    <dgm:cxn modelId="{3AE6F5A8-AB1A-4426-8276-6274D076509C}" type="presOf" srcId="{B3DB141C-19AA-494F-BEF4-3DFE1FB02B0A}" destId="{5C679858-58A6-4304-9CD7-FB4D0F2AFB12}" srcOrd="0" destOrd="0" presId="urn:microsoft.com/office/officeart/2005/8/layout/vList2"/>
    <dgm:cxn modelId="{3C7B74BA-1E89-4497-9421-7A6F45C92CAD}" type="presOf" srcId="{DD84063F-3666-4270-AA10-55BC0687C904}" destId="{79414BD0-7F6C-4BB4-A81A-5721B9AD4C78}" srcOrd="0" destOrd="0" presId="urn:microsoft.com/office/officeart/2005/8/layout/vList2"/>
    <dgm:cxn modelId="{B6C26EBF-201E-4B45-8B69-2B97E6153AD0}" srcId="{FE5018CB-48D6-4762-8859-F32AAE8EAC9F}" destId="{03446564-212A-40E1-B311-0A9E69C32090}" srcOrd="2" destOrd="0" parTransId="{A5D5B417-EFFA-4A02-B3E4-DD1F31394288}" sibTransId="{1F544295-ADAF-418D-96D9-4CC2E3360428}"/>
    <dgm:cxn modelId="{8EC2A5DD-191A-43B1-8265-0AAC70EEE83F}" srcId="{7FBF3613-0385-4A60-807F-C6A42468744F}" destId="{589D0B21-B9AC-4F6A-9177-CC0709290805}" srcOrd="2" destOrd="0" parTransId="{49D49458-DA29-4392-8F63-69FEBFBEE71D}" sibTransId="{69C12291-8991-4734-9BBF-43BCC445886E}"/>
    <dgm:cxn modelId="{3A6B53E2-1939-4781-8488-26461CB84BC8}" type="presOf" srcId="{03446564-212A-40E1-B311-0A9E69C32090}" destId="{9B8300DD-B54A-439C-925B-02CED78D2927}" srcOrd="0" destOrd="0" presId="urn:microsoft.com/office/officeart/2005/8/layout/vList2"/>
    <dgm:cxn modelId="{021B8AE2-465C-4169-AA38-2C76AF44354A}" type="presOf" srcId="{FE5018CB-48D6-4762-8859-F32AAE8EAC9F}" destId="{9AA9808C-B289-4512-A989-85BE9173A114}" srcOrd="0" destOrd="0" presId="urn:microsoft.com/office/officeart/2005/8/layout/vList2"/>
    <dgm:cxn modelId="{37F840E7-683B-40E6-8D60-9DB77415E497}" type="presOf" srcId="{F5060CB6-4E21-4B39-A30F-021D150978B8}" destId="{C16947DA-1903-428E-9356-752F0BAD6526}" srcOrd="0" destOrd="0" presId="urn:microsoft.com/office/officeart/2005/8/layout/vList2"/>
    <dgm:cxn modelId="{8D71D766-5F07-4BFE-8518-EB14CE13EA4B}" type="presParOf" srcId="{9AA9808C-B289-4512-A989-85BE9173A114}" destId="{C16947DA-1903-428E-9356-752F0BAD6526}" srcOrd="0" destOrd="0" presId="urn:microsoft.com/office/officeart/2005/8/layout/vList2"/>
    <dgm:cxn modelId="{C47B07D9-AB21-4483-8BA5-8F3C5680F0A8}" type="presParOf" srcId="{9AA9808C-B289-4512-A989-85BE9173A114}" destId="{1D81464A-486B-41CE-B292-BB7F98472A42}" srcOrd="1" destOrd="0" presId="urn:microsoft.com/office/officeart/2005/8/layout/vList2"/>
    <dgm:cxn modelId="{744A79AA-61CC-4ADF-B60E-C205BEE2C117}" type="presParOf" srcId="{9AA9808C-B289-4512-A989-85BE9173A114}" destId="{4FC5FCC8-C7A7-432F-85DE-4F4CF8A01897}" srcOrd="2" destOrd="0" presId="urn:microsoft.com/office/officeart/2005/8/layout/vList2"/>
    <dgm:cxn modelId="{0535FA92-FEFC-4607-872C-17529EA91E45}" type="presParOf" srcId="{9AA9808C-B289-4512-A989-85BE9173A114}" destId="{79414BD0-7F6C-4BB4-A81A-5721B9AD4C78}" srcOrd="3" destOrd="0" presId="urn:microsoft.com/office/officeart/2005/8/layout/vList2"/>
    <dgm:cxn modelId="{0EBBE7E1-E6B3-4C33-AE44-D15B9529BC9B}" type="presParOf" srcId="{9AA9808C-B289-4512-A989-85BE9173A114}" destId="{9B8300DD-B54A-439C-925B-02CED78D2927}" srcOrd="4" destOrd="0" presId="urn:microsoft.com/office/officeart/2005/8/layout/vList2"/>
    <dgm:cxn modelId="{4AC48FBF-868D-4E3A-839C-CE29C9D84894}" type="presParOf" srcId="{9AA9808C-B289-4512-A989-85BE9173A114}" destId="{1B40F9CE-535E-4C97-8A31-375FC813BF43}" srcOrd="5" destOrd="0" presId="urn:microsoft.com/office/officeart/2005/8/layout/vList2"/>
    <dgm:cxn modelId="{1450D3AE-7B59-40FC-AD5F-6A5154AFD30D}" type="presParOf" srcId="{9AA9808C-B289-4512-A989-85BE9173A114}" destId="{5C679858-58A6-4304-9CD7-FB4D0F2AFB12}"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D9B32A7-98E3-4D4A-A4F1-975CEE87E8A8}" type="doc">
      <dgm:prSet loTypeId="urn:microsoft.com/office/officeart/2005/8/layout/vList2" loCatId="list" qsTypeId="urn:microsoft.com/office/officeart/2005/8/quickstyle/simple1#15" qsCatId="simple" csTypeId="urn:microsoft.com/office/officeart/2005/8/colors/accent1_2#11" csCatId="accent1" phldr="1"/>
      <dgm:spPr/>
      <dgm:t>
        <a:bodyPr/>
        <a:lstStyle/>
        <a:p>
          <a:endParaRPr lang="en-US"/>
        </a:p>
      </dgm:t>
    </dgm:pt>
    <dgm:pt modelId="{451EFF64-B68E-407F-991C-5F0C6A0357E8}">
      <dgm:prSet/>
      <dgm:spPr/>
      <dgm:t>
        <a:bodyPr/>
        <a:lstStyle/>
        <a:p>
          <a:r>
            <a:rPr lang="en-US"/>
            <a:t>Fair Housing Act and New York State Human Rights Law provide protections against harassment based on protected class</a:t>
          </a:r>
        </a:p>
      </dgm:t>
    </dgm:pt>
    <dgm:pt modelId="{D093CD5F-262A-40E4-A518-48FCC9D58B49}" type="parTrans" cxnId="{8E81DCEC-B672-462B-B74F-B13F737307F3}">
      <dgm:prSet/>
      <dgm:spPr/>
      <dgm:t>
        <a:bodyPr/>
        <a:lstStyle/>
        <a:p>
          <a:endParaRPr lang="en-US"/>
        </a:p>
      </dgm:t>
    </dgm:pt>
    <dgm:pt modelId="{810CC9DF-99F2-46F2-890B-3979FE3BAC18}" type="sibTrans" cxnId="{8E81DCEC-B672-462B-B74F-B13F737307F3}">
      <dgm:prSet/>
      <dgm:spPr/>
      <dgm:t>
        <a:bodyPr/>
        <a:lstStyle/>
        <a:p>
          <a:endParaRPr lang="en-US"/>
        </a:p>
      </dgm:t>
    </dgm:pt>
    <dgm:pt modelId="{4CCBC570-DBB6-420C-B4E1-8137806AF722}">
      <dgm:prSet/>
      <dgm:spPr/>
      <dgm:t>
        <a:bodyPr/>
        <a:lstStyle/>
        <a:p>
          <a:r>
            <a:rPr lang="en-US" dirty="0"/>
            <a:t>Includes Harassment based on Race, Ethnicity, Sexual Orientation, Disability, etc.</a:t>
          </a:r>
        </a:p>
      </dgm:t>
    </dgm:pt>
    <dgm:pt modelId="{BFC3CA2F-2C38-4FFD-BE3D-C7022EBFB78C}" type="parTrans" cxnId="{D9363550-91BA-4E7F-9C6A-3F9443C85381}">
      <dgm:prSet/>
      <dgm:spPr/>
      <dgm:t>
        <a:bodyPr/>
        <a:lstStyle/>
        <a:p>
          <a:endParaRPr lang="en-US"/>
        </a:p>
      </dgm:t>
    </dgm:pt>
    <dgm:pt modelId="{1D728802-977F-4B59-864A-44729D2DF864}" type="sibTrans" cxnId="{D9363550-91BA-4E7F-9C6A-3F9443C85381}">
      <dgm:prSet/>
      <dgm:spPr/>
      <dgm:t>
        <a:bodyPr/>
        <a:lstStyle/>
        <a:p>
          <a:endParaRPr lang="en-US"/>
        </a:p>
      </dgm:t>
    </dgm:pt>
    <dgm:pt modelId="{C7F4BA43-A702-4D4C-BE0C-CDFF9B72D375}">
      <dgm:prSet/>
      <dgm:spPr/>
      <dgm:t>
        <a:bodyPr/>
        <a:lstStyle/>
        <a:p>
          <a:r>
            <a:rPr lang="en-US" dirty="0"/>
            <a:t>Sexual harassment is covered under gender protections</a:t>
          </a:r>
        </a:p>
      </dgm:t>
    </dgm:pt>
    <dgm:pt modelId="{00849FC3-3367-465B-AF9F-D0BF14038D25}" type="parTrans" cxnId="{C257FB5A-DCC7-4E4A-AC3D-B36EC46661D1}">
      <dgm:prSet/>
      <dgm:spPr/>
      <dgm:t>
        <a:bodyPr/>
        <a:lstStyle/>
        <a:p>
          <a:endParaRPr lang="en-US"/>
        </a:p>
      </dgm:t>
    </dgm:pt>
    <dgm:pt modelId="{48F4C84E-BE2D-4E9E-A98A-961B8EEF875A}" type="sibTrans" cxnId="{C257FB5A-DCC7-4E4A-AC3D-B36EC46661D1}">
      <dgm:prSet/>
      <dgm:spPr/>
      <dgm:t>
        <a:bodyPr/>
        <a:lstStyle/>
        <a:p>
          <a:endParaRPr lang="en-US"/>
        </a:p>
      </dgm:t>
    </dgm:pt>
    <dgm:pt modelId="{ACA4FEA6-B0E7-497E-B710-F3C0771C745B}">
      <dgm:prSet/>
      <dgm:spPr/>
      <dgm:t>
        <a:bodyPr/>
        <a:lstStyle/>
        <a:p>
          <a:r>
            <a:rPr lang="en-US" dirty="0"/>
            <a:t>A housing provider cannot retaliate because someone asserted their fair housing rights or helped someone else assert their fair housing rights</a:t>
          </a:r>
        </a:p>
      </dgm:t>
    </dgm:pt>
    <dgm:pt modelId="{D7FC38DD-6EFD-48AB-A044-EBE35E9109A5}" type="parTrans" cxnId="{D05280B2-20E9-4D69-9DA6-72B0DE0754BF}">
      <dgm:prSet/>
      <dgm:spPr/>
      <dgm:t>
        <a:bodyPr/>
        <a:lstStyle/>
        <a:p>
          <a:endParaRPr lang="en-US"/>
        </a:p>
      </dgm:t>
    </dgm:pt>
    <dgm:pt modelId="{57C5CE62-2E3D-4517-A828-C59FAE43B84C}" type="sibTrans" cxnId="{D05280B2-20E9-4D69-9DA6-72B0DE0754BF}">
      <dgm:prSet/>
      <dgm:spPr/>
      <dgm:t>
        <a:bodyPr/>
        <a:lstStyle/>
        <a:p>
          <a:endParaRPr lang="en-US"/>
        </a:p>
      </dgm:t>
    </dgm:pt>
    <dgm:pt modelId="{3423DFD0-F05E-4B85-92ED-54C5B9B3682E}">
      <dgm:prSet/>
      <dgm:spPr/>
      <dgm:t>
        <a:bodyPr/>
        <a:lstStyle/>
        <a:p>
          <a:endParaRPr lang="en-US" dirty="0"/>
        </a:p>
      </dgm:t>
    </dgm:pt>
    <dgm:pt modelId="{823ABB71-23E2-4054-AC69-FD7F92AF8474}" type="parTrans" cxnId="{8653BC27-0C2E-4CED-A2F1-A423A4D05A73}">
      <dgm:prSet/>
      <dgm:spPr/>
      <dgm:t>
        <a:bodyPr/>
        <a:lstStyle/>
        <a:p>
          <a:endParaRPr lang="en-US"/>
        </a:p>
      </dgm:t>
    </dgm:pt>
    <dgm:pt modelId="{1F8A3832-082B-4DE4-B94B-4BFCCCD31DBF}" type="sibTrans" cxnId="{8653BC27-0C2E-4CED-A2F1-A423A4D05A73}">
      <dgm:prSet/>
      <dgm:spPr/>
      <dgm:t>
        <a:bodyPr/>
        <a:lstStyle/>
        <a:p>
          <a:endParaRPr lang="en-US"/>
        </a:p>
      </dgm:t>
    </dgm:pt>
    <dgm:pt modelId="{6E5AF714-0A39-4DAE-8B17-06062A264419}" type="pres">
      <dgm:prSet presAssocID="{FD9B32A7-98E3-4D4A-A4F1-975CEE87E8A8}" presName="linear" presStyleCnt="0">
        <dgm:presLayoutVars>
          <dgm:animLvl val="lvl"/>
          <dgm:resizeHandles val="exact"/>
        </dgm:presLayoutVars>
      </dgm:prSet>
      <dgm:spPr/>
    </dgm:pt>
    <dgm:pt modelId="{28304341-9162-4EC0-A568-B0D81B35A553}" type="pres">
      <dgm:prSet presAssocID="{451EFF64-B68E-407F-991C-5F0C6A0357E8}" presName="parentText" presStyleLbl="node1" presStyleIdx="0" presStyleCnt="4">
        <dgm:presLayoutVars>
          <dgm:chMax val="0"/>
          <dgm:bulletEnabled val="1"/>
        </dgm:presLayoutVars>
      </dgm:prSet>
      <dgm:spPr/>
    </dgm:pt>
    <dgm:pt modelId="{ECA1621B-667D-4352-836E-727812B43EB5}" type="pres">
      <dgm:prSet presAssocID="{810CC9DF-99F2-46F2-890B-3979FE3BAC18}" presName="spacer" presStyleCnt="0"/>
      <dgm:spPr/>
    </dgm:pt>
    <dgm:pt modelId="{ABB1C4E4-7E05-4DBA-922C-A257336BFA4E}" type="pres">
      <dgm:prSet presAssocID="{4CCBC570-DBB6-420C-B4E1-8137806AF722}" presName="parentText" presStyleLbl="node1" presStyleIdx="1" presStyleCnt="4">
        <dgm:presLayoutVars>
          <dgm:chMax val="0"/>
          <dgm:bulletEnabled val="1"/>
        </dgm:presLayoutVars>
      </dgm:prSet>
      <dgm:spPr/>
    </dgm:pt>
    <dgm:pt modelId="{BF57519A-AF9B-49A0-9BD7-66172500B6B5}" type="pres">
      <dgm:prSet presAssocID="{1D728802-977F-4B59-864A-44729D2DF864}" presName="spacer" presStyleCnt="0"/>
      <dgm:spPr/>
    </dgm:pt>
    <dgm:pt modelId="{8CA2902E-C22A-41B5-8696-523A4D674468}" type="pres">
      <dgm:prSet presAssocID="{C7F4BA43-A702-4D4C-BE0C-CDFF9B72D375}" presName="parentText" presStyleLbl="node1" presStyleIdx="2" presStyleCnt="4">
        <dgm:presLayoutVars>
          <dgm:chMax val="0"/>
          <dgm:bulletEnabled val="1"/>
        </dgm:presLayoutVars>
      </dgm:prSet>
      <dgm:spPr/>
    </dgm:pt>
    <dgm:pt modelId="{F7258F8E-A3F6-4213-8B20-280FF3B2BB4A}" type="pres">
      <dgm:prSet presAssocID="{48F4C84E-BE2D-4E9E-A98A-961B8EEF875A}" presName="spacer" presStyleCnt="0"/>
      <dgm:spPr/>
    </dgm:pt>
    <dgm:pt modelId="{57A6DDE6-DD50-47AD-B81D-CBC58E7A9003}" type="pres">
      <dgm:prSet presAssocID="{ACA4FEA6-B0E7-497E-B710-F3C0771C745B}" presName="parentText" presStyleLbl="node1" presStyleIdx="3" presStyleCnt="4">
        <dgm:presLayoutVars>
          <dgm:chMax val="0"/>
          <dgm:bulletEnabled val="1"/>
        </dgm:presLayoutVars>
      </dgm:prSet>
      <dgm:spPr/>
    </dgm:pt>
    <dgm:pt modelId="{88A28613-10D3-4321-A719-3AE4617F1F8F}" type="pres">
      <dgm:prSet presAssocID="{ACA4FEA6-B0E7-497E-B710-F3C0771C745B}" presName="childText" presStyleLbl="revTx" presStyleIdx="0" presStyleCnt="1">
        <dgm:presLayoutVars>
          <dgm:bulletEnabled val="1"/>
        </dgm:presLayoutVars>
      </dgm:prSet>
      <dgm:spPr/>
    </dgm:pt>
  </dgm:ptLst>
  <dgm:cxnLst>
    <dgm:cxn modelId="{C2EC7711-0079-405F-A8BF-16861797B7CC}" type="presOf" srcId="{451EFF64-B68E-407F-991C-5F0C6A0357E8}" destId="{28304341-9162-4EC0-A568-B0D81B35A553}" srcOrd="0" destOrd="0" presId="urn:microsoft.com/office/officeart/2005/8/layout/vList2"/>
    <dgm:cxn modelId="{FDB38021-F01E-4D36-981F-4A4AF45E0571}" type="presOf" srcId="{4CCBC570-DBB6-420C-B4E1-8137806AF722}" destId="{ABB1C4E4-7E05-4DBA-922C-A257336BFA4E}" srcOrd="0" destOrd="0" presId="urn:microsoft.com/office/officeart/2005/8/layout/vList2"/>
    <dgm:cxn modelId="{1B687823-F66E-49A8-B6BA-CFCDAE814A6A}" type="presOf" srcId="{ACA4FEA6-B0E7-497E-B710-F3C0771C745B}" destId="{57A6DDE6-DD50-47AD-B81D-CBC58E7A9003}" srcOrd="0" destOrd="0" presId="urn:microsoft.com/office/officeart/2005/8/layout/vList2"/>
    <dgm:cxn modelId="{9609CF26-871E-4B05-9F07-75E53ABF31D7}" type="presOf" srcId="{FD9B32A7-98E3-4D4A-A4F1-975CEE87E8A8}" destId="{6E5AF714-0A39-4DAE-8B17-06062A264419}" srcOrd="0" destOrd="0" presId="urn:microsoft.com/office/officeart/2005/8/layout/vList2"/>
    <dgm:cxn modelId="{8653BC27-0C2E-4CED-A2F1-A423A4D05A73}" srcId="{ACA4FEA6-B0E7-497E-B710-F3C0771C745B}" destId="{3423DFD0-F05E-4B85-92ED-54C5B9B3682E}" srcOrd="0" destOrd="0" parTransId="{823ABB71-23E2-4054-AC69-FD7F92AF8474}" sibTransId="{1F8A3832-082B-4DE4-B94B-4BFCCCD31DBF}"/>
    <dgm:cxn modelId="{D9363550-91BA-4E7F-9C6A-3F9443C85381}" srcId="{FD9B32A7-98E3-4D4A-A4F1-975CEE87E8A8}" destId="{4CCBC570-DBB6-420C-B4E1-8137806AF722}" srcOrd="1" destOrd="0" parTransId="{BFC3CA2F-2C38-4FFD-BE3D-C7022EBFB78C}" sibTransId="{1D728802-977F-4B59-864A-44729D2DF864}"/>
    <dgm:cxn modelId="{C257FB5A-DCC7-4E4A-AC3D-B36EC46661D1}" srcId="{FD9B32A7-98E3-4D4A-A4F1-975CEE87E8A8}" destId="{C7F4BA43-A702-4D4C-BE0C-CDFF9B72D375}" srcOrd="2" destOrd="0" parTransId="{00849FC3-3367-465B-AF9F-D0BF14038D25}" sibTransId="{48F4C84E-BE2D-4E9E-A98A-961B8EEF875A}"/>
    <dgm:cxn modelId="{F9E51490-CC31-4D9B-A8BA-44D7823E0BF8}" type="presOf" srcId="{3423DFD0-F05E-4B85-92ED-54C5B9B3682E}" destId="{88A28613-10D3-4321-A719-3AE4617F1F8F}" srcOrd="0" destOrd="0" presId="urn:microsoft.com/office/officeart/2005/8/layout/vList2"/>
    <dgm:cxn modelId="{2FC0C3A0-15E8-4BDE-8456-3C87A144802F}" type="presOf" srcId="{C7F4BA43-A702-4D4C-BE0C-CDFF9B72D375}" destId="{8CA2902E-C22A-41B5-8696-523A4D674468}" srcOrd="0" destOrd="0" presId="urn:microsoft.com/office/officeart/2005/8/layout/vList2"/>
    <dgm:cxn modelId="{D05280B2-20E9-4D69-9DA6-72B0DE0754BF}" srcId="{FD9B32A7-98E3-4D4A-A4F1-975CEE87E8A8}" destId="{ACA4FEA6-B0E7-497E-B710-F3C0771C745B}" srcOrd="3" destOrd="0" parTransId="{D7FC38DD-6EFD-48AB-A044-EBE35E9109A5}" sibTransId="{57C5CE62-2E3D-4517-A828-C59FAE43B84C}"/>
    <dgm:cxn modelId="{8E81DCEC-B672-462B-B74F-B13F737307F3}" srcId="{FD9B32A7-98E3-4D4A-A4F1-975CEE87E8A8}" destId="{451EFF64-B68E-407F-991C-5F0C6A0357E8}" srcOrd="0" destOrd="0" parTransId="{D093CD5F-262A-40E4-A518-48FCC9D58B49}" sibTransId="{810CC9DF-99F2-46F2-890B-3979FE3BAC18}"/>
    <dgm:cxn modelId="{1B0528AD-7FCC-484D-B533-BB5A9CF3FC20}" type="presParOf" srcId="{6E5AF714-0A39-4DAE-8B17-06062A264419}" destId="{28304341-9162-4EC0-A568-B0D81B35A553}" srcOrd="0" destOrd="0" presId="urn:microsoft.com/office/officeart/2005/8/layout/vList2"/>
    <dgm:cxn modelId="{10BB2753-7A33-402F-9047-0797562A5719}" type="presParOf" srcId="{6E5AF714-0A39-4DAE-8B17-06062A264419}" destId="{ECA1621B-667D-4352-836E-727812B43EB5}" srcOrd="1" destOrd="0" presId="urn:microsoft.com/office/officeart/2005/8/layout/vList2"/>
    <dgm:cxn modelId="{74124D6E-D2EE-47A4-A781-77096F7FBA52}" type="presParOf" srcId="{6E5AF714-0A39-4DAE-8B17-06062A264419}" destId="{ABB1C4E4-7E05-4DBA-922C-A257336BFA4E}" srcOrd="2" destOrd="0" presId="urn:microsoft.com/office/officeart/2005/8/layout/vList2"/>
    <dgm:cxn modelId="{E1CEA321-4675-4F10-AC1B-45281A1D21DA}" type="presParOf" srcId="{6E5AF714-0A39-4DAE-8B17-06062A264419}" destId="{BF57519A-AF9B-49A0-9BD7-66172500B6B5}" srcOrd="3" destOrd="0" presId="urn:microsoft.com/office/officeart/2005/8/layout/vList2"/>
    <dgm:cxn modelId="{30CB7105-3AB7-4B4C-9E54-7B5EAFE8FBBA}" type="presParOf" srcId="{6E5AF714-0A39-4DAE-8B17-06062A264419}" destId="{8CA2902E-C22A-41B5-8696-523A4D674468}" srcOrd="4" destOrd="0" presId="urn:microsoft.com/office/officeart/2005/8/layout/vList2"/>
    <dgm:cxn modelId="{30809CDD-9A1A-4F39-A197-3B33E5423B65}" type="presParOf" srcId="{6E5AF714-0A39-4DAE-8B17-06062A264419}" destId="{F7258F8E-A3F6-4213-8B20-280FF3B2BB4A}" srcOrd="5" destOrd="0" presId="urn:microsoft.com/office/officeart/2005/8/layout/vList2"/>
    <dgm:cxn modelId="{FD702F74-73FB-4004-8FD8-6DF98932A34A}" type="presParOf" srcId="{6E5AF714-0A39-4DAE-8B17-06062A264419}" destId="{57A6DDE6-DD50-47AD-B81D-CBC58E7A9003}" srcOrd="6" destOrd="0" presId="urn:microsoft.com/office/officeart/2005/8/layout/vList2"/>
    <dgm:cxn modelId="{527800A6-D76C-4C1D-A824-576BBD62FF92}" type="presParOf" srcId="{6E5AF714-0A39-4DAE-8B17-06062A264419}" destId="{88A28613-10D3-4321-A719-3AE4617F1F8F}" srcOrd="7"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876661A-FAF9-42EC-A3FF-D58670C51C70}" type="doc">
      <dgm:prSet loTypeId="urn:microsoft.com/office/officeart/2005/8/layout/default" loCatId="list" qsTypeId="urn:microsoft.com/office/officeart/2005/8/quickstyle/simple1#16" qsCatId="simple" csTypeId="urn:microsoft.com/office/officeart/2005/8/colors/accent1_2#12" csCatId="accent1"/>
      <dgm:spPr/>
      <dgm:t>
        <a:bodyPr/>
        <a:lstStyle/>
        <a:p>
          <a:endParaRPr lang="en-US"/>
        </a:p>
      </dgm:t>
    </dgm:pt>
    <dgm:pt modelId="{52A1E89F-157C-4802-B79A-0FBA1C4D21A6}">
      <dgm:prSet/>
      <dgm:spPr/>
      <dgm:t>
        <a:bodyPr/>
        <a:lstStyle/>
        <a:p>
          <a:r>
            <a:rPr lang="en-US" dirty="0"/>
            <a:t>Examples:</a:t>
          </a:r>
        </a:p>
      </dgm:t>
    </dgm:pt>
    <dgm:pt modelId="{5C67B8EA-FD88-4AD3-A141-2490BE51F25B}" type="parTrans" cxnId="{B8D91BC7-DD5E-4E79-B313-BF78994356C1}">
      <dgm:prSet/>
      <dgm:spPr/>
      <dgm:t>
        <a:bodyPr/>
        <a:lstStyle/>
        <a:p>
          <a:endParaRPr lang="en-US"/>
        </a:p>
      </dgm:t>
    </dgm:pt>
    <dgm:pt modelId="{0C46F7DB-F04D-403E-9CB1-1D9D7BFCDC0E}" type="sibTrans" cxnId="{B8D91BC7-DD5E-4E79-B313-BF78994356C1}">
      <dgm:prSet/>
      <dgm:spPr/>
      <dgm:t>
        <a:bodyPr/>
        <a:lstStyle/>
        <a:p>
          <a:endParaRPr lang="en-US"/>
        </a:p>
      </dgm:t>
    </dgm:pt>
    <dgm:pt modelId="{B495C501-2A5B-43CC-9818-66B479B29AB6}">
      <dgm:prSet/>
      <dgm:spPr/>
      <dgm:t>
        <a:bodyPr/>
        <a:lstStyle/>
        <a:p>
          <a:r>
            <a:rPr lang="en-US"/>
            <a:t>Use of lewd comments or gestures</a:t>
          </a:r>
        </a:p>
      </dgm:t>
    </dgm:pt>
    <dgm:pt modelId="{FED54BFE-B2B7-4DB2-A5B3-B45584C68757}" type="parTrans" cxnId="{A5C577A1-2EF0-44E3-842A-D6548B308B6B}">
      <dgm:prSet/>
      <dgm:spPr/>
      <dgm:t>
        <a:bodyPr/>
        <a:lstStyle/>
        <a:p>
          <a:endParaRPr lang="en-US"/>
        </a:p>
      </dgm:t>
    </dgm:pt>
    <dgm:pt modelId="{07F553EB-2468-43C0-89D8-67AD60F202CA}" type="sibTrans" cxnId="{A5C577A1-2EF0-44E3-842A-D6548B308B6B}">
      <dgm:prSet/>
      <dgm:spPr/>
      <dgm:t>
        <a:bodyPr/>
        <a:lstStyle/>
        <a:p>
          <a:endParaRPr lang="en-US"/>
        </a:p>
      </dgm:t>
    </dgm:pt>
    <dgm:pt modelId="{B14E0404-17DD-446E-B27D-F7A0292C611A}">
      <dgm:prSet/>
      <dgm:spPr/>
      <dgm:t>
        <a:bodyPr/>
        <a:lstStyle/>
        <a:p>
          <a:r>
            <a:rPr lang="en-US" dirty="0"/>
            <a:t>Exposure</a:t>
          </a:r>
        </a:p>
      </dgm:t>
    </dgm:pt>
    <dgm:pt modelId="{143901C4-EFD8-4130-A167-C5709A0229C7}" type="parTrans" cxnId="{D7CEDAC4-3759-4B25-9DFC-6D84EF1DC6BE}">
      <dgm:prSet/>
      <dgm:spPr/>
      <dgm:t>
        <a:bodyPr/>
        <a:lstStyle/>
        <a:p>
          <a:endParaRPr lang="en-US"/>
        </a:p>
      </dgm:t>
    </dgm:pt>
    <dgm:pt modelId="{E93996CA-5510-42A5-8E4B-C151859FD813}" type="sibTrans" cxnId="{D7CEDAC4-3759-4B25-9DFC-6D84EF1DC6BE}">
      <dgm:prSet/>
      <dgm:spPr/>
      <dgm:t>
        <a:bodyPr/>
        <a:lstStyle/>
        <a:p>
          <a:endParaRPr lang="en-US"/>
        </a:p>
      </dgm:t>
    </dgm:pt>
    <dgm:pt modelId="{149595DB-6D56-4C99-ABA0-F4B59D615A35}">
      <dgm:prSet/>
      <dgm:spPr/>
      <dgm:t>
        <a:bodyPr/>
        <a:lstStyle/>
        <a:p>
          <a:r>
            <a:rPr lang="en-US" dirty="0"/>
            <a:t>Use of gender-related derogatory comments</a:t>
          </a:r>
        </a:p>
      </dgm:t>
    </dgm:pt>
    <dgm:pt modelId="{0A4C3DA6-BDE0-48D8-B2BA-3A38A06A7A61}" type="parTrans" cxnId="{9FE94B51-0AF6-47A6-A55E-8D44AC9AF8E9}">
      <dgm:prSet/>
      <dgm:spPr/>
      <dgm:t>
        <a:bodyPr/>
        <a:lstStyle/>
        <a:p>
          <a:endParaRPr lang="en-US"/>
        </a:p>
      </dgm:t>
    </dgm:pt>
    <dgm:pt modelId="{E6B37314-3D95-424E-9D6D-80776D71AAB7}" type="sibTrans" cxnId="{9FE94B51-0AF6-47A6-A55E-8D44AC9AF8E9}">
      <dgm:prSet/>
      <dgm:spPr/>
      <dgm:t>
        <a:bodyPr/>
        <a:lstStyle/>
        <a:p>
          <a:endParaRPr lang="en-US"/>
        </a:p>
      </dgm:t>
    </dgm:pt>
    <dgm:pt modelId="{4B9D2B4D-1829-4FB8-9F16-768BAF0C1DFE}">
      <dgm:prSet/>
      <dgm:spPr/>
      <dgm:t>
        <a:bodyPr/>
        <a:lstStyle/>
        <a:p>
          <a:r>
            <a:rPr lang="en-US" dirty="0"/>
            <a:t>Displays of lewd photos or pictures</a:t>
          </a:r>
        </a:p>
      </dgm:t>
    </dgm:pt>
    <dgm:pt modelId="{A5616512-287C-49D7-838C-2B1E2CE99731}" type="parTrans" cxnId="{33E7C190-6AFF-4726-B38E-84C5FD8852B3}">
      <dgm:prSet/>
      <dgm:spPr/>
      <dgm:t>
        <a:bodyPr/>
        <a:lstStyle/>
        <a:p>
          <a:endParaRPr lang="en-US"/>
        </a:p>
      </dgm:t>
    </dgm:pt>
    <dgm:pt modelId="{382C7653-EFE8-48CB-9724-88EA8BBCE81E}" type="sibTrans" cxnId="{33E7C190-6AFF-4726-B38E-84C5FD8852B3}">
      <dgm:prSet/>
      <dgm:spPr/>
      <dgm:t>
        <a:bodyPr/>
        <a:lstStyle/>
        <a:p>
          <a:endParaRPr lang="en-US"/>
        </a:p>
      </dgm:t>
    </dgm:pt>
    <dgm:pt modelId="{1898253B-8BCE-4C29-94BE-724EE3889AF8}">
      <dgm:prSet/>
      <dgm:spPr/>
      <dgm:t>
        <a:bodyPr/>
        <a:lstStyle/>
        <a:p>
          <a:r>
            <a:rPr lang="en-US"/>
            <a:t>Asking about sex life or relationships</a:t>
          </a:r>
        </a:p>
      </dgm:t>
    </dgm:pt>
    <dgm:pt modelId="{24F2788F-F047-4A19-B0B1-8B1B35DEAFE9}" type="parTrans" cxnId="{00645E31-84DD-437F-8239-04DD2FC40335}">
      <dgm:prSet/>
      <dgm:spPr/>
      <dgm:t>
        <a:bodyPr/>
        <a:lstStyle/>
        <a:p>
          <a:endParaRPr lang="en-US"/>
        </a:p>
      </dgm:t>
    </dgm:pt>
    <dgm:pt modelId="{318AF045-24CB-4648-BCC7-792E4493CBC1}" type="sibTrans" cxnId="{00645E31-84DD-437F-8239-04DD2FC40335}">
      <dgm:prSet/>
      <dgm:spPr/>
      <dgm:t>
        <a:bodyPr/>
        <a:lstStyle/>
        <a:p>
          <a:endParaRPr lang="en-US"/>
        </a:p>
      </dgm:t>
    </dgm:pt>
    <dgm:pt modelId="{48C66254-8A98-44AD-98F4-4434069128D1}">
      <dgm:prSet/>
      <dgm:spPr/>
      <dgm:t>
        <a:bodyPr/>
        <a:lstStyle/>
        <a:p>
          <a:r>
            <a:rPr lang="en-US"/>
            <a:t>Use of racial and ethnic slurs</a:t>
          </a:r>
        </a:p>
      </dgm:t>
    </dgm:pt>
    <dgm:pt modelId="{AB1EC8F3-9B27-4F15-9AD3-88D5DB0C4D13}" type="parTrans" cxnId="{8268AA6F-2A67-4419-B34C-1F08898EB3B4}">
      <dgm:prSet/>
      <dgm:spPr/>
      <dgm:t>
        <a:bodyPr/>
        <a:lstStyle/>
        <a:p>
          <a:endParaRPr lang="en-US"/>
        </a:p>
      </dgm:t>
    </dgm:pt>
    <dgm:pt modelId="{40B01B54-EF7F-4A01-9EC1-987D2F00A12E}" type="sibTrans" cxnId="{8268AA6F-2A67-4419-B34C-1F08898EB3B4}">
      <dgm:prSet/>
      <dgm:spPr/>
      <dgm:t>
        <a:bodyPr/>
        <a:lstStyle/>
        <a:p>
          <a:endParaRPr lang="en-US"/>
        </a:p>
      </dgm:t>
    </dgm:pt>
    <dgm:pt modelId="{EC043783-4ED4-467C-BB4D-9FC827B35F03}">
      <dgm:prSet/>
      <dgm:spPr/>
      <dgm:t>
        <a:bodyPr/>
        <a:lstStyle/>
        <a:p>
          <a:r>
            <a:rPr lang="en-US"/>
            <a:t>Derogatory comments about disability</a:t>
          </a:r>
        </a:p>
      </dgm:t>
    </dgm:pt>
    <dgm:pt modelId="{C31878EA-40E8-49F5-ABD3-521EE85F305C}" type="parTrans" cxnId="{A6D29BCA-ECFA-4CF4-891F-A0D420FF5417}">
      <dgm:prSet/>
      <dgm:spPr/>
      <dgm:t>
        <a:bodyPr/>
        <a:lstStyle/>
        <a:p>
          <a:endParaRPr lang="en-US"/>
        </a:p>
      </dgm:t>
    </dgm:pt>
    <dgm:pt modelId="{66C27E2A-B7F3-4992-B3A5-8E0E589DB03E}" type="sibTrans" cxnId="{A6D29BCA-ECFA-4CF4-891F-A0D420FF5417}">
      <dgm:prSet/>
      <dgm:spPr/>
      <dgm:t>
        <a:bodyPr/>
        <a:lstStyle/>
        <a:p>
          <a:endParaRPr lang="en-US"/>
        </a:p>
      </dgm:t>
    </dgm:pt>
    <dgm:pt modelId="{1D5FEDDC-095B-4BDD-8600-63C15B3FC020}" type="pres">
      <dgm:prSet presAssocID="{2876661A-FAF9-42EC-A3FF-D58670C51C70}" presName="diagram" presStyleCnt="0">
        <dgm:presLayoutVars>
          <dgm:dir/>
          <dgm:resizeHandles val="exact"/>
        </dgm:presLayoutVars>
      </dgm:prSet>
      <dgm:spPr/>
    </dgm:pt>
    <dgm:pt modelId="{70EE1E17-E0A5-4975-B7EB-6393F848E519}" type="pres">
      <dgm:prSet presAssocID="{52A1E89F-157C-4802-B79A-0FBA1C4D21A6}" presName="node" presStyleLbl="node1" presStyleIdx="0" presStyleCnt="1">
        <dgm:presLayoutVars>
          <dgm:bulletEnabled val="1"/>
        </dgm:presLayoutVars>
      </dgm:prSet>
      <dgm:spPr/>
    </dgm:pt>
  </dgm:ptLst>
  <dgm:cxnLst>
    <dgm:cxn modelId="{30EF1631-0A80-460B-A35B-E82A6BA15119}" type="presOf" srcId="{2876661A-FAF9-42EC-A3FF-D58670C51C70}" destId="{1D5FEDDC-095B-4BDD-8600-63C15B3FC020}" srcOrd="0" destOrd="0" presId="urn:microsoft.com/office/officeart/2005/8/layout/default"/>
    <dgm:cxn modelId="{00645E31-84DD-437F-8239-04DD2FC40335}" srcId="{52A1E89F-157C-4802-B79A-0FBA1C4D21A6}" destId="{1898253B-8BCE-4C29-94BE-724EE3889AF8}" srcOrd="4" destOrd="0" parTransId="{24F2788F-F047-4A19-B0B1-8B1B35DEAFE9}" sibTransId="{318AF045-24CB-4648-BCC7-792E4493CBC1}"/>
    <dgm:cxn modelId="{575CEE31-77FA-4B9E-A1E6-98268AC82041}" type="presOf" srcId="{1898253B-8BCE-4C29-94BE-724EE3889AF8}" destId="{70EE1E17-E0A5-4975-B7EB-6393F848E519}" srcOrd="0" destOrd="5" presId="urn:microsoft.com/office/officeart/2005/8/layout/default"/>
    <dgm:cxn modelId="{7A419E60-81D1-4893-8976-E92E9D2ECF03}" type="presOf" srcId="{149595DB-6D56-4C99-ABA0-F4B59D615A35}" destId="{70EE1E17-E0A5-4975-B7EB-6393F848E519}" srcOrd="0" destOrd="3" presId="urn:microsoft.com/office/officeart/2005/8/layout/default"/>
    <dgm:cxn modelId="{8268AA6F-2A67-4419-B34C-1F08898EB3B4}" srcId="{52A1E89F-157C-4802-B79A-0FBA1C4D21A6}" destId="{48C66254-8A98-44AD-98F4-4434069128D1}" srcOrd="5" destOrd="0" parTransId="{AB1EC8F3-9B27-4F15-9AD3-88D5DB0C4D13}" sibTransId="{40B01B54-EF7F-4A01-9EC1-987D2F00A12E}"/>
    <dgm:cxn modelId="{9FE94B51-0AF6-47A6-A55E-8D44AC9AF8E9}" srcId="{52A1E89F-157C-4802-B79A-0FBA1C4D21A6}" destId="{149595DB-6D56-4C99-ABA0-F4B59D615A35}" srcOrd="2" destOrd="0" parTransId="{0A4C3DA6-BDE0-48D8-B2BA-3A38A06A7A61}" sibTransId="{E6B37314-3D95-424E-9D6D-80776D71AAB7}"/>
    <dgm:cxn modelId="{16831353-10C9-45FB-AFA0-79A4D3C59AC3}" type="presOf" srcId="{EC043783-4ED4-467C-BB4D-9FC827B35F03}" destId="{70EE1E17-E0A5-4975-B7EB-6393F848E519}" srcOrd="0" destOrd="7" presId="urn:microsoft.com/office/officeart/2005/8/layout/default"/>
    <dgm:cxn modelId="{A7A45E56-3C0E-473D-8EF2-5E7A46108005}" type="presOf" srcId="{48C66254-8A98-44AD-98F4-4434069128D1}" destId="{70EE1E17-E0A5-4975-B7EB-6393F848E519}" srcOrd="0" destOrd="6" presId="urn:microsoft.com/office/officeart/2005/8/layout/default"/>
    <dgm:cxn modelId="{33E7C190-6AFF-4726-B38E-84C5FD8852B3}" srcId="{52A1E89F-157C-4802-B79A-0FBA1C4D21A6}" destId="{4B9D2B4D-1829-4FB8-9F16-768BAF0C1DFE}" srcOrd="3" destOrd="0" parTransId="{A5616512-287C-49D7-838C-2B1E2CE99731}" sibTransId="{382C7653-EFE8-48CB-9724-88EA8BBCE81E}"/>
    <dgm:cxn modelId="{A5C577A1-2EF0-44E3-842A-D6548B308B6B}" srcId="{52A1E89F-157C-4802-B79A-0FBA1C4D21A6}" destId="{B495C501-2A5B-43CC-9818-66B479B29AB6}" srcOrd="0" destOrd="0" parTransId="{FED54BFE-B2B7-4DB2-A5B3-B45584C68757}" sibTransId="{07F553EB-2468-43C0-89D8-67AD60F202CA}"/>
    <dgm:cxn modelId="{A96266AF-05B0-4980-BFE2-6EB68B55BC40}" type="presOf" srcId="{52A1E89F-157C-4802-B79A-0FBA1C4D21A6}" destId="{70EE1E17-E0A5-4975-B7EB-6393F848E519}" srcOrd="0" destOrd="0" presId="urn:microsoft.com/office/officeart/2005/8/layout/default"/>
    <dgm:cxn modelId="{474040B0-95FA-4294-985A-AA29E3EFA1F0}" type="presOf" srcId="{B14E0404-17DD-446E-B27D-F7A0292C611A}" destId="{70EE1E17-E0A5-4975-B7EB-6393F848E519}" srcOrd="0" destOrd="2" presId="urn:microsoft.com/office/officeart/2005/8/layout/default"/>
    <dgm:cxn modelId="{D7CEDAC4-3759-4B25-9DFC-6D84EF1DC6BE}" srcId="{52A1E89F-157C-4802-B79A-0FBA1C4D21A6}" destId="{B14E0404-17DD-446E-B27D-F7A0292C611A}" srcOrd="1" destOrd="0" parTransId="{143901C4-EFD8-4130-A167-C5709A0229C7}" sibTransId="{E93996CA-5510-42A5-8E4B-C151859FD813}"/>
    <dgm:cxn modelId="{B8D91BC7-DD5E-4E79-B313-BF78994356C1}" srcId="{2876661A-FAF9-42EC-A3FF-D58670C51C70}" destId="{52A1E89F-157C-4802-B79A-0FBA1C4D21A6}" srcOrd="0" destOrd="0" parTransId="{5C67B8EA-FD88-4AD3-A141-2490BE51F25B}" sibTransId="{0C46F7DB-F04D-403E-9CB1-1D9D7BFCDC0E}"/>
    <dgm:cxn modelId="{A6D29BCA-ECFA-4CF4-891F-A0D420FF5417}" srcId="{52A1E89F-157C-4802-B79A-0FBA1C4D21A6}" destId="{EC043783-4ED4-467C-BB4D-9FC827B35F03}" srcOrd="6" destOrd="0" parTransId="{C31878EA-40E8-49F5-ABD3-521EE85F305C}" sibTransId="{66C27E2A-B7F3-4992-B3A5-8E0E589DB03E}"/>
    <dgm:cxn modelId="{263EA2D9-CA25-494B-9600-525F6332FAC3}" type="presOf" srcId="{B495C501-2A5B-43CC-9818-66B479B29AB6}" destId="{70EE1E17-E0A5-4975-B7EB-6393F848E519}" srcOrd="0" destOrd="1" presId="urn:microsoft.com/office/officeart/2005/8/layout/default"/>
    <dgm:cxn modelId="{0D558DFA-802B-42D4-BA57-8A23C67A0B60}" type="presOf" srcId="{4B9D2B4D-1829-4FB8-9F16-768BAF0C1DFE}" destId="{70EE1E17-E0A5-4975-B7EB-6393F848E519}" srcOrd="0" destOrd="4" presId="urn:microsoft.com/office/officeart/2005/8/layout/default"/>
    <dgm:cxn modelId="{E5821C63-157F-45ED-A9CA-9A54284431C3}" type="presParOf" srcId="{1D5FEDDC-095B-4BDD-8600-63C15B3FC020}" destId="{70EE1E17-E0A5-4975-B7EB-6393F848E519}"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4D955AF-7423-48BE-81A3-C666E96A059E}" type="doc">
      <dgm:prSet loTypeId="urn:microsoft.com/office/officeart/2005/8/layout/list1" loCatId="list" qsTypeId="urn:microsoft.com/office/officeart/2005/8/quickstyle/simple1#17" qsCatId="simple" csTypeId="urn:microsoft.com/office/officeart/2005/8/colors/accent1_2#13" csCatId="accent1" phldr="1"/>
      <dgm:spPr/>
      <dgm:t>
        <a:bodyPr/>
        <a:lstStyle/>
        <a:p>
          <a:endParaRPr lang="en-US"/>
        </a:p>
      </dgm:t>
    </dgm:pt>
    <dgm:pt modelId="{0630A35B-8932-4776-8D7F-FA3714B943BD}">
      <dgm:prSet custT="1"/>
      <dgm:spPr/>
      <dgm:t>
        <a:bodyPr/>
        <a:lstStyle/>
        <a:p>
          <a:r>
            <a:rPr lang="en-US" sz="2400" dirty="0"/>
            <a:t>Involves an exchange or request for sexual favors for rental benefits</a:t>
          </a:r>
        </a:p>
      </dgm:t>
    </dgm:pt>
    <dgm:pt modelId="{016968CF-91DF-4993-8D8C-79366E772217}" type="parTrans" cxnId="{520620A2-EBEE-4EA2-8A73-4B246E331096}">
      <dgm:prSet/>
      <dgm:spPr/>
      <dgm:t>
        <a:bodyPr/>
        <a:lstStyle/>
        <a:p>
          <a:endParaRPr lang="en-US"/>
        </a:p>
      </dgm:t>
    </dgm:pt>
    <dgm:pt modelId="{7EABC6C3-F24F-4D48-BBC5-F6C83132A035}" type="sibTrans" cxnId="{520620A2-EBEE-4EA2-8A73-4B246E331096}">
      <dgm:prSet/>
      <dgm:spPr/>
      <dgm:t>
        <a:bodyPr/>
        <a:lstStyle/>
        <a:p>
          <a:endParaRPr lang="en-US"/>
        </a:p>
      </dgm:t>
    </dgm:pt>
    <dgm:pt modelId="{B003BD94-486B-4287-8550-E0AEF5811E50}">
      <dgm:prSet custT="1"/>
      <dgm:spPr/>
      <dgm:t>
        <a:bodyPr/>
        <a:lstStyle/>
        <a:p>
          <a:r>
            <a:rPr lang="en-US" sz="2400" dirty="0"/>
            <a:t>Rental benefits may include:</a:t>
          </a:r>
        </a:p>
      </dgm:t>
    </dgm:pt>
    <dgm:pt modelId="{931B38BC-9E89-492F-9A32-D1B6CBBB53DA}" type="parTrans" cxnId="{9F8B3263-3AEA-4F36-A3EC-F4659BEB220F}">
      <dgm:prSet/>
      <dgm:spPr/>
      <dgm:t>
        <a:bodyPr/>
        <a:lstStyle/>
        <a:p>
          <a:endParaRPr lang="en-US"/>
        </a:p>
      </dgm:t>
    </dgm:pt>
    <dgm:pt modelId="{296C899D-680D-40B5-BF59-F2EA8CCBB2E7}" type="sibTrans" cxnId="{9F8B3263-3AEA-4F36-A3EC-F4659BEB220F}">
      <dgm:prSet/>
      <dgm:spPr/>
      <dgm:t>
        <a:bodyPr/>
        <a:lstStyle/>
        <a:p>
          <a:endParaRPr lang="en-US"/>
        </a:p>
      </dgm:t>
    </dgm:pt>
    <dgm:pt modelId="{8C6E80FA-A934-42FC-8E04-E02AE32C4760}">
      <dgm:prSet custT="1"/>
      <dgm:spPr/>
      <dgm:t>
        <a:bodyPr/>
        <a:lstStyle/>
        <a:p>
          <a:r>
            <a:rPr lang="en-US" sz="1800" dirty="0"/>
            <a:t>Ability to rent an apartment</a:t>
          </a:r>
        </a:p>
      </dgm:t>
    </dgm:pt>
    <dgm:pt modelId="{83677C96-4115-4B63-BE68-8A68CCCA3236}" type="parTrans" cxnId="{320BD68B-DFBC-4FF3-B758-3387629C7775}">
      <dgm:prSet/>
      <dgm:spPr/>
      <dgm:t>
        <a:bodyPr/>
        <a:lstStyle/>
        <a:p>
          <a:endParaRPr lang="en-US"/>
        </a:p>
      </dgm:t>
    </dgm:pt>
    <dgm:pt modelId="{300298EE-DA62-4CDC-A8E3-BB9AB32A9F00}" type="sibTrans" cxnId="{320BD68B-DFBC-4FF3-B758-3387629C7775}">
      <dgm:prSet/>
      <dgm:spPr/>
      <dgm:t>
        <a:bodyPr/>
        <a:lstStyle/>
        <a:p>
          <a:endParaRPr lang="en-US"/>
        </a:p>
      </dgm:t>
    </dgm:pt>
    <dgm:pt modelId="{AFE81EF9-2C53-4619-8439-BC1AFFBD8C45}">
      <dgm:prSet custT="1"/>
      <dgm:spPr/>
      <dgm:t>
        <a:bodyPr/>
        <a:lstStyle/>
        <a:p>
          <a:r>
            <a:rPr lang="en-US" sz="1800" dirty="0"/>
            <a:t>Favorable application review</a:t>
          </a:r>
        </a:p>
      </dgm:t>
    </dgm:pt>
    <dgm:pt modelId="{CEBE07B5-5D27-4A2F-933A-5DB1EE7A02CA}" type="parTrans" cxnId="{F49F344B-2009-468E-A476-482FDC7CB3F1}">
      <dgm:prSet/>
      <dgm:spPr/>
      <dgm:t>
        <a:bodyPr/>
        <a:lstStyle/>
        <a:p>
          <a:endParaRPr lang="en-US"/>
        </a:p>
      </dgm:t>
    </dgm:pt>
    <dgm:pt modelId="{A3BD74E7-D7B0-4C99-ADA1-8751DCE30727}" type="sibTrans" cxnId="{F49F344B-2009-468E-A476-482FDC7CB3F1}">
      <dgm:prSet/>
      <dgm:spPr/>
      <dgm:t>
        <a:bodyPr/>
        <a:lstStyle/>
        <a:p>
          <a:endParaRPr lang="en-US"/>
        </a:p>
      </dgm:t>
    </dgm:pt>
    <dgm:pt modelId="{801381ED-0048-4EA4-8E6F-EAD7EC7F6ADB}">
      <dgm:prSet custT="1"/>
      <dgm:spPr/>
      <dgm:t>
        <a:bodyPr/>
        <a:lstStyle/>
        <a:p>
          <a:r>
            <a:rPr lang="en-US" sz="1800" dirty="0"/>
            <a:t>Reduction in rent</a:t>
          </a:r>
        </a:p>
      </dgm:t>
    </dgm:pt>
    <dgm:pt modelId="{D9947D1E-3CAC-45CD-BD58-45FBFE1E295D}" type="parTrans" cxnId="{F19DE988-7192-49B4-A9E2-DA7064659603}">
      <dgm:prSet/>
      <dgm:spPr/>
      <dgm:t>
        <a:bodyPr/>
        <a:lstStyle/>
        <a:p>
          <a:endParaRPr lang="en-US"/>
        </a:p>
      </dgm:t>
    </dgm:pt>
    <dgm:pt modelId="{E62DFAB7-A001-491C-BD3F-868860FE9220}" type="sibTrans" cxnId="{F19DE988-7192-49B4-A9E2-DA7064659603}">
      <dgm:prSet/>
      <dgm:spPr/>
      <dgm:t>
        <a:bodyPr/>
        <a:lstStyle/>
        <a:p>
          <a:endParaRPr lang="en-US"/>
        </a:p>
      </dgm:t>
    </dgm:pt>
    <dgm:pt modelId="{BC11170D-2AD5-42F9-897A-7DBD144F8DB0}">
      <dgm:prSet custT="1"/>
      <dgm:spPr/>
      <dgm:t>
        <a:bodyPr/>
        <a:lstStyle/>
        <a:p>
          <a:r>
            <a:rPr lang="en-US" sz="1800" dirty="0"/>
            <a:t>Reduction in security deposit</a:t>
          </a:r>
        </a:p>
      </dgm:t>
    </dgm:pt>
    <dgm:pt modelId="{26A684FD-B101-447F-9303-96F2C96221E9}" type="parTrans" cxnId="{AE72CA2A-1B1A-4B1D-9BC7-755DED068AB8}">
      <dgm:prSet/>
      <dgm:spPr/>
      <dgm:t>
        <a:bodyPr/>
        <a:lstStyle/>
        <a:p>
          <a:endParaRPr lang="en-US"/>
        </a:p>
      </dgm:t>
    </dgm:pt>
    <dgm:pt modelId="{488CF671-3F10-41E8-B671-A7ED7903CD6E}" type="sibTrans" cxnId="{AE72CA2A-1B1A-4B1D-9BC7-755DED068AB8}">
      <dgm:prSet/>
      <dgm:spPr/>
      <dgm:t>
        <a:bodyPr/>
        <a:lstStyle/>
        <a:p>
          <a:endParaRPr lang="en-US"/>
        </a:p>
      </dgm:t>
    </dgm:pt>
    <dgm:pt modelId="{5A0351E5-682B-40BF-8970-2B62F4C77A1E}">
      <dgm:prSet custT="1"/>
      <dgm:spPr/>
      <dgm:t>
        <a:bodyPr/>
        <a:lstStyle/>
        <a:p>
          <a:r>
            <a:rPr lang="en-US" sz="1800" dirty="0"/>
            <a:t>Maintenance </a:t>
          </a:r>
        </a:p>
      </dgm:t>
    </dgm:pt>
    <dgm:pt modelId="{41A219AF-5AED-411F-B204-094E65279597}" type="parTrans" cxnId="{3A4E2568-B462-4417-9D12-818D97B41453}">
      <dgm:prSet/>
      <dgm:spPr/>
      <dgm:t>
        <a:bodyPr/>
        <a:lstStyle/>
        <a:p>
          <a:endParaRPr lang="en-US"/>
        </a:p>
      </dgm:t>
    </dgm:pt>
    <dgm:pt modelId="{E1AD575B-9A30-4319-8E3C-DA2EC693776F}" type="sibTrans" cxnId="{3A4E2568-B462-4417-9D12-818D97B41453}">
      <dgm:prSet/>
      <dgm:spPr/>
      <dgm:t>
        <a:bodyPr/>
        <a:lstStyle/>
        <a:p>
          <a:endParaRPr lang="en-US"/>
        </a:p>
      </dgm:t>
    </dgm:pt>
    <dgm:pt modelId="{382CF00D-A9DD-482D-B9B1-564F92CD1B02}">
      <dgm:prSet custT="1"/>
      <dgm:spPr/>
      <dgm:t>
        <a:bodyPr/>
        <a:lstStyle/>
        <a:p>
          <a:r>
            <a:rPr lang="en-US" sz="1800" dirty="0"/>
            <a:t>Forgiveness of back rent</a:t>
          </a:r>
        </a:p>
      </dgm:t>
    </dgm:pt>
    <dgm:pt modelId="{236BF577-E902-4681-8158-7526CD7B4A98}" type="parTrans" cxnId="{35B9EE70-8594-43EC-9F90-727B7E1AC12B}">
      <dgm:prSet/>
      <dgm:spPr/>
      <dgm:t>
        <a:bodyPr/>
        <a:lstStyle/>
        <a:p>
          <a:endParaRPr lang="en-US"/>
        </a:p>
      </dgm:t>
    </dgm:pt>
    <dgm:pt modelId="{00E2E863-D3C9-48A5-8E2B-10C3CD984D88}" type="sibTrans" cxnId="{35B9EE70-8594-43EC-9F90-727B7E1AC12B}">
      <dgm:prSet/>
      <dgm:spPr/>
      <dgm:t>
        <a:bodyPr/>
        <a:lstStyle/>
        <a:p>
          <a:endParaRPr lang="en-US"/>
        </a:p>
      </dgm:t>
    </dgm:pt>
    <dgm:pt modelId="{EB60A196-1ADD-4E34-B4C1-94C302E1DAD0}" type="pres">
      <dgm:prSet presAssocID="{D4D955AF-7423-48BE-81A3-C666E96A059E}" presName="linear" presStyleCnt="0">
        <dgm:presLayoutVars>
          <dgm:dir/>
          <dgm:animLvl val="lvl"/>
          <dgm:resizeHandles val="exact"/>
        </dgm:presLayoutVars>
      </dgm:prSet>
      <dgm:spPr/>
    </dgm:pt>
    <dgm:pt modelId="{65043AC6-907E-4F45-8E62-3889E1023D77}" type="pres">
      <dgm:prSet presAssocID="{0630A35B-8932-4776-8D7F-FA3714B943BD}" presName="parentLin" presStyleCnt="0"/>
      <dgm:spPr/>
    </dgm:pt>
    <dgm:pt modelId="{15FA2B06-7F91-4AB5-9B41-C1373C4E13FE}" type="pres">
      <dgm:prSet presAssocID="{0630A35B-8932-4776-8D7F-FA3714B943BD}" presName="parentLeftMargin" presStyleLbl="node1" presStyleIdx="0" presStyleCnt="2"/>
      <dgm:spPr/>
    </dgm:pt>
    <dgm:pt modelId="{23DBFEA7-21E6-437B-9B3E-0E4D03EB793D}" type="pres">
      <dgm:prSet presAssocID="{0630A35B-8932-4776-8D7F-FA3714B943BD}" presName="parentText" presStyleLbl="node1" presStyleIdx="0" presStyleCnt="2" custScaleX="118141" custScaleY="209609">
        <dgm:presLayoutVars>
          <dgm:chMax val="0"/>
          <dgm:bulletEnabled val="1"/>
        </dgm:presLayoutVars>
      </dgm:prSet>
      <dgm:spPr/>
    </dgm:pt>
    <dgm:pt modelId="{35DABB62-EBFF-459A-8ADA-2EFFBF9EBB2F}" type="pres">
      <dgm:prSet presAssocID="{0630A35B-8932-4776-8D7F-FA3714B943BD}" presName="negativeSpace" presStyleCnt="0"/>
      <dgm:spPr/>
    </dgm:pt>
    <dgm:pt modelId="{C40D248C-90EF-4793-B034-8B9724193224}" type="pres">
      <dgm:prSet presAssocID="{0630A35B-8932-4776-8D7F-FA3714B943BD}" presName="childText" presStyleLbl="conFgAcc1" presStyleIdx="0" presStyleCnt="2">
        <dgm:presLayoutVars>
          <dgm:bulletEnabled val="1"/>
        </dgm:presLayoutVars>
      </dgm:prSet>
      <dgm:spPr/>
    </dgm:pt>
    <dgm:pt modelId="{6D0547DC-BAED-4CF5-B933-A4A45766CC94}" type="pres">
      <dgm:prSet presAssocID="{7EABC6C3-F24F-4D48-BBC5-F6C83132A035}" presName="spaceBetweenRectangles" presStyleCnt="0"/>
      <dgm:spPr/>
    </dgm:pt>
    <dgm:pt modelId="{A20FF5AC-ACC4-4673-A904-CBC3C40C38E3}" type="pres">
      <dgm:prSet presAssocID="{B003BD94-486B-4287-8550-E0AEF5811E50}" presName="parentLin" presStyleCnt="0"/>
      <dgm:spPr/>
    </dgm:pt>
    <dgm:pt modelId="{3FC64000-F7C0-4811-9DBE-836E6D83365B}" type="pres">
      <dgm:prSet presAssocID="{B003BD94-486B-4287-8550-E0AEF5811E50}" presName="parentLeftMargin" presStyleLbl="node1" presStyleIdx="0" presStyleCnt="2"/>
      <dgm:spPr/>
    </dgm:pt>
    <dgm:pt modelId="{903215F0-71DD-407F-9E07-E3D9CAC3F444}" type="pres">
      <dgm:prSet presAssocID="{B003BD94-486B-4287-8550-E0AEF5811E50}" presName="parentText" presStyleLbl="node1" presStyleIdx="1" presStyleCnt="2" custScaleX="119032" custScaleY="178990">
        <dgm:presLayoutVars>
          <dgm:chMax val="0"/>
          <dgm:bulletEnabled val="1"/>
        </dgm:presLayoutVars>
      </dgm:prSet>
      <dgm:spPr/>
    </dgm:pt>
    <dgm:pt modelId="{E3E6BEE8-A508-4688-B745-DBB07F1A75B1}" type="pres">
      <dgm:prSet presAssocID="{B003BD94-486B-4287-8550-E0AEF5811E50}" presName="negativeSpace" presStyleCnt="0"/>
      <dgm:spPr/>
    </dgm:pt>
    <dgm:pt modelId="{C95C98B4-3115-41F0-80DA-D1DF6AB921B8}" type="pres">
      <dgm:prSet presAssocID="{B003BD94-486B-4287-8550-E0AEF5811E50}" presName="childText" presStyleLbl="conFgAcc1" presStyleIdx="1" presStyleCnt="2" custScaleY="122549">
        <dgm:presLayoutVars>
          <dgm:bulletEnabled val="1"/>
        </dgm:presLayoutVars>
      </dgm:prSet>
      <dgm:spPr/>
    </dgm:pt>
  </dgm:ptLst>
  <dgm:cxnLst>
    <dgm:cxn modelId="{C4D9D606-4D96-480F-A742-7628F68E479F}" type="presOf" srcId="{0630A35B-8932-4776-8D7F-FA3714B943BD}" destId="{15FA2B06-7F91-4AB5-9B41-C1373C4E13FE}" srcOrd="0" destOrd="0" presId="urn:microsoft.com/office/officeart/2005/8/layout/list1"/>
    <dgm:cxn modelId="{4B824D19-0638-4C64-8374-2D9DE569F2D8}" type="presOf" srcId="{8C6E80FA-A934-42FC-8E04-E02AE32C4760}" destId="{C95C98B4-3115-41F0-80DA-D1DF6AB921B8}" srcOrd="0" destOrd="0" presId="urn:microsoft.com/office/officeart/2005/8/layout/list1"/>
    <dgm:cxn modelId="{AE72CA2A-1B1A-4B1D-9BC7-755DED068AB8}" srcId="{B003BD94-486B-4287-8550-E0AEF5811E50}" destId="{BC11170D-2AD5-42F9-897A-7DBD144F8DB0}" srcOrd="3" destOrd="0" parTransId="{26A684FD-B101-447F-9303-96F2C96221E9}" sibTransId="{488CF671-3F10-41E8-B671-A7ED7903CD6E}"/>
    <dgm:cxn modelId="{E6757960-994C-4729-A3DE-E9E22D78350E}" type="presOf" srcId="{D4D955AF-7423-48BE-81A3-C666E96A059E}" destId="{EB60A196-1ADD-4E34-B4C1-94C302E1DAD0}" srcOrd="0" destOrd="0" presId="urn:microsoft.com/office/officeart/2005/8/layout/list1"/>
    <dgm:cxn modelId="{9F8B3263-3AEA-4F36-A3EC-F4659BEB220F}" srcId="{D4D955AF-7423-48BE-81A3-C666E96A059E}" destId="{B003BD94-486B-4287-8550-E0AEF5811E50}" srcOrd="1" destOrd="0" parTransId="{931B38BC-9E89-492F-9A32-D1B6CBBB53DA}" sibTransId="{296C899D-680D-40B5-BF59-F2EA8CCBB2E7}"/>
    <dgm:cxn modelId="{3A4E2568-B462-4417-9D12-818D97B41453}" srcId="{B003BD94-486B-4287-8550-E0AEF5811E50}" destId="{5A0351E5-682B-40BF-8970-2B62F4C77A1E}" srcOrd="4" destOrd="0" parTransId="{41A219AF-5AED-411F-B204-094E65279597}" sibTransId="{E1AD575B-9A30-4319-8E3C-DA2EC693776F}"/>
    <dgm:cxn modelId="{F49F344B-2009-468E-A476-482FDC7CB3F1}" srcId="{B003BD94-486B-4287-8550-E0AEF5811E50}" destId="{AFE81EF9-2C53-4619-8439-BC1AFFBD8C45}" srcOrd="1" destOrd="0" parTransId="{CEBE07B5-5D27-4A2F-933A-5DB1EE7A02CA}" sibTransId="{A3BD74E7-D7B0-4C99-ADA1-8751DCE30727}"/>
    <dgm:cxn modelId="{35B9EE70-8594-43EC-9F90-727B7E1AC12B}" srcId="{B003BD94-486B-4287-8550-E0AEF5811E50}" destId="{382CF00D-A9DD-482D-B9B1-564F92CD1B02}" srcOrd="5" destOrd="0" parTransId="{236BF577-E902-4681-8158-7526CD7B4A98}" sibTransId="{00E2E863-D3C9-48A5-8E2B-10C3CD984D88}"/>
    <dgm:cxn modelId="{F19DE988-7192-49B4-A9E2-DA7064659603}" srcId="{B003BD94-486B-4287-8550-E0AEF5811E50}" destId="{801381ED-0048-4EA4-8E6F-EAD7EC7F6ADB}" srcOrd="2" destOrd="0" parTransId="{D9947D1E-3CAC-45CD-BD58-45FBFE1E295D}" sibTransId="{E62DFAB7-A001-491C-BD3F-868860FE9220}"/>
    <dgm:cxn modelId="{9CCF3C8B-788E-48B7-93CB-7DE3AF3F0E74}" type="presOf" srcId="{801381ED-0048-4EA4-8E6F-EAD7EC7F6ADB}" destId="{C95C98B4-3115-41F0-80DA-D1DF6AB921B8}" srcOrd="0" destOrd="2" presId="urn:microsoft.com/office/officeart/2005/8/layout/list1"/>
    <dgm:cxn modelId="{320BD68B-DFBC-4FF3-B758-3387629C7775}" srcId="{B003BD94-486B-4287-8550-E0AEF5811E50}" destId="{8C6E80FA-A934-42FC-8E04-E02AE32C4760}" srcOrd="0" destOrd="0" parTransId="{83677C96-4115-4B63-BE68-8A68CCCA3236}" sibTransId="{300298EE-DA62-4CDC-A8E3-BB9AB32A9F00}"/>
    <dgm:cxn modelId="{896EED9B-43AE-433F-9A33-1DF0DF6E8B39}" type="presOf" srcId="{0630A35B-8932-4776-8D7F-FA3714B943BD}" destId="{23DBFEA7-21E6-437B-9B3E-0E4D03EB793D}" srcOrd="1" destOrd="0" presId="urn:microsoft.com/office/officeart/2005/8/layout/list1"/>
    <dgm:cxn modelId="{520620A2-EBEE-4EA2-8A73-4B246E331096}" srcId="{D4D955AF-7423-48BE-81A3-C666E96A059E}" destId="{0630A35B-8932-4776-8D7F-FA3714B943BD}" srcOrd="0" destOrd="0" parTransId="{016968CF-91DF-4993-8D8C-79366E772217}" sibTransId="{7EABC6C3-F24F-4D48-BBC5-F6C83132A035}"/>
    <dgm:cxn modelId="{CBA454A8-3264-4876-BD73-29CEDA0CE2FD}" type="presOf" srcId="{5A0351E5-682B-40BF-8970-2B62F4C77A1E}" destId="{C95C98B4-3115-41F0-80DA-D1DF6AB921B8}" srcOrd="0" destOrd="4" presId="urn:microsoft.com/office/officeart/2005/8/layout/list1"/>
    <dgm:cxn modelId="{C398ECB1-B74D-4682-AAF0-94C9BB051589}" type="presOf" srcId="{B003BD94-486B-4287-8550-E0AEF5811E50}" destId="{903215F0-71DD-407F-9E07-E3D9CAC3F444}" srcOrd="1" destOrd="0" presId="urn:microsoft.com/office/officeart/2005/8/layout/list1"/>
    <dgm:cxn modelId="{41169BC9-94F3-4AEC-904C-4FC55AFED15F}" type="presOf" srcId="{AFE81EF9-2C53-4619-8439-BC1AFFBD8C45}" destId="{C95C98B4-3115-41F0-80DA-D1DF6AB921B8}" srcOrd="0" destOrd="1" presId="urn:microsoft.com/office/officeart/2005/8/layout/list1"/>
    <dgm:cxn modelId="{2A0AECE1-4818-4985-8977-E9C50882D30E}" type="presOf" srcId="{382CF00D-A9DD-482D-B9B1-564F92CD1B02}" destId="{C95C98B4-3115-41F0-80DA-D1DF6AB921B8}" srcOrd="0" destOrd="5" presId="urn:microsoft.com/office/officeart/2005/8/layout/list1"/>
    <dgm:cxn modelId="{5AC381E3-FD10-44AD-BD5B-7C63E4FDF2FC}" type="presOf" srcId="{B003BD94-486B-4287-8550-E0AEF5811E50}" destId="{3FC64000-F7C0-4811-9DBE-836E6D83365B}" srcOrd="0" destOrd="0" presId="urn:microsoft.com/office/officeart/2005/8/layout/list1"/>
    <dgm:cxn modelId="{9EEA6EE7-ECC1-458E-A71B-262239A0B860}" type="presOf" srcId="{BC11170D-2AD5-42F9-897A-7DBD144F8DB0}" destId="{C95C98B4-3115-41F0-80DA-D1DF6AB921B8}" srcOrd="0" destOrd="3" presId="urn:microsoft.com/office/officeart/2005/8/layout/list1"/>
    <dgm:cxn modelId="{65995CA2-57F6-4403-97F7-1251C08FE58D}" type="presParOf" srcId="{EB60A196-1ADD-4E34-B4C1-94C302E1DAD0}" destId="{65043AC6-907E-4F45-8E62-3889E1023D77}" srcOrd="0" destOrd="0" presId="urn:microsoft.com/office/officeart/2005/8/layout/list1"/>
    <dgm:cxn modelId="{47BE1855-4D11-41AA-9B0F-00244A52D735}" type="presParOf" srcId="{65043AC6-907E-4F45-8E62-3889E1023D77}" destId="{15FA2B06-7F91-4AB5-9B41-C1373C4E13FE}" srcOrd="0" destOrd="0" presId="urn:microsoft.com/office/officeart/2005/8/layout/list1"/>
    <dgm:cxn modelId="{B174A2C8-76FF-48A5-8945-82041A395C72}" type="presParOf" srcId="{65043AC6-907E-4F45-8E62-3889E1023D77}" destId="{23DBFEA7-21E6-437B-9B3E-0E4D03EB793D}" srcOrd="1" destOrd="0" presId="urn:microsoft.com/office/officeart/2005/8/layout/list1"/>
    <dgm:cxn modelId="{94D8B84C-2950-4AF8-B288-62439E82C122}" type="presParOf" srcId="{EB60A196-1ADD-4E34-B4C1-94C302E1DAD0}" destId="{35DABB62-EBFF-459A-8ADA-2EFFBF9EBB2F}" srcOrd="1" destOrd="0" presId="urn:microsoft.com/office/officeart/2005/8/layout/list1"/>
    <dgm:cxn modelId="{D1B498F5-3F93-4105-9C7B-0A0C0E164C59}" type="presParOf" srcId="{EB60A196-1ADD-4E34-B4C1-94C302E1DAD0}" destId="{C40D248C-90EF-4793-B034-8B9724193224}" srcOrd="2" destOrd="0" presId="urn:microsoft.com/office/officeart/2005/8/layout/list1"/>
    <dgm:cxn modelId="{802FCC98-5960-4E07-9288-FD3DB22456F7}" type="presParOf" srcId="{EB60A196-1ADD-4E34-B4C1-94C302E1DAD0}" destId="{6D0547DC-BAED-4CF5-B933-A4A45766CC94}" srcOrd="3" destOrd="0" presId="urn:microsoft.com/office/officeart/2005/8/layout/list1"/>
    <dgm:cxn modelId="{6412AE4C-038D-4156-90D7-EC870A290C8C}" type="presParOf" srcId="{EB60A196-1ADD-4E34-B4C1-94C302E1DAD0}" destId="{A20FF5AC-ACC4-4673-A904-CBC3C40C38E3}" srcOrd="4" destOrd="0" presId="urn:microsoft.com/office/officeart/2005/8/layout/list1"/>
    <dgm:cxn modelId="{3F894DE9-7D20-4931-8C52-C3A8CC7376CE}" type="presParOf" srcId="{A20FF5AC-ACC4-4673-A904-CBC3C40C38E3}" destId="{3FC64000-F7C0-4811-9DBE-836E6D83365B}" srcOrd="0" destOrd="0" presId="urn:microsoft.com/office/officeart/2005/8/layout/list1"/>
    <dgm:cxn modelId="{9747D1CF-91F6-47FA-87E9-53D201E66394}" type="presParOf" srcId="{A20FF5AC-ACC4-4673-A904-CBC3C40C38E3}" destId="{903215F0-71DD-407F-9E07-E3D9CAC3F444}" srcOrd="1" destOrd="0" presId="urn:microsoft.com/office/officeart/2005/8/layout/list1"/>
    <dgm:cxn modelId="{A0AF600F-04E0-4CF8-8F69-77A8FB204711}" type="presParOf" srcId="{EB60A196-1ADD-4E34-B4C1-94C302E1DAD0}" destId="{E3E6BEE8-A508-4688-B745-DBB07F1A75B1}" srcOrd="5" destOrd="0" presId="urn:microsoft.com/office/officeart/2005/8/layout/list1"/>
    <dgm:cxn modelId="{85F63C00-C025-468F-B1F3-698522BAE14F}" type="presParOf" srcId="{EB60A196-1ADD-4E34-B4C1-94C302E1DAD0}" destId="{C95C98B4-3115-41F0-80DA-D1DF6AB921B8}"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9108B38-1BFF-492B-92C2-F918F1565B90}" type="doc">
      <dgm:prSet loTypeId="urn:microsoft.com/office/officeart/2018/5/layout/IconLeafLabelList" loCatId="icon" qsTypeId="urn:microsoft.com/office/officeart/2005/8/quickstyle/simple1#18" qsCatId="simple" csTypeId="urn:microsoft.com/office/officeart/2018/5/colors/Iconchunking_neutralicon_accent3_2" csCatId="accent3" phldr="1"/>
      <dgm:spPr/>
      <dgm:t>
        <a:bodyPr/>
        <a:lstStyle/>
        <a:p>
          <a:endParaRPr lang="en-US"/>
        </a:p>
      </dgm:t>
    </dgm:pt>
    <dgm:pt modelId="{9C294011-E2BF-459C-A137-90312B14D75E}">
      <dgm:prSet custT="1"/>
      <dgm:spPr/>
      <dgm:t>
        <a:bodyPr/>
        <a:lstStyle/>
        <a:p>
          <a:pPr>
            <a:lnSpc>
              <a:spcPct val="100000"/>
            </a:lnSpc>
            <a:defRPr cap="all"/>
          </a:pPr>
          <a:r>
            <a:rPr lang="en-US" sz="1400" dirty="0"/>
            <a:t>Assistance animals</a:t>
          </a:r>
        </a:p>
      </dgm:t>
    </dgm:pt>
    <dgm:pt modelId="{68ED300F-D10B-418F-A237-3731D06EF60D}" type="parTrans" cxnId="{451242F7-ADB5-4A36-8532-067896D04894}">
      <dgm:prSet/>
      <dgm:spPr/>
      <dgm:t>
        <a:bodyPr/>
        <a:lstStyle/>
        <a:p>
          <a:endParaRPr lang="en-US"/>
        </a:p>
      </dgm:t>
    </dgm:pt>
    <dgm:pt modelId="{C8252DB4-915A-4A95-85D4-D1A60B40C31E}" type="sibTrans" cxnId="{451242F7-ADB5-4A36-8532-067896D04894}">
      <dgm:prSet/>
      <dgm:spPr/>
      <dgm:t>
        <a:bodyPr/>
        <a:lstStyle/>
        <a:p>
          <a:pPr>
            <a:lnSpc>
              <a:spcPct val="100000"/>
            </a:lnSpc>
          </a:pPr>
          <a:endParaRPr lang="en-US"/>
        </a:p>
      </dgm:t>
    </dgm:pt>
    <dgm:pt modelId="{84345735-B8FC-4D6F-AFB1-11F90D23C62C}">
      <dgm:prSet custT="1"/>
      <dgm:spPr/>
      <dgm:t>
        <a:bodyPr/>
        <a:lstStyle/>
        <a:p>
          <a:pPr>
            <a:lnSpc>
              <a:spcPct val="100000"/>
            </a:lnSpc>
            <a:defRPr cap="all"/>
          </a:pPr>
          <a:r>
            <a:rPr lang="en-US" sz="1400" dirty="0"/>
            <a:t>Assigned parking spaces</a:t>
          </a:r>
        </a:p>
      </dgm:t>
    </dgm:pt>
    <dgm:pt modelId="{0DCB2C74-80C2-4797-89E4-57DB107E5B6F}" type="parTrans" cxnId="{7700D691-31BA-43C5-8FB6-6A372AA63ED4}">
      <dgm:prSet/>
      <dgm:spPr/>
      <dgm:t>
        <a:bodyPr/>
        <a:lstStyle/>
        <a:p>
          <a:endParaRPr lang="en-US"/>
        </a:p>
      </dgm:t>
    </dgm:pt>
    <dgm:pt modelId="{8D865267-EADA-444A-92A9-42FEEBA997EA}" type="sibTrans" cxnId="{7700D691-31BA-43C5-8FB6-6A372AA63ED4}">
      <dgm:prSet/>
      <dgm:spPr/>
      <dgm:t>
        <a:bodyPr/>
        <a:lstStyle/>
        <a:p>
          <a:pPr>
            <a:lnSpc>
              <a:spcPct val="100000"/>
            </a:lnSpc>
          </a:pPr>
          <a:endParaRPr lang="en-US"/>
        </a:p>
      </dgm:t>
    </dgm:pt>
    <dgm:pt modelId="{EF151899-3866-49BA-BBDF-B55203430BEE}">
      <dgm:prSet custT="1"/>
      <dgm:spPr/>
      <dgm:t>
        <a:bodyPr/>
        <a:lstStyle/>
        <a:p>
          <a:pPr>
            <a:lnSpc>
              <a:spcPct val="100000"/>
            </a:lnSpc>
            <a:defRPr cap="all"/>
          </a:pPr>
          <a:r>
            <a:rPr lang="en-US" sz="1400" dirty="0"/>
            <a:t>Transferring Units</a:t>
          </a:r>
        </a:p>
      </dgm:t>
    </dgm:pt>
    <dgm:pt modelId="{E1D6C646-1BEC-4D79-9124-33760E6B311C}" type="parTrans" cxnId="{31A4288F-1D56-4EFF-97D0-1B5256569101}">
      <dgm:prSet/>
      <dgm:spPr/>
      <dgm:t>
        <a:bodyPr/>
        <a:lstStyle/>
        <a:p>
          <a:endParaRPr lang="en-US"/>
        </a:p>
      </dgm:t>
    </dgm:pt>
    <dgm:pt modelId="{C0D462E0-C173-4C66-97B5-0AB4389CD837}" type="sibTrans" cxnId="{31A4288F-1D56-4EFF-97D0-1B5256569101}">
      <dgm:prSet/>
      <dgm:spPr/>
      <dgm:t>
        <a:bodyPr/>
        <a:lstStyle/>
        <a:p>
          <a:pPr>
            <a:lnSpc>
              <a:spcPct val="100000"/>
            </a:lnSpc>
          </a:pPr>
          <a:endParaRPr lang="en-US"/>
        </a:p>
      </dgm:t>
    </dgm:pt>
    <dgm:pt modelId="{2802E1D9-97EA-4A9D-A040-D9B4E74AD798}">
      <dgm:prSet custT="1"/>
      <dgm:spPr/>
      <dgm:t>
        <a:bodyPr/>
        <a:lstStyle/>
        <a:p>
          <a:pPr>
            <a:lnSpc>
              <a:spcPct val="100000"/>
            </a:lnSpc>
            <a:defRPr cap="all"/>
          </a:pPr>
          <a:r>
            <a:rPr lang="en-US" sz="1200" dirty="0"/>
            <a:t>Communication methods</a:t>
          </a:r>
        </a:p>
      </dgm:t>
    </dgm:pt>
    <dgm:pt modelId="{3086CC85-6AB9-4506-913A-3FD93C940AFD}" type="parTrans" cxnId="{5128DDEB-E705-42F4-B5FC-CA1C45C01CA0}">
      <dgm:prSet/>
      <dgm:spPr/>
      <dgm:t>
        <a:bodyPr/>
        <a:lstStyle/>
        <a:p>
          <a:endParaRPr lang="en-US"/>
        </a:p>
      </dgm:t>
    </dgm:pt>
    <dgm:pt modelId="{8BFCCC06-127D-4A05-9C70-C6508CD22558}" type="sibTrans" cxnId="{5128DDEB-E705-42F4-B5FC-CA1C45C01CA0}">
      <dgm:prSet/>
      <dgm:spPr/>
      <dgm:t>
        <a:bodyPr/>
        <a:lstStyle/>
        <a:p>
          <a:pPr>
            <a:lnSpc>
              <a:spcPct val="100000"/>
            </a:lnSpc>
          </a:pPr>
          <a:endParaRPr lang="en-US"/>
        </a:p>
      </dgm:t>
    </dgm:pt>
    <dgm:pt modelId="{52920AF4-D638-4375-8683-F4D3FCDA91B9}">
      <dgm:prSet custT="1"/>
      <dgm:spPr/>
      <dgm:t>
        <a:bodyPr/>
        <a:lstStyle/>
        <a:p>
          <a:pPr>
            <a:lnSpc>
              <a:spcPct val="100000"/>
            </a:lnSpc>
            <a:defRPr cap="all"/>
          </a:pPr>
          <a:r>
            <a:rPr lang="en-US" sz="1400" dirty="0"/>
            <a:t>Trash Pickup</a:t>
          </a:r>
        </a:p>
      </dgm:t>
    </dgm:pt>
    <dgm:pt modelId="{28CF1B88-34A8-49D4-8EF1-0162C242CCB1}" type="parTrans" cxnId="{F2C22236-10F7-4E5F-BBAB-2B233AC5D70F}">
      <dgm:prSet/>
      <dgm:spPr/>
      <dgm:t>
        <a:bodyPr/>
        <a:lstStyle/>
        <a:p>
          <a:endParaRPr lang="en-US"/>
        </a:p>
      </dgm:t>
    </dgm:pt>
    <dgm:pt modelId="{402A6D5D-1FF8-4464-9D74-031AA5F09C3A}" type="sibTrans" cxnId="{F2C22236-10F7-4E5F-BBAB-2B233AC5D70F}">
      <dgm:prSet/>
      <dgm:spPr/>
      <dgm:t>
        <a:bodyPr/>
        <a:lstStyle/>
        <a:p>
          <a:pPr>
            <a:lnSpc>
              <a:spcPct val="100000"/>
            </a:lnSpc>
          </a:pPr>
          <a:endParaRPr lang="en-US"/>
        </a:p>
      </dgm:t>
    </dgm:pt>
    <dgm:pt modelId="{781AB1D6-B6BD-40A7-B0F1-DC2BFDC4B026}">
      <dgm:prSet custT="1"/>
      <dgm:spPr/>
      <dgm:t>
        <a:bodyPr/>
        <a:lstStyle/>
        <a:p>
          <a:pPr>
            <a:lnSpc>
              <a:spcPct val="100000"/>
            </a:lnSpc>
            <a:defRPr cap="all"/>
          </a:pPr>
          <a:r>
            <a:rPr lang="en-US" sz="1400" dirty="0"/>
            <a:t>Snow</a:t>
          </a:r>
          <a:r>
            <a:rPr lang="en-US" sz="1100" dirty="0"/>
            <a:t> </a:t>
          </a:r>
          <a:r>
            <a:rPr lang="en-US" sz="1400" dirty="0"/>
            <a:t>Removal</a:t>
          </a:r>
        </a:p>
      </dgm:t>
    </dgm:pt>
    <dgm:pt modelId="{6C13B6C5-89A2-400F-9578-299512BD78D2}" type="parTrans" cxnId="{43A17C8D-461D-47EB-A184-8FFCDB4A7786}">
      <dgm:prSet/>
      <dgm:spPr/>
      <dgm:t>
        <a:bodyPr/>
        <a:lstStyle/>
        <a:p>
          <a:endParaRPr lang="en-US"/>
        </a:p>
      </dgm:t>
    </dgm:pt>
    <dgm:pt modelId="{E6EB93B7-A517-43DF-B401-F870ED3F5047}" type="sibTrans" cxnId="{43A17C8D-461D-47EB-A184-8FFCDB4A7786}">
      <dgm:prSet/>
      <dgm:spPr/>
      <dgm:t>
        <a:bodyPr/>
        <a:lstStyle/>
        <a:p>
          <a:pPr>
            <a:lnSpc>
              <a:spcPct val="100000"/>
            </a:lnSpc>
          </a:pPr>
          <a:endParaRPr lang="en-US"/>
        </a:p>
      </dgm:t>
    </dgm:pt>
    <dgm:pt modelId="{6631650D-1FAF-4CB4-AC0C-54F3E7AD5533}">
      <dgm:prSet custT="1"/>
      <dgm:spPr/>
      <dgm:t>
        <a:bodyPr/>
        <a:lstStyle/>
        <a:p>
          <a:pPr>
            <a:lnSpc>
              <a:spcPct val="100000"/>
            </a:lnSpc>
            <a:defRPr cap="all"/>
          </a:pPr>
          <a:r>
            <a:rPr lang="en-US" sz="1200" dirty="0"/>
            <a:t>Leniency for behavior that violates a lease</a:t>
          </a:r>
        </a:p>
      </dgm:t>
    </dgm:pt>
    <dgm:pt modelId="{86EA2ABE-2D89-4280-ADF2-B9D285E7A1BC}" type="parTrans" cxnId="{17E0FF25-AFFC-448A-AFE0-3F39B6B7021B}">
      <dgm:prSet/>
      <dgm:spPr/>
      <dgm:t>
        <a:bodyPr/>
        <a:lstStyle/>
        <a:p>
          <a:endParaRPr lang="en-US"/>
        </a:p>
      </dgm:t>
    </dgm:pt>
    <dgm:pt modelId="{9A61790F-BD89-4E3E-82A3-6F7EAD4BD4FB}" type="sibTrans" cxnId="{17E0FF25-AFFC-448A-AFE0-3F39B6B7021B}">
      <dgm:prSet/>
      <dgm:spPr/>
      <dgm:t>
        <a:bodyPr/>
        <a:lstStyle/>
        <a:p>
          <a:endParaRPr lang="en-US"/>
        </a:p>
      </dgm:t>
    </dgm:pt>
    <dgm:pt modelId="{DEBD6027-9923-468D-AA41-6048A1FA8D98}" type="pres">
      <dgm:prSet presAssocID="{19108B38-1BFF-492B-92C2-F918F1565B90}" presName="root" presStyleCnt="0">
        <dgm:presLayoutVars>
          <dgm:dir/>
          <dgm:resizeHandles val="exact"/>
        </dgm:presLayoutVars>
      </dgm:prSet>
      <dgm:spPr/>
    </dgm:pt>
    <dgm:pt modelId="{B5CC1250-1E47-4688-9498-0E7E1277215D}" type="pres">
      <dgm:prSet presAssocID="{9C294011-E2BF-459C-A137-90312B14D75E}" presName="compNode" presStyleCnt="0"/>
      <dgm:spPr/>
    </dgm:pt>
    <dgm:pt modelId="{EF317B3A-E4AF-4590-A0B3-039314DDB210}" type="pres">
      <dgm:prSet presAssocID="{9C294011-E2BF-459C-A137-90312B14D75E}" presName="iconBgRect" presStyleLbl="bgShp" presStyleIdx="0" presStyleCnt="7"/>
      <dgm:spPr>
        <a:prstGeom prst="round2DiagRect">
          <a:avLst>
            <a:gd name="adj1" fmla="val 29727"/>
            <a:gd name="adj2" fmla="val 0"/>
          </a:avLst>
        </a:prstGeom>
      </dgm:spPr>
    </dgm:pt>
    <dgm:pt modelId="{A709EF84-C0E2-4A98-891F-66C87551DCF4}" type="pres">
      <dgm:prSet presAssocID="{9C294011-E2BF-459C-A137-90312B14D75E}" presName="iconRect" presStyleLbl="node1" presStyleIdx="0"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Dog"/>
        </a:ext>
      </dgm:extLst>
    </dgm:pt>
    <dgm:pt modelId="{D3076854-F386-4751-B922-D9789A8B275C}" type="pres">
      <dgm:prSet presAssocID="{9C294011-E2BF-459C-A137-90312B14D75E}" presName="spaceRect" presStyleCnt="0"/>
      <dgm:spPr/>
    </dgm:pt>
    <dgm:pt modelId="{792D78EC-F50D-4717-BE67-AF1C09F91ED3}" type="pres">
      <dgm:prSet presAssocID="{9C294011-E2BF-459C-A137-90312B14D75E}" presName="textRect" presStyleLbl="revTx" presStyleIdx="0" presStyleCnt="7">
        <dgm:presLayoutVars>
          <dgm:chMax val="1"/>
          <dgm:chPref val="1"/>
        </dgm:presLayoutVars>
      </dgm:prSet>
      <dgm:spPr/>
    </dgm:pt>
    <dgm:pt modelId="{12BA3B50-A0C9-4E94-A28D-9BB9D4976A3C}" type="pres">
      <dgm:prSet presAssocID="{C8252DB4-915A-4A95-85D4-D1A60B40C31E}" presName="sibTrans" presStyleCnt="0"/>
      <dgm:spPr/>
    </dgm:pt>
    <dgm:pt modelId="{C3CCFB2B-8BD4-42DC-87B7-DA60AE4BA552}" type="pres">
      <dgm:prSet presAssocID="{84345735-B8FC-4D6F-AFB1-11F90D23C62C}" presName="compNode" presStyleCnt="0"/>
      <dgm:spPr/>
    </dgm:pt>
    <dgm:pt modelId="{63BC3293-A6FC-41F4-BE49-3E40365BAC10}" type="pres">
      <dgm:prSet presAssocID="{84345735-B8FC-4D6F-AFB1-11F90D23C62C}" presName="iconBgRect" presStyleLbl="bgShp" presStyleIdx="1" presStyleCnt="7"/>
      <dgm:spPr>
        <a:prstGeom prst="round2DiagRect">
          <a:avLst>
            <a:gd name="adj1" fmla="val 29727"/>
            <a:gd name="adj2" fmla="val 0"/>
          </a:avLst>
        </a:prstGeom>
      </dgm:spPr>
    </dgm:pt>
    <dgm:pt modelId="{AA895145-A590-43A0-BA43-6000EEB38CA2}" type="pres">
      <dgm:prSet presAssocID="{84345735-B8FC-4D6F-AFB1-11F90D23C62C}" presName="iconRect" presStyleLbl="node1" presStyleIdx="1"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ar"/>
        </a:ext>
      </dgm:extLst>
    </dgm:pt>
    <dgm:pt modelId="{AF043E09-F5A9-4350-8C4F-7B854AF07D23}" type="pres">
      <dgm:prSet presAssocID="{84345735-B8FC-4D6F-AFB1-11F90D23C62C}" presName="spaceRect" presStyleCnt="0"/>
      <dgm:spPr/>
    </dgm:pt>
    <dgm:pt modelId="{27C984A4-18FC-4C76-8604-4CB0D1FBECED}" type="pres">
      <dgm:prSet presAssocID="{84345735-B8FC-4D6F-AFB1-11F90D23C62C}" presName="textRect" presStyleLbl="revTx" presStyleIdx="1" presStyleCnt="7">
        <dgm:presLayoutVars>
          <dgm:chMax val="1"/>
          <dgm:chPref val="1"/>
        </dgm:presLayoutVars>
      </dgm:prSet>
      <dgm:spPr/>
    </dgm:pt>
    <dgm:pt modelId="{467725D6-6A39-40F0-8909-29A49E966783}" type="pres">
      <dgm:prSet presAssocID="{8D865267-EADA-444A-92A9-42FEEBA997EA}" presName="sibTrans" presStyleCnt="0"/>
      <dgm:spPr/>
    </dgm:pt>
    <dgm:pt modelId="{38F73459-BE6A-4E21-A56C-E5B6A5A020EA}" type="pres">
      <dgm:prSet presAssocID="{EF151899-3866-49BA-BBDF-B55203430BEE}" presName="compNode" presStyleCnt="0"/>
      <dgm:spPr/>
    </dgm:pt>
    <dgm:pt modelId="{ABEC723B-D1CD-4CB6-B2CB-040AC1BAA625}" type="pres">
      <dgm:prSet presAssocID="{EF151899-3866-49BA-BBDF-B55203430BEE}" presName="iconBgRect" presStyleLbl="bgShp" presStyleIdx="2" presStyleCnt="7"/>
      <dgm:spPr>
        <a:prstGeom prst="round2DiagRect">
          <a:avLst>
            <a:gd name="adj1" fmla="val 29727"/>
            <a:gd name="adj2" fmla="val 0"/>
          </a:avLst>
        </a:prstGeom>
      </dgm:spPr>
    </dgm:pt>
    <dgm:pt modelId="{A847D985-42BD-4BF9-B7B6-628BC2D5026A}" type="pres">
      <dgm:prSet presAssocID="{EF151899-3866-49BA-BBDF-B55203430BEE}" presName="iconRect" presStyleLbl="node1" presStyleIdx="2"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a:blipFill>
        <a:ln>
          <a:noFill/>
        </a:ln>
      </dgm:spPr>
      <dgm:extLst>
        <a:ext uri="{E40237B7-FDA0-4F09-8148-C483321AD2D9}">
          <dgm14:cNvPr xmlns:dgm14="http://schemas.microsoft.com/office/drawing/2010/diagram" id="0" name="" descr="Transfer"/>
        </a:ext>
      </dgm:extLst>
    </dgm:pt>
    <dgm:pt modelId="{30054208-71C6-4C84-A992-A67E541FB0F0}" type="pres">
      <dgm:prSet presAssocID="{EF151899-3866-49BA-BBDF-B55203430BEE}" presName="spaceRect" presStyleCnt="0"/>
      <dgm:spPr/>
    </dgm:pt>
    <dgm:pt modelId="{300D4F15-CD6F-478D-9D70-C36C705E9B5C}" type="pres">
      <dgm:prSet presAssocID="{EF151899-3866-49BA-BBDF-B55203430BEE}" presName="textRect" presStyleLbl="revTx" presStyleIdx="2" presStyleCnt="7">
        <dgm:presLayoutVars>
          <dgm:chMax val="1"/>
          <dgm:chPref val="1"/>
        </dgm:presLayoutVars>
      </dgm:prSet>
      <dgm:spPr/>
    </dgm:pt>
    <dgm:pt modelId="{03E3883C-C1F3-4EC1-88C1-FC59E00EF42C}" type="pres">
      <dgm:prSet presAssocID="{C0D462E0-C173-4C66-97B5-0AB4389CD837}" presName="sibTrans" presStyleCnt="0"/>
      <dgm:spPr/>
    </dgm:pt>
    <dgm:pt modelId="{2595A197-01DF-4061-9043-68F2F5644D7B}" type="pres">
      <dgm:prSet presAssocID="{2802E1D9-97EA-4A9D-A040-D9B4E74AD798}" presName="compNode" presStyleCnt="0"/>
      <dgm:spPr/>
    </dgm:pt>
    <dgm:pt modelId="{911CF368-D5DC-44D5-B0CF-8F3135CEAA85}" type="pres">
      <dgm:prSet presAssocID="{2802E1D9-97EA-4A9D-A040-D9B4E74AD798}" presName="iconBgRect" presStyleLbl="bgShp" presStyleIdx="3" presStyleCnt="7"/>
      <dgm:spPr>
        <a:prstGeom prst="round2DiagRect">
          <a:avLst>
            <a:gd name="adj1" fmla="val 29727"/>
            <a:gd name="adj2" fmla="val 0"/>
          </a:avLst>
        </a:prstGeom>
      </dgm:spPr>
    </dgm:pt>
    <dgm:pt modelId="{760092BF-3DEE-4864-9334-366B7CB52BBB}" type="pres">
      <dgm:prSet presAssocID="{2802E1D9-97EA-4A9D-A040-D9B4E74AD798}" presName="iconRect" presStyleLbl="node1" presStyleIdx="3"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at"/>
        </a:ext>
      </dgm:extLst>
    </dgm:pt>
    <dgm:pt modelId="{B84697E9-F7F0-46D4-9187-CEF1BB36DB0B}" type="pres">
      <dgm:prSet presAssocID="{2802E1D9-97EA-4A9D-A040-D9B4E74AD798}" presName="spaceRect" presStyleCnt="0"/>
      <dgm:spPr/>
    </dgm:pt>
    <dgm:pt modelId="{7D15075B-E0DC-4AF7-8C8F-9713F1AE9897}" type="pres">
      <dgm:prSet presAssocID="{2802E1D9-97EA-4A9D-A040-D9B4E74AD798}" presName="textRect" presStyleLbl="revTx" presStyleIdx="3" presStyleCnt="7">
        <dgm:presLayoutVars>
          <dgm:chMax val="1"/>
          <dgm:chPref val="1"/>
        </dgm:presLayoutVars>
      </dgm:prSet>
      <dgm:spPr/>
    </dgm:pt>
    <dgm:pt modelId="{76B754EC-ED0D-449B-8CC7-D70833A59F22}" type="pres">
      <dgm:prSet presAssocID="{8BFCCC06-127D-4A05-9C70-C6508CD22558}" presName="sibTrans" presStyleCnt="0"/>
      <dgm:spPr/>
    </dgm:pt>
    <dgm:pt modelId="{EDFE1744-9790-4153-8270-506F3F31981E}" type="pres">
      <dgm:prSet presAssocID="{52920AF4-D638-4375-8683-F4D3FCDA91B9}" presName="compNode" presStyleCnt="0"/>
      <dgm:spPr/>
    </dgm:pt>
    <dgm:pt modelId="{2BF82BBA-E91E-4B9C-B54C-40D00C366056}" type="pres">
      <dgm:prSet presAssocID="{52920AF4-D638-4375-8683-F4D3FCDA91B9}" presName="iconBgRect" presStyleLbl="bgShp" presStyleIdx="4" presStyleCnt="7" custLinFactNeighborY="-2007"/>
      <dgm:spPr>
        <a:prstGeom prst="round2DiagRect">
          <a:avLst>
            <a:gd name="adj1" fmla="val 29727"/>
            <a:gd name="adj2" fmla="val 0"/>
          </a:avLst>
        </a:prstGeom>
      </dgm:spPr>
    </dgm:pt>
    <dgm:pt modelId="{2185DB85-FEB8-40F8-9A14-5A3D477A8B2D}" type="pres">
      <dgm:prSet presAssocID="{52920AF4-D638-4375-8683-F4D3FCDA91B9}" presName="iconRect" presStyleLbl="node1" presStyleIdx="4" presStyleCnt="7" custLinFactNeighborX="2213" custLinFactNeighborY="266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Recycle"/>
        </a:ext>
      </dgm:extLst>
    </dgm:pt>
    <dgm:pt modelId="{F86FED85-69FC-4CE2-92C4-4B4C91C2EFF3}" type="pres">
      <dgm:prSet presAssocID="{52920AF4-D638-4375-8683-F4D3FCDA91B9}" presName="spaceRect" presStyleCnt="0"/>
      <dgm:spPr/>
    </dgm:pt>
    <dgm:pt modelId="{DB5FD8FF-FB50-4950-8B86-D32F6B0F53E0}" type="pres">
      <dgm:prSet presAssocID="{52920AF4-D638-4375-8683-F4D3FCDA91B9}" presName="textRect" presStyleLbl="revTx" presStyleIdx="4" presStyleCnt="7">
        <dgm:presLayoutVars>
          <dgm:chMax val="1"/>
          <dgm:chPref val="1"/>
        </dgm:presLayoutVars>
      </dgm:prSet>
      <dgm:spPr/>
    </dgm:pt>
    <dgm:pt modelId="{42F93DF7-4BC0-473C-A886-B1B075B66F41}" type="pres">
      <dgm:prSet presAssocID="{402A6D5D-1FF8-4464-9D74-031AA5F09C3A}" presName="sibTrans" presStyleCnt="0"/>
      <dgm:spPr/>
    </dgm:pt>
    <dgm:pt modelId="{27B28B5E-B942-4E1D-ADAB-64C6E2F5CBA1}" type="pres">
      <dgm:prSet presAssocID="{781AB1D6-B6BD-40A7-B0F1-DC2BFDC4B026}" presName="compNode" presStyleCnt="0"/>
      <dgm:spPr/>
    </dgm:pt>
    <dgm:pt modelId="{FF4CD4F1-7E4A-42AE-BEE5-B3C1830658B6}" type="pres">
      <dgm:prSet presAssocID="{781AB1D6-B6BD-40A7-B0F1-DC2BFDC4B026}" presName="iconBgRect" presStyleLbl="bgShp" presStyleIdx="5" presStyleCnt="7"/>
      <dgm:spPr>
        <a:prstGeom prst="round2DiagRect">
          <a:avLst>
            <a:gd name="adj1" fmla="val 29727"/>
            <a:gd name="adj2" fmla="val 0"/>
          </a:avLst>
        </a:prstGeom>
      </dgm:spPr>
    </dgm:pt>
    <dgm:pt modelId="{73079605-7552-41F5-B71C-19D4C2F1F329}" type="pres">
      <dgm:prSet presAssocID="{781AB1D6-B6BD-40A7-B0F1-DC2BFDC4B026}" presName="iconRect" presStyleLbl="node1" presStyleIdx="5"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nowflake"/>
        </a:ext>
      </dgm:extLst>
    </dgm:pt>
    <dgm:pt modelId="{431F2B09-62F3-47AC-899E-B547944089B4}" type="pres">
      <dgm:prSet presAssocID="{781AB1D6-B6BD-40A7-B0F1-DC2BFDC4B026}" presName="spaceRect" presStyleCnt="0"/>
      <dgm:spPr/>
    </dgm:pt>
    <dgm:pt modelId="{854B6542-42E4-426E-9046-0C415EF35995}" type="pres">
      <dgm:prSet presAssocID="{781AB1D6-B6BD-40A7-B0F1-DC2BFDC4B026}" presName="textRect" presStyleLbl="revTx" presStyleIdx="5" presStyleCnt="7">
        <dgm:presLayoutVars>
          <dgm:chMax val="1"/>
          <dgm:chPref val="1"/>
        </dgm:presLayoutVars>
      </dgm:prSet>
      <dgm:spPr/>
    </dgm:pt>
    <dgm:pt modelId="{95831837-1679-4C1D-B778-0D9A91ACEA89}" type="pres">
      <dgm:prSet presAssocID="{E6EB93B7-A517-43DF-B401-F870ED3F5047}" presName="sibTrans" presStyleCnt="0"/>
      <dgm:spPr/>
    </dgm:pt>
    <dgm:pt modelId="{9B39A37F-BD0D-4EEB-B900-DDA40D66ACB1}" type="pres">
      <dgm:prSet presAssocID="{6631650D-1FAF-4CB4-AC0C-54F3E7AD5533}" presName="compNode" presStyleCnt="0"/>
      <dgm:spPr/>
    </dgm:pt>
    <dgm:pt modelId="{264C1110-9EAE-4EE2-9A70-4EFEBED04FCC}" type="pres">
      <dgm:prSet presAssocID="{6631650D-1FAF-4CB4-AC0C-54F3E7AD5533}" presName="iconBgRect" presStyleLbl="bgShp" presStyleIdx="6" presStyleCnt="7"/>
      <dgm:spPr>
        <a:prstGeom prst="round2DiagRect">
          <a:avLst>
            <a:gd name="adj1" fmla="val 29727"/>
            <a:gd name="adj2" fmla="val 0"/>
          </a:avLst>
        </a:prstGeom>
      </dgm:spPr>
    </dgm:pt>
    <dgm:pt modelId="{8313646D-E30F-4BB1-9D87-ACE88D6185AF}" type="pres">
      <dgm:prSet presAssocID="{6631650D-1FAF-4CB4-AC0C-54F3E7AD5533}" presName="iconRect" presStyleLbl="node1" presStyleIdx="6"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Judge"/>
        </a:ext>
      </dgm:extLst>
    </dgm:pt>
    <dgm:pt modelId="{16055D7A-FECC-4166-8053-420EF372D065}" type="pres">
      <dgm:prSet presAssocID="{6631650D-1FAF-4CB4-AC0C-54F3E7AD5533}" presName="spaceRect" presStyleCnt="0"/>
      <dgm:spPr/>
    </dgm:pt>
    <dgm:pt modelId="{98B0E75E-DB62-4753-A120-C455C4C075C3}" type="pres">
      <dgm:prSet presAssocID="{6631650D-1FAF-4CB4-AC0C-54F3E7AD5533}" presName="textRect" presStyleLbl="revTx" presStyleIdx="6" presStyleCnt="7">
        <dgm:presLayoutVars>
          <dgm:chMax val="1"/>
          <dgm:chPref val="1"/>
        </dgm:presLayoutVars>
      </dgm:prSet>
      <dgm:spPr/>
    </dgm:pt>
  </dgm:ptLst>
  <dgm:cxnLst>
    <dgm:cxn modelId="{17E0FF25-AFFC-448A-AFE0-3F39B6B7021B}" srcId="{19108B38-1BFF-492B-92C2-F918F1565B90}" destId="{6631650D-1FAF-4CB4-AC0C-54F3E7AD5533}" srcOrd="6" destOrd="0" parTransId="{86EA2ABE-2D89-4280-ADF2-B9D285E7A1BC}" sibTransId="{9A61790F-BD89-4E3E-82A3-6F7EAD4BD4FB}"/>
    <dgm:cxn modelId="{C964A22A-E43C-42A8-A4BF-6E4E6CCF8E8C}" type="presOf" srcId="{2802E1D9-97EA-4A9D-A040-D9B4E74AD798}" destId="{7D15075B-E0DC-4AF7-8C8F-9713F1AE9897}" srcOrd="0" destOrd="0" presId="urn:microsoft.com/office/officeart/2018/5/layout/IconLeafLabelList"/>
    <dgm:cxn modelId="{F2C22236-10F7-4E5F-BBAB-2B233AC5D70F}" srcId="{19108B38-1BFF-492B-92C2-F918F1565B90}" destId="{52920AF4-D638-4375-8683-F4D3FCDA91B9}" srcOrd="4" destOrd="0" parTransId="{28CF1B88-34A8-49D4-8EF1-0162C242CCB1}" sibTransId="{402A6D5D-1FF8-4464-9D74-031AA5F09C3A}"/>
    <dgm:cxn modelId="{3E40E542-1BC0-4CE0-83E6-5F3FE9146BE0}" type="presOf" srcId="{84345735-B8FC-4D6F-AFB1-11F90D23C62C}" destId="{27C984A4-18FC-4C76-8604-4CB0D1FBECED}" srcOrd="0" destOrd="0" presId="urn:microsoft.com/office/officeart/2018/5/layout/IconLeafLabelList"/>
    <dgm:cxn modelId="{43A17C8D-461D-47EB-A184-8FFCDB4A7786}" srcId="{19108B38-1BFF-492B-92C2-F918F1565B90}" destId="{781AB1D6-B6BD-40A7-B0F1-DC2BFDC4B026}" srcOrd="5" destOrd="0" parTransId="{6C13B6C5-89A2-400F-9578-299512BD78D2}" sibTransId="{E6EB93B7-A517-43DF-B401-F870ED3F5047}"/>
    <dgm:cxn modelId="{31A4288F-1D56-4EFF-97D0-1B5256569101}" srcId="{19108B38-1BFF-492B-92C2-F918F1565B90}" destId="{EF151899-3866-49BA-BBDF-B55203430BEE}" srcOrd="2" destOrd="0" parTransId="{E1D6C646-1BEC-4D79-9124-33760E6B311C}" sibTransId="{C0D462E0-C173-4C66-97B5-0AB4389CD837}"/>
    <dgm:cxn modelId="{7700D691-31BA-43C5-8FB6-6A372AA63ED4}" srcId="{19108B38-1BFF-492B-92C2-F918F1565B90}" destId="{84345735-B8FC-4D6F-AFB1-11F90D23C62C}" srcOrd="1" destOrd="0" parTransId="{0DCB2C74-80C2-4797-89E4-57DB107E5B6F}" sibTransId="{8D865267-EADA-444A-92A9-42FEEBA997EA}"/>
    <dgm:cxn modelId="{CE23DDB1-6FEE-41AA-9612-47DA7280E3BF}" type="presOf" srcId="{781AB1D6-B6BD-40A7-B0F1-DC2BFDC4B026}" destId="{854B6542-42E4-426E-9046-0C415EF35995}" srcOrd="0" destOrd="0" presId="urn:microsoft.com/office/officeart/2018/5/layout/IconLeafLabelList"/>
    <dgm:cxn modelId="{0CFF52BD-86B0-4A02-890B-BF9ECBBE98B4}" type="presOf" srcId="{19108B38-1BFF-492B-92C2-F918F1565B90}" destId="{DEBD6027-9923-468D-AA41-6048A1FA8D98}" srcOrd="0" destOrd="0" presId="urn:microsoft.com/office/officeart/2018/5/layout/IconLeafLabelList"/>
    <dgm:cxn modelId="{2374A8C3-65D4-4658-874C-FC1ACCCA2654}" type="presOf" srcId="{52920AF4-D638-4375-8683-F4D3FCDA91B9}" destId="{DB5FD8FF-FB50-4950-8B86-D32F6B0F53E0}" srcOrd="0" destOrd="0" presId="urn:microsoft.com/office/officeart/2018/5/layout/IconLeafLabelList"/>
    <dgm:cxn modelId="{0DC883C7-BE10-480A-AA3C-FD7A0C38B436}" type="presOf" srcId="{9C294011-E2BF-459C-A137-90312B14D75E}" destId="{792D78EC-F50D-4717-BE67-AF1C09F91ED3}" srcOrd="0" destOrd="0" presId="urn:microsoft.com/office/officeart/2018/5/layout/IconLeafLabelList"/>
    <dgm:cxn modelId="{193EE7CF-F584-4359-9F55-E1158CE5DB6D}" type="presOf" srcId="{6631650D-1FAF-4CB4-AC0C-54F3E7AD5533}" destId="{98B0E75E-DB62-4753-A120-C455C4C075C3}" srcOrd="0" destOrd="0" presId="urn:microsoft.com/office/officeart/2018/5/layout/IconLeafLabelList"/>
    <dgm:cxn modelId="{51EAFFDA-59B1-4672-89B8-06AC0813EC0D}" type="presOf" srcId="{EF151899-3866-49BA-BBDF-B55203430BEE}" destId="{300D4F15-CD6F-478D-9D70-C36C705E9B5C}" srcOrd="0" destOrd="0" presId="urn:microsoft.com/office/officeart/2018/5/layout/IconLeafLabelList"/>
    <dgm:cxn modelId="{5128DDEB-E705-42F4-B5FC-CA1C45C01CA0}" srcId="{19108B38-1BFF-492B-92C2-F918F1565B90}" destId="{2802E1D9-97EA-4A9D-A040-D9B4E74AD798}" srcOrd="3" destOrd="0" parTransId="{3086CC85-6AB9-4506-913A-3FD93C940AFD}" sibTransId="{8BFCCC06-127D-4A05-9C70-C6508CD22558}"/>
    <dgm:cxn modelId="{451242F7-ADB5-4A36-8532-067896D04894}" srcId="{19108B38-1BFF-492B-92C2-F918F1565B90}" destId="{9C294011-E2BF-459C-A137-90312B14D75E}" srcOrd="0" destOrd="0" parTransId="{68ED300F-D10B-418F-A237-3731D06EF60D}" sibTransId="{C8252DB4-915A-4A95-85D4-D1A60B40C31E}"/>
    <dgm:cxn modelId="{2B4D9AF9-554A-4D71-AFD7-A707CBE264E0}" type="presParOf" srcId="{DEBD6027-9923-468D-AA41-6048A1FA8D98}" destId="{B5CC1250-1E47-4688-9498-0E7E1277215D}" srcOrd="0" destOrd="0" presId="urn:microsoft.com/office/officeart/2018/5/layout/IconLeafLabelList"/>
    <dgm:cxn modelId="{09D9E678-9784-4E28-A64E-A9214FDFE063}" type="presParOf" srcId="{B5CC1250-1E47-4688-9498-0E7E1277215D}" destId="{EF317B3A-E4AF-4590-A0B3-039314DDB210}" srcOrd="0" destOrd="0" presId="urn:microsoft.com/office/officeart/2018/5/layout/IconLeafLabelList"/>
    <dgm:cxn modelId="{2D60AA41-A65B-4EEA-9718-3EBB938294BE}" type="presParOf" srcId="{B5CC1250-1E47-4688-9498-0E7E1277215D}" destId="{A709EF84-C0E2-4A98-891F-66C87551DCF4}" srcOrd="1" destOrd="0" presId="urn:microsoft.com/office/officeart/2018/5/layout/IconLeafLabelList"/>
    <dgm:cxn modelId="{5300865B-92EE-497B-85DB-5722BEE3C61B}" type="presParOf" srcId="{B5CC1250-1E47-4688-9498-0E7E1277215D}" destId="{D3076854-F386-4751-B922-D9789A8B275C}" srcOrd="2" destOrd="0" presId="urn:microsoft.com/office/officeart/2018/5/layout/IconLeafLabelList"/>
    <dgm:cxn modelId="{F20CE1E4-B704-49FE-9D13-CF3BD053BD3B}" type="presParOf" srcId="{B5CC1250-1E47-4688-9498-0E7E1277215D}" destId="{792D78EC-F50D-4717-BE67-AF1C09F91ED3}" srcOrd="3" destOrd="0" presId="urn:microsoft.com/office/officeart/2018/5/layout/IconLeafLabelList"/>
    <dgm:cxn modelId="{C4B5AA03-72C2-4EB4-A189-CAD5A659436A}" type="presParOf" srcId="{DEBD6027-9923-468D-AA41-6048A1FA8D98}" destId="{12BA3B50-A0C9-4E94-A28D-9BB9D4976A3C}" srcOrd="1" destOrd="0" presId="urn:microsoft.com/office/officeart/2018/5/layout/IconLeafLabelList"/>
    <dgm:cxn modelId="{188B555C-A9E2-4374-AFC1-EF73F0104823}" type="presParOf" srcId="{DEBD6027-9923-468D-AA41-6048A1FA8D98}" destId="{C3CCFB2B-8BD4-42DC-87B7-DA60AE4BA552}" srcOrd="2" destOrd="0" presId="urn:microsoft.com/office/officeart/2018/5/layout/IconLeafLabelList"/>
    <dgm:cxn modelId="{B2711C7F-93E5-4A6F-B43F-739B8AAEE57E}" type="presParOf" srcId="{C3CCFB2B-8BD4-42DC-87B7-DA60AE4BA552}" destId="{63BC3293-A6FC-41F4-BE49-3E40365BAC10}" srcOrd="0" destOrd="0" presId="urn:microsoft.com/office/officeart/2018/5/layout/IconLeafLabelList"/>
    <dgm:cxn modelId="{8FF27D3A-835F-46A1-A687-911D7855746A}" type="presParOf" srcId="{C3CCFB2B-8BD4-42DC-87B7-DA60AE4BA552}" destId="{AA895145-A590-43A0-BA43-6000EEB38CA2}" srcOrd="1" destOrd="0" presId="urn:microsoft.com/office/officeart/2018/5/layout/IconLeafLabelList"/>
    <dgm:cxn modelId="{23EB5282-E917-43D5-AAC5-F794278F5B89}" type="presParOf" srcId="{C3CCFB2B-8BD4-42DC-87B7-DA60AE4BA552}" destId="{AF043E09-F5A9-4350-8C4F-7B854AF07D23}" srcOrd="2" destOrd="0" presId="urn:microsoft.com/office/officeart/2018/5/layout/IconLeafLabelList"/>
    <dgm:cxn modelId="{1A5BB777-7DE9-46E4-B41C-3817627E5D5C}" type="presParOf" srcId="{C3CCFB2B-8BD4-42DC-87B7-DA60AE4BA552}" destId="{27C984A4-18FC-4C76-8604-4CB0D1FBECED}" srcOrd="3" destOrd="0" presId="urn:microsoft.com/office/officeart/2018/5/layout/IconLeafLabelList"/>
    <dgm:cxn modelId="{002586F4-352A-4697-8D61-3D999A1FAE94}" type="presParOf" srcId="{DEBD6027-9923-468D-AA41-6048A1FA8D98}" destId="{467725D6-6A39-40F0-8909-29A49E966783}" srcOrd="3" destOrd="0" presId="urn:microsoft.com/office/officeart/2018/5/layout/IconLeafLabelList"/>
    <dgm:cxn modelId="{25DAF7F5-8C29-40D4-85A1-0EB03972C8D2}" type="presParOf" srcId="{DEBD6027-9923-468D-AA41-6048A1FA8D98}" destId="{38F73459-BE6A-4E21-A56C-E5B6A5A020EA}" srcOrd="4" destOrd="0" presId="urn:microsoft.com/office/officeart/2018/5/layout/IconLeafLabelList"/>
    <dgm:cxn modelId="{E7A0FB01-B7B7-4BB6-A4B8-D324ED65A8F5}" type="presParOf" srcId="{38F73459-BE6A-4E21-A56C-E5B6A5A020EA}" destId="{ABEC723B-D1CD-4CB6-B2CB-040AC1BAA625}" srcOrd="0" destOrd="0" presId="urn:microsoft.com/office/officeart/2018/5/layout/IconLeafLabelList"/>
    <dgm:cxn modelId="{1689B713-0CEC-4933-98A0-B2547AF5CC9A}" type="presParOf" srcId="{38F73459-BE6A-4E21-A56C-E5B6A5A020EA}" destId="{A847D985-42BD-4BF9-B7B6-628BC2D5026A}" srcOrd="1" destOrd="0" presId="urn:microsoft.com/office/officeart/2018/5/layout/IconLeafLabelList"/>
    <dgm:cxn modelId="{C2959BA1-C8DB-4F79-A0C1-8B74F3EA012B}" type="presParOf" srcId="{38F73459-BE6A-4E21-A56C-E5B6A5A020EA}" destId="{30054208-71C6-4C84-A992-A67E541FB0F0}" srcOrd="2" destOrd="0" presId="urn:microsoft.com/office/officeart/2018/5/layout/IconLeafLabelList"/>
    <dgm:cxn modelId="{A1F61BE1-0CC4-4112-A8A1-B64EE3FC836F}" type="presParOf" srcId="{38F73459-BE6A-4E21-A56C-E5B6A5A020EA}" destId="{300D4F15-CD6F-478D-9D70-C36C705E9B5C}" srcOrd="3" destOrd="0" presId="urn:microsoft.com/office/officeart/2018/5/layout/IconLeafLabelList"/>
    <dgm:cxn modelId="{3095C2BD-6F0C-4E32-8A74-996D9AFF9E70}" type="presParOf" srcId="{DEBD6027-9923-468D-AA41-6048A1FA8D98}" destId="{03E3883C-C1F3-4EC1-88C1-FC59E00EF42C}" srcOrd="5" destOrd="0" presId="urn:microsoft.com/office/officeart/2018/5/layout/IconLeafLabelList"/>
    <dgm:cxn modelId="{5001BCC9-6D86-4407-A532-BEF9D732A1FC}" type="presParOf" srcId="{DEBD6027-9923-468D-AA41-6048A1FA8D98}" destId="{2595A197-01DF-4061-9043-68F2F5644D7B}" srcOrd="6" destOrd="0" presId="urn:microsoft.com/office/officeart/2018/5/layout/IconLeafLabelList"/>
    <dgm:cxn modelId="{B5FAA2E9-ED0F-445A-9B16-E173FED3AE3E}" type="presParOf" srcId="{2595A197-01DF-4061-9043-68F2F5644D7B}" destId="{911CF368-D5DC-44D5-B0CF-8F3135CEAA85}" srcOrd="0" destOrd="0" presId="urn:microsoft.com/office/officeart/2018/5/layout/IconLeafLabelList"/>
    <dgm:cxn modelId="{74C40D0A-1689-4CFE-97DC-06E3BDAC992B}" type="presParOf" srcId="{2595A197-01DF-4061-9043-68F2F5644D7B}" destId="{760092BF-3DEE-4864-9334-366B7CB52BBB}" srcOrd="1" destOrd="0" presId="urn:microsoft.com/office/officeart/2018/5/layout/IconLeafLabelList"/>
    <dgm:cxn modelId="{C1C098AF-0E56-416B-A2D5-5F525AB02445}" type="presParOf" srcId="{2595A197-01DF-4061-9043-68F2F5644D7B}" destId="{B84697E9-F7F0-46D4-9187-CEF1BB36DB0B}" srcOrd="2" destOrd="0" presId="urn:microsoft.com/office/officeart/2018/5/layout/IconLeafLabelList"/>
    <dgm:cxn modelId="{7A57F34E-B0D3-424F-B6DD-089FD7E2E66F}" type="presParOf" srcId="{2595A197-01DF-4061-9043-68F2F5644D7B}" destId="{7D15075B-E0DC-4AF7-8C8F-9713F1AE9897}" srcOrd="3" destOrd="0" presId="urn:microsoft.com/office/officeart/2018/5/layout/IconLeafLabelList"/>
    <dgm:cxn modelId="{C4BA2F03-D051-4A6A-B120-A6553FC9D886}" type="presParOf" srcId="{DEBD6027-9923-468D-AA41-6048A1FA8D98}" destId="{76B754EC-ED0D-449B-8CC7-D70833A59F22}" srcOrd="7" destOrd="0" presId="urn:microsoft.com/office/officeart/2018/5/layout/IconLeafLabelList"/>
    <dgm:cxn modelId="{0365C992-38DE-4AC7-BF92-BEF14D309AE6}" type="presParOf" srcId="{DEBD6027-9923-468D-AA41-6048A1FA8D98}" destId="{EDFE1744-9790-4153-8270-506F3F31981E}" srcOrd="8" destOrd="0" presId="urn:microsoft.com/office/officeart/2018/5/layout/IconLeafLabelList"/>
    <dgm:cxn modelId="{C60BC8FC-55B5-4FEC-AD3D-8A1A7A7D0C44}" type="presParOf" srcId="{EDFE1744-9790-4153-8270-506F3F31981E}" destId="{2BF82BBA-E91E-4B9C-B54C-40D00C366056}" srcOrd="0" destOrd="0" presId="urn:microsoft.com/office/officeart/2018/5/layout/IconLeafLabelList"/>
    <dgm:cxn modelId="{C3FB3CF6-77C7-4813-A07B-D248898AFF05}" type="presParOf" srcId="{EDFE1744-9790-4153-8270-506F3F31981E}" destId="{2185DB85-FEB8-40F8-9A14-5A3D477A8B2D}" srcOrd="1" destOrd="0" presId="urn:microsoft.com/office/officeart/2018/5/layout/IconLeafLabelList"/>
    <dgm:cxn modelId="{E7AEC2BE-E5D3-4DE0-A4AF-9C73DCF0CD29}" type="presParOf" srcId="{EDFE1744-9790-4153-8270-506F3F31981E}" destId="{F86FED85-69FC-4CE2-92C4-4B4C91C2EFF3}" srcOrd="2" destOrd="0" presId="urn:microsoft.com/office/officeart/2018/5/layout/IconLeafLabelList"/>
    <dgm:cxn modelId="{0733FBEA-B4A8-4B91-BAD1-78CF81E883C1}" type="presParOf" srcId="{EDFE1744-9790-4153-8270-506F3F31981E}" destId="{DB5FD8FF-FB50-4950-8B86-D32F6B0F53E0}" srcOrd="3" destOrd="0" presId="urn:microsoft.com/office/officeart/2018/5/layout/IconLeafLabelList"/>
    <dgm:cxn modelId="{BCF52957-C1E5-43E1-A5D3-677B63760EEB}" type="presParOf" srcId="{DEBD6027-9923-468D-AA41-6048A1FA8D98}" destId="{42F93DF7-4BC0-473C-A886-B1B075B66F41}" srcOrd="9" destOrd="0" presId="urn:microsoft.com/office/officeart/2018/5/layout/IconLeafLabelList"/>
    <dgm:cxn modelId="{77BF8910-DF5A-4393-BFAF-388B709DC6B6}" type="presParOf" srcId="{DEBD6027-9923-468D-AA41-6048A1FA8D98}" destId="{27B28B5E-B942-4E1D-ADAB-64C6E2F5CBA1}" srcOrd="10" destOrd="0" presId="urn:microsoft.com/office/officeart/2018/5/layout/IconLeafLabelList"/>
    <dgm:cxn modelId="{DA859686-C85E-4D6A-B613-D77C84C708D6}" type="presParOf" srcId="{27B28B5E-B942-4E1D-ADAB-64C6E2F5CBA1}" destId="{FF4CD4F1-7E4A-42AE-BEE5-B3C1830658B6}" srcOrd="0" destOrd="0" presId="urn:microsoft.com/office/officeart/2018/5/layout/IconLeafLabelList"/>
    <dgm:cxn modelId="{85DAAD6D-11F8-459D-8CC3-AF2D9D995456}" type="presParOf" srcId="{27B28B5E-B942-4E1D-ADAB-64C6E2F5CBA1}" destId="{73079605-7552-41F5-B71C-19D4C2F1F329}" srcOrd="1" destOrd="0" presId="urn:microsoft.com/office/officeart/2018/5/layout/IconLeafLabelList"/>
    <dgm:cxn modelId="{DCD03E73-E531-4007-839D-C9852B2E3C28}" type="presParOf" srcId="{27B28B5E-B942-4E1D-ADAB-64C6E2F5CBA1}" destId="{431F2B09-62F3-47AC-899E-B547944089B4}" srcOrd="2" destOrd="0" presId="urn:microsoft.com/office/officeart/2018/5/layout/IconLeafLabelList"/>
    <dgm:cxn modelId="{ACFC3DBE-E9BE-420E-806F-0EE51BBE04D4}" type="presParOf" srcId="{27B28B5E-B942-4E1D-ADAB-64C6E2F5CBA1}" destId="{854B6542-42E4-426E-9046-0C415EF35995}" srcOrd="3" destOrd="0" presId="urn:microsoft.com/office/officeart/2018/5/layout/IconLeafLabelList"/>
    <dgm:cxn modelId="{B79675A6-5094-46CD-BF0D-51DFCE2D1C4D}" type="presParOf" srcId="{DEBD6027-9923-468D-AA41-6048A1FA8D98}" destId="{95831837-1679-4C1D-B778-0D9A91ACEA89}" srcOrd="11" destOrd="0" presId="urn:microsoft.com/office/officeart/2018/5/layout/IconLeafLabelList"/>
    <dgm:cxn modelId="{BA37DAFA-F504-4230-9D8E-3BB04E9ECBA9}" type="presParOf" srcId="{DEBD6027-9923-468D-AA41-6048A1FA8D98}" destId="{9B39A37F-BD0D-4EEB-B900-DDA40D66ACB1}" srcOrd="12" destOrd="0" presId="urn:microsoft.com/office/officeart/2018/5/layout/IconLeafLabelList"/>
    <dgm:cxn modelId="{4C074558-7B61-4177-9324-D3EE2B5696B6}" type="presParOf" srcId="{9B39A37F-BD0D-4EEB-B900-DDA40D66ACB1}" destId="{264C1110-9EAE-4EE2-9A70-4EFEBED04FCC}" srcOrd="0" destOrd="0" presId="urn:microsoft.com/office/officeart/2018/5/layout/IconLeafLabelList"/>
    <dgm:cxn modelId="{E4C2D60E-3404-4033-BABC-92FE41C1FCA5}" type="presParOf" srcId="{9B39A37F-BD0D-4EEB-B900-DDA40D66ACB1}" destId="{8313646D-E30F-4BB1-9D87-ACE88D6185AF}" srcOrd="1" destOrd="0" presId="urn:microsoft.com/office/officeart/2018/5/layout/IconLeafLabelList"/>
    <dgm:cxn modelId="{23409666-8656-40F8-A716-C437571BBC3B}" type="presParOf" srcId="{9B39A37F-BD0D-4EEB-B900-DDA40D66ACB1}" destId="{16055D7A-FECC-4166-8053-420EF372D065}" srcOrd="2" destOrd="0" presId="urn:microsoft.com/office/officeart/2018/5/layout/IconLeafLabelList"/>
    <dgm:cxn modelId="{729A5C6F-C3A9-4D9B-8161-DF59D549C55B}" type="presParOf" srcId="{9B39A37F-BD0D-4EEB-B900-DDA40D66ACB1}" destId="{98B0E75E-DB62-4753-A120-C455C4C075C3}"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9108B38-1BFF-492B-92C2-F918F1565B90}" type="doc">
      <dgm:prSet loTypeId="urn:microsoft.com/office/officeart/2018/5/layout/IconLeafLabelList" loCatId="icon" qsTypeId="urn:microsoft.com/office/officeart/2005/8/quickstyle/simple1#19" qsCatId="simple" csTypeId="urn:microsoft.com/office/officeart/2018/5/colors/Iconchunking_coloredtext_accent0_3" csCatId="mainScheme" phldr="1"/>
      <dgm:spPr/>
      <dgm:t>
        <a:bodyPr/>
        <a:lstStyle/>
        <a:p>
          <a:endParaRPr lang="en-US"/>
        </a:p>
      </dgm:t>
    </dgm:pt>
    <dgm:pt modelId="{9C294011-E2BF-459C-A137-90312B14D75E}">
      <dgm:prSet/>
      <dgm:spPr/>
      <dgm:t>
        <a:bodyPr/>
        <a:lstStyle/>
        <a:p>
          <a:pPr>
            <a:lnSpc>
              <a:spcPct val="100000"/>
            </a:lnSpc>
            <a:defRPr cap="all"/>
          </a:pPr>
          <a:r>
            <a:rPr lang="en-US" dirty="0"/>
            <a:t>Ramps</a:t>
          </a:r>
        </a:p>
      </dgm:t>
    </dgm:pt>
    <dgm:pt modelId="{68ED300F-D10B-418F-A237-3731D06EF60D}" type="parTrans" cxnId="{451242F7-ADB5-4A36-8532-067896D04894}">
      <dgm:prSet/>
      <dgm:spPr/>
      <dgm:t>
        <a:bodyPr/>
        <a:lstStyle/>
        <a:p>
          <a:endParaRPr lang="en-US"/>
        </a:p>
      </dgm:t>
    </dgm:pt>
    <dgm:pt modelId="{C8252DB4-915A-4A95-85D4-D1A60B40C31E}" type="sibTrans" cxnId="{451242F7-ADB5-4A36-8532-067896D04894}">
      <dgm:prSet/>
      <dgm:spPr/>
      <dgm:t>
        <a:bodyPr/>
        <a:lstStyle/>
        <a:p>
          <a:pPr>
            <a:lnSpc>
              <a:spcPct val="100000"/>
            </a:lnSpc>
          </a:pPr>
          <a:endParaRPr lang="en-US"/>
        </a:p>
      </dgm:t>
    </dgm:pt>
    <dgm:pt modelId="{84345735-B8FC-4D6F-AFB1-11F90D23C62C}">
      <dgm:prSet/>
      <dgm:spPr/>
      <dgm:t>
        <a:bodyPr/>
        <a:lstStyle/>
        <a:p>
          <a:pPr>
            <a:lnSpc>
              <a:spcPct val="100000"/>
            </a:lnSpc>
            <a:defRPr cap="all"/>
          </a:pPr>
          <a:r>
            <a:rPr lang="en-US" dirty="0"/>
            <a:t>Grab bars</a:t>
          </a:r>
        </a:p>
      </dgm:t>
    </dgm:pt>
    <dgm:pt modelId="{0DCB2C74-80C2-4797-89E4-57DB107E5B6F}" type="parTrans" cxnId="{7700D691-31BA-43C5-8FB6-6A372AA63ED4}">
      <dgm:prSet/>
      <dgm:spPr/>
      <dgm:t>
        <a:bodyPr/>
        <a:lstStyle/>
        <a:p>
          <a:endParaRPr lang="en-US"/>
        </a:p>
      </dgm:t>
    </dgm:pt>
    <dgm:pt modelId="{8D865267-EADA-444A-92A9-42FEEBA997EA}" type="sibTrans" cxnId="{7700D691-31BA-43C5-8FB6-6A372AA63ED4}">
      <dgm:prSet/>
      <dgm:spPr/>
      <dgm:t>
        <a:bodyPr/>
        <a:lstStyle/>
        <a:p>
          <a:pPr>
            <a:lnSpc>
              <a:spcPct val="100000"/>
            </a:lnSpc>
          </a:pPr>
          <a:endParaRPr lang="en-US"/>
        </a:p>
      </dgm:t>
    </dgm:pt>
    <dgm:pt modelId="{EF151899-3866-49BA-BBDF-B55203430BEE}">
      <dgm:prSet/>
      <dgm:spPr/>
      <dgm:t>
        <a:bodyPr/>
        <a:lstStyle/>
        <a:p>
          <a:pPr>
            <a:lnSpc>
              <a:spcPct val="100000"/>
            </a:lnSpc>
            <a:defRPr cap="all"/>
          </a:pPr>
          <a:r>
            <a:rPr lang="en-US"/>
            <a:t>Sidewalks</a:t>
          </a:r>
        </a:p>
      </dgm:t>
    </dgm:pt>
    <dgm:pt modelId="{E1D6C646-1BEC-4D79-9124-33760E6B311C}" type="parTrans" cxnId="{31A4288F-1D56-4EFF-97D0-1B5256569101}">
      <dgm:prSet/>
      <dgm:spPr/>
      <dgm:t>
        <a:bodyPr/>
        <a:lstStyle/>
        <a:p>
          <a:endParaRPr lang="en-US"/>
        </a:p>
      </dgm:t>
    </dgm:pt>
    <dgm:pt modelId="{C0D462E0-C173-4C66-97B5-0AB4389CD837}" type="sibTrans" cxnId="{31A4288F-1D56-4EFF-97D0-1B5256569101}">
      <dgm:prSet/>
      <dgm:spPr/>
      <dgm:t>
        <a:bodyPr/>
        <a:lstStyle/>
        <a:p>
          <a:pPr>
            <a:lnSpc>
              <a:spcPct val="100000"/>
            </a:lnSpc>
          </a:pPr>
          <a:endParaRPr lang="en-US"/>
        </a:p>
      </dgm:t>
    </dgm:pt>
    <dgm:pt modelId="{2802E1D9-97EA-4A9D-A040-D9B4E74AD798}">
      <dgm:prSet/>
      <dgm:spPr/>
      <dgm:t>
        <a:bodyPr/>
        <a:lstStyle/>
        <a:p>
          <a:pPr>
            <a:lnSpc>
              <a:spcPct val="100000"/>
            </a:lnSpc>
            <a:defRPr cap="all"/>
          </a:pPr>
          <a:r>
            <a:rPr lang="en-US" dirty="0"/>
            <a:t>Power Assisted Doors</a:t>
          </a:r>
        </a:p>
      </dgm:t>
    </dgm:pt>
    <dgm:pt modelId="{3086CC85-6AB9-4506-913A-3FD93C940AFD}" type="parTrans" cxnId="{5128DDEB-E705-42F4-B5FC-CA1C45C01CA0}">
      <dgm:prSet/>
      <dgm:spPr/>
      <dgm:t>
        <a:bodyPr/>
        <a:lstStyle/>
        <a:p>
          <a:endParaRPr lang="en-US"/>
        </a:p>
      </dgm:t>
    </dgm:pt>
    <dgm:pt modelId="{8BFCCC06-127D-4A05-9C70-C6508CD22558}" type="sibTrans" cxnId="{5128DDEB-E705-42F4-B5FC-CA1C45C01CA0}">
      <dgm:prSet/>
      <dgm:spPr/>
      <dgm:t>
        <a:bodyPr/>
        <a:lstStyle/>
        <a:p>
          <a:endParaRPr lang="en-US"/>
        </a:p>
      </dgm:t>
    </dgm:pt>
    <dgm:pt modelId="{8E501C40-D529-4586-AD65-D1CDA8D8D486}">
      <dgm:prSet/>
      <dgm:spPr/>
      <dgm:t>
        <a:bodyPr/>
        <a:lstStyle/>
        <a:p>
          <a:pPr>
            <a:lnSpc>
              <a:spcPct val="100000"/>
            </a:lnSpc>
            <a:defRPr cap="all"/>
          </a:pPr>
          <a:r>
            <a:rPr lang="en-US" dirty="0"/>
            <a:t>Flashing smoke alarms or doorbells</a:t>
          </a:r>
        </a:p>
      </dgm:t>
    </dgm:pt>
    <dgm:pt modelId="{642849F2-CEEE-4490-B721-317F9FCC1C84}" type="parTrans" cxnId="{07BC92D5-B3E4-4FF3-B9FA-5F7350A55FF2}">
      <dgm:prSet/>
      <dgm:spPr/>
      <dgm:t>
        <a:bodyPr/>
        <a:lstStyle/>
        <a:p>
          <a:endParaRPr lang="en-US"/>
        </a:p>
      </dgm:t>
    </dgm:pt>
    <dgm:pt modelId="{C73F44A2-F474-468C-A7D9-76AE1A929DE8}" type="sibTrans" cxnId="{07BC92D5-B3E4-4FF3-B9FA-5F7350A55FF2}">
      <dgm:prSet/>
      <dgm:spPr/>
      <dgm:t>
        <a:bodyPr/>
        <a:lstStyle/>
        <a:p>
          <a:endParaRPr lang="en-US"/>
        </a:p>
      </dgm:t>
    </dgm:pt>
    <dgm:pt modelId="{AA12C356-612D-4A7B-87DA-51818548DC63}" type="pres">
      <dgm:prSet presAssocID="{19108B38-1BFF-492B-92C2-F918F1565B90}" presName="root" presStyleCnt="0">
        <dgm:presLayoutVars>
          <dgm:dir/>
          <dgm:resizeHandles val="exact"/>
        </dgm:presLayoutVars>
      </dgm:prSet>
      <dgm:spPr/>
    </dgm:pt>
    <dgm:pt modelId="{980CA011-2476-4D6F-B46C-BB21DFAB8F79}" type="pres">
      <dgm:prSet presAssocID="{9C294011-E2BF-459C-A137-90312B14D75E}" presName="compNode" presStyleCnt="0"/>
      <dgm:spPr/>
    </dgm:pt>
    <dgm:pt modelId="{82C4337D-BF69-4A30-8B33-2DED2368AEF1}" type="pres">
      <dgm:prSet presAssocID="{9C294011-E2BF-459C-A137-90312B14D75E}" presName="iconBgRect" presStyleLbl="bgShp" presStyleIdx="0" presStyleCnt="5"/>
      <dgm:spPr>
        <a:prstGeom prst="round2DiagRect">
          <a:avLst>
            <a:gd name="adj1" fmla="val 29727"/>
            <a:gd name="adj2" fmla="val 0"/>
          </a:avLst>
        </a:prstGeom>
      </dgm:spPr>
    </dgm:pt>
    <dgm:pt modelId="{FB732932-5629-41C7-9FB4-6CA3C098D8A1}" type="pres">
      <dgm:prSet presAssocID="{9C294011-E2BF-459C-A137-90312B14D75E}" presName="iconRect" presStyleLbl="node1" presStyleIdx="0" presStyleCnt="5"/>
      <dgm:spPr>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a:noFill/>
        </a:ln>
      </dgm:spPr>
      <dgm:extLst>
        <a:ext uri="{E40237B7-FDA0-4F09-8148-C483321AD2D9}">
          <dgm14:cNvPr xmlns:dgm14="http://schemas.microsoft.com/office/drawing/2010/diagram" id="0" name="" descr="New Wheelchair"/>
        </a:ext>
      </dgm:extLst>
    </dgm:pt>
    <dgm:pt modelId="{5FF1AF9D-0249-40FD-9BA3-E066ABF9C464}" type="pres">
      <dgm:prSet presAssocID="{9C294011-E2BF-459C-A137-90312B14D75E}" presName="spaceRect" presStyleCnt="0"/>
      <dgm:spPr/>
    </dgm:pt>
    <dgm:pt modelId="{708FE2C0-15F4-4C0E-810E-DF657D07B445}" type="pres">
      <dgm:prSet presAssocID="{9C294011-E2BF-459C-A137-90312B14D75E}" presName="textRect" presStyleLbl="revTx" presStyleIdx="0" presStyleCnt="5">
        <dgm:presLayoutVars>
          <dgm:chMax val="1"/>
          <dgm:chPref val="1"/>
        </dgm:presLayoutVars>
      </dgm:prSet>
      <dgm:spPr/>
    </dgm:pt>
    <dgm:pt modelId="{8B25F6F2-15D8-4B99-89A8-9E705F868CBF}" type="pres">
      <dgm:prSet presAssocID="{C8252DB4-915A-4A95-85D4-D1A60B40C31E}" presName="sibTrans" presStyleCnt="0"/>
      <dgm:spPr/>
    </dgm:pt>
    <dgm:pt modelId="{627E1F6C-086B-4BEC-92FD-D1834C065167}" type="pres">
      <dgm:prSet presAssocID="{84345735-B8FC-4D6F-AFB1-11F90D23C62C}" presName="compNode" presStyleCnt="0"/>
      <dgm:spPr/>
    </dgm:pt>
    <dgm:pt modelId="{1E22AADC-44E5-4874-8516-C9B8CBD10907}" type="pres">
      <dgm:prSet presAssocID="{84345735-B8FC-4D6F-AFB1-11F90D23C62C}" presName="iconBgRect" presStyleLbl="bgShp" presStyleIdx="1" presStyleCnt="5"/>
      <dgm:spPr>
        <a:prstGeom prst="round2DiagRect">
          <a:avLst>
            <a:gd name="adj1" fmla="val 29727"/>
            <a:gd name="adj2" fmla="val 0"/>
          </a:avLst>
        </a:prstGeom>
      </dgm:spPr>
    </dgm:pt>
    <dgm:pt modelId="{FD457887-BC12-486C-AE17-92A133BF7EAD}" type="pres">
      <dgm:prSet presAssocID="{84345735-B8FC-4D6F-AFB1-11F90D23C62C}"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Shower"/>
        </a:ext>
      </dgm:extLst>
    </dgm:pt>
    <dgm:pt modelId="{65039BF5-594E-4F2F-98FF-E9A1DE5882DF}" type="pres">
      <dgm:prSet presAssocID="{84345735-B8FC-4D6F-AFB1-11F90D23C62C}" presName="spaceRect" presStyleCnt="0"/>
      <dgm:spPr/>
    </dgm:pt>
    <dgm:pt modelId="{7DAE5056-BD16-43BE-B4BB-811FCAC74D78}" type="pres">
      <dgm:prSet presAssocID="{84345735-B8FC-4D6F-AFB1-11F90D23C62C}" presName="textRect" presStyleLbl="revTx" presStyleIdx="1" presStyleCnt="5">
        <dgm:presLayoutVars>
          <dgm:chMax val="1"/>
          <dgm:chPref val="1"/>
        </dgm:presLayoutVars>
      </dgm:prSet>
      <dgm:spPr/>
    </dgm:pt>
    <dgm:pt modelId="{D5D61FB0-8ED7-45BA-8348-D04893438B9D}" type="pres">
      <dgm:prSet presAssocID="{8D865267-EADA-444A-92A9-42FEEBA997EA}" presName="sibTrans" presStyleCnt="0"/>
      <dgm:spPr/>
    </dgm:pt>
    <dgm:pt modelId="{B3C000DA-BCAB-4171-8FE4-CE7D619ED5AA}" type="pres">
      <dgm:prSet presAssocID="{EF151899-3866-49BA-BBDF-B55203430BEE}" presName="compNode" presStyleCnt="0"/>
      <dgm:spPr/>
    </dgm:pt>
    <dgm:pt modelId="{9EFAF5C2-F939-4937-99DA-72D6D023AB21}" type="pres">
      <dgm:prSet presAssocID="{EF151899-3866-49BA-BBDF-B55203430BEE}" presName="iconBgRect" presStyleLbl="bgShp" presStyleIdx="2" presStyleCnt="5"/>
      <dgm:spPr>
        <a:prstGeom prst="round2DiagRect">
          <a:avLst>
            <a:gd name="adj1" fmla="val 29727"/>
            <a:gd name="adj2" fmla="val 0"/>
          </a:avLst>
        </a:prstGeom>
      </dgm:spPr>
    </dgm:pt>
    <dgm:pt modelId="{3E5FE65F-4034-406B-BA99-0E96D4C533BE}" type="pres">
      <dgm:prSet presAssocID="{EF151899-3866-49BA-BBDF-B55203430BEE}"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Park scene"/>
        </a:ext>
      </dgm:extLst>
    </dgm:pt>
    <dgm:pt modelId="{BD58C550-1CFB-4C0F-A714-0D975B05415E}" type="pres">
      <dgm:prSet presAssocID="{EF151899-3866-49BA-BBDF-B55203430BEE}" presName="spaceRect" presStyleCnt="0"/>
      <dgm:spPr/>
    </dgm:pt>
    <dgm:pt modelId="{0BFA2634-9A7F-433D-81A4-0053C2539E93}" type="pres">
      <dgm:prSet presAssocID="{EF151899-3866-49BA-BBDF-B55203430BEE}" presName="textRect" presStyleLbl="revTx" presStyleIdx="2" presStyleCnt="5">
        <dgm:presLayoutVars>
          <dgm:chMax val="1"/>
          <dgm:chPref val="1"/>
        </dgm:presLayoutVars>
      </dgm:prSet>
      <dgm:spPr/>
    </dgm:pt>
    <dgm:pt modelId="{E961535F-A462-4122-A018-A6159AE707A7}" type="pres">
      <dgm:prSet presAssocID="{C0D462E0-C173-4C66-97B5-0AB4389CD837}" presName="sibTrans" presStyleCnt="0"/>
      <dgm:spPr/>
    </dgm:pt>
    <dgm:pt modelId="{58719A20-2F62-4323-B65E-1BA53C291723}" type="pres">
      <dgm:prSet presAssocID="{2802E1D9-97EA-4A9D-A040-D9B4E74AD798}" presName="compNode" presStyleCnt="0"/>
      <dgm:spPr/>
    </dgm:pt>
    <dgm:pt modelId="{09440798-5226-4816-932D-F6233CE60B03}" type="pres">
      <dgm:prSet presAssocID="{2802E1D9-97EA-4A9D-A040-D9B4E74AD798}" presName="iconBgRect" presStyleLbl="bgShp" presStyleIdx="3" presStyleCnt="5" custLinFactNeighborX="-14333" custLinFactNeighborY="140"/>
      <dgm:spPr>
        <a:prstGeom prst="round2DiagRect">
          <a:avLst>
            <a:gd name="adj1" fmla="val 29727"/>
            <a:gd name="adj2" fmla="val 0"/>
          </a:avLst>
        </a:prstGeom>
      </dgm:spPr>
    </dgm:pt>
    <dgm:pt modelId="{929A0768-0772-497B-8705-4DF93FA94890}" type="pres">
      <dgm:prSet presAssocID="{2802E1D9-97EA-4A9D-A040-D9B4E74AD798}" presName="iconRect" presStyleLbl="node1" presStyleIdx="3" presStyleCnt="5" custLinFactX="256141" custLinFactY="-34161" custLinFactNeighborX="300000" custLinFactNeighborY="-100000"/>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iren"/>
        </a:ext>
      </dgm:extLst>
    </dgm:pt>
    <dgm:pt modelId="{1840CF62-92F4-4E19-963D-4BAC4C72B822}" type="pres">
      <dgm:prSet presAssocID="{2802E1D9-97EA-4A9D-A040-D9B4E74AD798}" presName="spaceRect" presStyleCnt="0"/>
      <dgm:spPr/>
    </dgm:pt>
    <dgm:pt modelId="{EC1B5E54-9F68-4726-ABA0-2612229004E8}" type="pres">
      <dgm:prSet presAssocID="{2802E1D9-97EA-4A9D-A040-D9B4E74AD798}" presName="textRect" presStyleLbl="revTx" presStyleIdx="3" presStyleCnt="5" custLinFactNeighborX="-8809" custLinFactNeighborY="-12981">
        <dgm:presLayoutVars>
          <dgm:chMax val="1"/>
          <dgm:chPref val="1"/>
        </dgm:presLayoutVars>
      </dgm:prSet>
      <dgm:spPr/>
    </dgm:pt>
    <dgm:pt modelId="{7C0A6CBD-FA2F-4477-BCEA-B16B287C7D42}" type="pres">
      <dgm:prSet presAssocID="{8BFCCC06-127D-4A05-9C70-C6508CD22558}" presName="sibTrans" presStyleCnt="0"/>
      <dgm:spPr/>
    </dgm:pt>
    <dgm:pt modelId="{FDE65F98-BF77-4C2B-85C3-89D0F2D547DC}" type="pres">
      <dgm:prSet presAssocID="{8E501C40-D529-4586-AD65-D1CDA8D8D486}" presName="compNode" presStyleCnt="0"/>
      <dgm:spPr/>
    </dgm:pt>
    <dgm:pt modelId="{9F74BBE2-2E76-4B89-A20D-DC93CCEE1352}" type="pres">
      <dgm:prSet presAssocID="{8E501C40-D529-4586-AD65-D1CDA8D8D486}" presName="iconBgRect" presStyleLbl="bgShp" presStyleIdx="4" presStyleCnt="5" custLinFactNeighborX="7330" custLinFactNeighborY="1711"/>
      <dgm:spPr>
        <a:prstGeom prst="round2DiagRect">
          <a:avLst>
            <a:gd name="adj1" fmla="val 29727"/>
            <a:gd name="adj2" fmla="val 0"/>
          </a:avLst>
        </a:prstGeom>
      </dgm:spPr>
    </dgm:pt>
    <dgm:pt modelId="{3A4BDE7F-EA19-433F-AD38-F44A22FE268C}" type="pres">
      <dgm:prSet presAssocID="{8E501C40-D529-4586-AD65-D1CDA8D8D486}" presName="iconRect" presStyleLbl="node1" presStyleIdx="4" presStyleCnt="5" custLinFactNeighborX="11475" custLinFactNeighborY="-784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iren"/>
        </a:ext>
      </dgm:extLst>
    </dgm:pt>
    <dgm:pt modelId="{5DB7E248-ACF9-418A-AC2C-C187CE42E0CD}" type="pres">
      <dgm:prSet presAssocID="{8E501C40-D529-4586-AD65-D1CDA8D8D486}" presName="spaceRect" presStyleCnt="0"/>
      <dgm:spPr/>
    </dgm:pt>
    <dgm:pt modelId="{14514395-6286-444A-A850-2C3F927A5B16}" type="pres">
      <dgm:prSet presAssocID="{8E501C40-D529-4586-AD65-D1CDA8D8D486}" presName="textRect" presStyleLbl="revTx" presStyleIdx="4" presStyleCnt="5" custLinFactNeighborX="4141" custLinFactNeighborY="-25635">
        <dgm:presLayoutVars>
          <dgm:chMax val="1"/>
          <dgm:chPref val="1"/>
        </dgm:presLayoutVars>
      </dgm:prSet>
      <dgm:spPr/>
    </dgm:pt>
  </dgm:ptLst>
  <dgm:cxnLst>
    <dgm:cxn modelId="{D62C0816-678C-4554-8E5E-A5F0F35DB483}" type="presOf" srcId="{EF151899-3866-49BA-BBDF-B55203430BEE}" destId="{0BFA2634-9A7F-433D-81A4-0053C2539E93}" srcOrd="0" destOrd="0" presId="urn:microsoft.com/office/officeart/2018/5/layout/IconLeafLabelList"/>
    <dgm:cxn modelId="{47AF573D-4B11-4CD9-8E6A-1FAB4C490445}" type="presOf" srcId="{84345735-B8FC-4D6F-AFB1-11F90D23C62C}" destId="{7DAE5056-BD16-43BE-B4BB-811FCAC74D78}" srcOrd="0" destOrd="0" presId="urn:microsoft.com/office/officeart/2018/5/layout/IconLeafLabelList"/>
    <dgm:cxn modelId="{ACBDC171-1BC2-4F03-9B42-D285B77CD7A9}" type="presOf" srcId="{8E501C40-D529-4586-AD65-D1CDA8D8D486}" destId="{14514395-6286-444A-A850-2C3F927A5B16}" srcOrd="0" destOrd="0" presId="urn:microsoft.com/office/officeart/2018/5/layout/IconLeafLabelList"/>
    <dgm:cxn modelId="{5C8A6A57-0D59-4A6A-962F-D2C285FFC2AB}" type="presOf" srcId="{19108B38-1BFF-492B-92C2-F918F1565B90}" destId="{AA12C356-612D-4A7B-87DA-51818548DC63}" srcOrd="0" destOrd="0" presId="urn:microsoft.com/office/officeart/2018/5/layout/IconLeafLabelList"/>
    <dgm:cxn modelId="{31A4288F-1D56-4EFF-97D0-1B5256569101}" srcId="{19108B38-1BFF-492B-92C2-F918F1565B90}" destId="{EF151899-3866-49BA-BBDF-B55203430BEE}" srcOrd="2" destOrd="0" parTransId="{E1D6C646-1BEC-4D79-9124-33760E6B311C}" sibTransId="{C0D462E0-C173-4C66-97B5-0AB4389CD837}"/>
    <dgm:cxn modelId="{7700D691-31BA-43C5-8FB6-6A372AA63ED4}" srcId="{19108B38-1BFF-492B-92C2-F918F1565B90}" destId="{84345735-B8FC-4D6F-AFB1-11F90D23C62C}" srcOrd="1" destOrd="0" parTransId="{0DCB2C74-80C2-4797-89E4-57DB107E5B6F}" sibTransId="{8D865267-EADA-444A-92A9-42FEEBA997EA}"/>
    <dgm:cxn modelId="{EB46F7B3-856C-41CF-A7C7-5C2AED0D1D73}" type="presOf" srcId="{9C294011-E2BF-459C-A137-90312B14D75E}" destId="{708FE2C0-15F4-4C0E-810E-DF657D07B445}" srcOrd="0" destOrd="0" presId="urn:microsoft.com/office/officeart/2018/5/layout/IconLeafLabelList"/>
    <dgm:cxn modelId="{E1AE95D2-F68A-4CF2-8FF5-D4B607EC9C5D}" type="presOf" srcId="{2802E1D9-97EA-4A9D-A040-D9B4E74AD798}" destId="{EC1B5E54-9F68-4726-ABA0-2612229004E8}" srcOrd="0" destOrd="0" presId="urn:microsoft.com/office/officeart/2018/5/layout/IconLeafLabelList"/>
    <dgm:cxn modelId="{07BC92D5-B3E4-4FF3-B9FA-5F7350A55FF2}" srcId="{19108B38-1BFF-492B-92C2-F918F1565B90}" destId="{8E501C40-D529-4586-AD65-D1CDA8D8D486}" srcOrd="4" destOrd="0" parTransId="{642849F2-CEEE-4490-B721-317F9FCC1C84}" sibTransId="{C73F44A2-F474-468C-A7D9-76AE1A929DE8}"/>
    <dgm:cxn modelId="{5128DDEB-E705-42F4-B5FC-CA1C45C01CA0}" srcId="{19108B38-1BFF-492B-92C2-F918F1565B90}" destId="{2802E1D9-97EA-4A9D-A040-D9B4E74AD798}" srcOrd="3" destOrd="0" parTransId="{3086CC85-6AB9-4506-913A-3FD93C940AFD}" sibTransId="{8BFCCC06-127D-4A05-9C70-C6508CD22558}"/>
    <dgm:cxn modelId="{451242F7-ADB5-4A36-8532-067896D04894}" srcId="{19108B38-1BFF-492B-92C2-F918F1565B90}" destId="{9C294011-E2BF-459C-A137-90312B14D75E}" srcOrd="0" destOrd="0" parTransId="{68ED300F-D10B-418F-A237-3731D06EF60D}" sibTransId="{C8252DB4-915A-4A95-85D4-D1A60B40C31E}"/>
    <dgm:cxn modelId="{89312792-F749-44BD-9E3E-0A6F26FBEC18}" type="presParOf" srcId="{AA12C356-612D-4A7B-87DA-51818548DC63}" destId="{980CA011-2476-4D6F-B46C-BB21DFAB8F79}" srcOrd="0" destOrd="0" presId="urn:microsoft.com/office/officeart/2018/5/layout/IconLeafLabelList"/>
    <dgm:cxn modelId="{5D01736F-C6CD-4CB8-BD3C-DD3750FA45F2}" type="presParOf" srcId="{980CA011-2476-4D6F-B46C-BB21DFAB8F79}" destId="{82C4337D-BF69-4A30-8B33-2DED2368AEF1}" srcOrd="0" destOrd="0" presId="urn:microsoft.com/office/officeart/2018/5/layout/IconLeafLabelList"/>
    <dgm:cxn modelId="{151BB4EE-4D87-44CC-B6DC-B88E047C8A80}" type="presParOf" srcId="{980CA011-2476-4D6F-B46C-BB21DFAB8F79}" destId="{FB732932-5629-41C7-9FB4-6CA3C098D8A1}" srcOrd="1" destOrd="0" presId="urn:microsoft.com/office/officeart/2018/5/layout/IconLeafLabelList"/>
    <dgm:cxn modelId="{306F9E00-EBD4-46CF-BAD2-4B106579A584}" type="presParOf" srcId="{980CA011-2476-4D6F-B46C-BB21DFAB8F79}" destId="{5FF1AF9D-0249-40FD-9BA3-E066ABF9C464}" srcOrd="2" destOrd="0" presId="urn:microsoft.com/office/officeart/2018/5/layout/IconLeafLabelList"/>
    <dgm:cxn modelId="{D40ECD5F-42EC-4131-9AEF-62EA80EC160A}" type="presParOf" srcId="{980CA011-2476-4D6F-B46C-BB21DFAB8F79}" destId="{708FE2C0-15F4-4C0E-810E-DF657D07B445}" srcOrd="3" destOrd="0" presId="urn:microsoft.com/office/officeart/2018/5/layout/IconLeafLabelList"/>
    <dgm:cxn modelId="{C83FB04B-41FF-4418-AC00-2D7BE4275856}" type="presParOf" srcId="{AA12C356-612D-4A7B-87DA-51818548DC63}" destId="{8B25F6F2-15D8-4B99-89A8-9E705F868CBF}" srcOrd="1" destOrd="0" presId="urn:microsoft.com/office/officeart/2018/5/layout/IconLeafLabelList"/>
    <dgm:cxn modelId="{9A1DDF1D-3F14-4533-AA4F-16F99F3C0190}" type="presParOf" srcId="{AA12C356-612D-4A7B-87DA-51818548DC63}" destId="{627E1F6C-086B-4BEC-92FD-D1834C065167}" srcOrd="2" destOrd="0" presId="urn:microsoft.com/office/officeart/2018/5/layout/IconLeafLabelList"/>
    <dgm:cxn modelId="{032D2BA4-CFC9-46B7-9213-E0C962730F32}" type="presParOf" srcId="{627E1F6C-086B-4BEC-92FD-D1834C065167}" destId="{1E22AADC-44E5-4874-8516-C9B8CBD10907}" srcOrd="0" destOrd="0" presId="urn:microsoft.com/office/officeart/2018/5/layout/IconLeafLabelList"/>
    <dgm:cxn modelId="{7401AACE-D042-438C-B4A7-62287F1FF1B4}" type="presParOf" srcId="{627E1F6C-086B-4BEC-92FD-D1834C065167}" destId="{FD457887-BC12-486C-AE17-92A133BF7EAD}" srcOrd="1" destOrd="0" presId="urn:microsoft.com/office/officeart/2018/5/layout/IconLeafLabelList"/>
    <dgm:cxn modelId="{573B7D18-A5C5-43B0-ABA1-BCC1D2AB27C1}" type="presParOf" srcId="{627E1F6C-086B-4BEC-92FD-D1834C065167}" destId="{65039BF5-594E-4F2F-98FF-E9A1DE5882DF}" srcOrd="2" destOrd="0" presId="urn:microsoft.com/office/officeart/2018/5/layout/IconLeafLabelList"/>
    <dgm:cxn modelId="{929228DE-0DC6-49CE-B73C-17FF11AE090E}" type="presParOf" srcId="{627E1F6C-086B-4BEC-92FD-D1834C065167}" destId="{7DAE5056-BD16-43BE-B4BB-811FCAC74D78}" srcOrd="3" destOrd="0" presId="urn:microsoft.com/office/officeart/2018/5/layout/IconLeafLabelList"/>
    <dgm:cxn modelId="{0E488403-BE87-40DE-93FA-07F3E209B334}" type="presParOf" srcId="{AA12C356-612D-4A7B-87DA-51818548DC63}" destId="{D5D61FB0-8ED7-45BA-8348-D04893438B9D}" srcOrd="3" destOrd="0" presId="urn:microsoft.com/office/officeart/2018/5/layout/IconLeafLabelList"/>
    <dgm:cxn modelId="{DEC5DD3A-EB2F-4CDF-AC12-4FCD39A99EC6}" type="presParOf" srcId="{AA12C356-612D-4A7B-87DA-51818548DC63}" destId="{B3C000DA-BCAB-4171-8FE4-CE7D619ED5AA}" srcOrd="4" destOrd="0" presId="urn:microsoft.com/office/officeart/2018/5/layout/IconLeafLabelList"/>
    <dgm:cxn modelId="{BAEC8B77-62B7-4742-B777-8F8A258CBCE6}" type="presParOf" srcId="{B3C000DA-BCAB-4171-8FE4-CE7D619ED5AA}" destId="{9EFAF5C2-F939-4937-99DA-72D6D023AB21}" srcOrd="0" destOrd="0" presId="urn:microsoft.com/office/officeart/2018/5/layout/IconLeafLabelList"/>
    <dgm:cxn modelId="{6594005F-D00B-4B9A-A8E4-7234A392146B}" type="presParOf" srcId="{B3C000DA-BCAB-4171-8FE4-CE7D619ED5AA}" destId="{3E5FE65F-4034-406B-BA99-0E96D4C533BE}" srcOrd="1" destOrd="0" presId="urn:microsoft.com/office/officeart/2018/5/layout/IconLeafLabelList"/>
    <dgm:cxn modelId="{D2643EED-B653-4875-AAD8-4E483FE3DD90}" type="presParOf" srcId="{B3C000DA-BCAB-4171-8FE4-CE7D619ED5AA}" destId="{BD58C550-1CFB-4C0F-A714-0D975B05415E}" srcOrd="2" destOrd="0" presId="urn:microsoft.com/office/officeart/2018/5/layout/IconLeafLabelList"/>
    <dgm:cxn modelId="{F96A08DE-DF68-4BE0-B117-24AF816440A4}" type="presParOf" srcId="{B3C000DA-BCAB-4171-8FE4-CE7D619ED5AA}" destId="{0BFA2634-9A7F-433D-81A4-0053C2539E93}" srcOrd="3" destOrd="0" presId="urn:microsoft.com/office/officeart/2018/5/layout/IconLeafLabelList"/>
    <dgm:cxn modelId="{3A7FB895-21B5-4BE1-B906-CD6F8D30FDE4}" type="presParOf" srcId="{AA12C356-612D-4A7B-87DA-51818548DC63}" destId="{E961535F-A462-4122-A018-A6159AE707A7}" srcOrd="5" destOrd="0" presId="urn:microsoft.com/office/officeart/2018/5/layout/IconLeafLabelList"/>
    <dgm:cxn modelId="{8A5C2D65-4607-46C7-A8C0-316266F12601}" type="presParOf" srcId="{AA12C356-612D-4A7B-87DA-51818548DC63}" destId="{58719A20-2F62-4323-B65E-1BA53C291723}" srcOrd="6" destOrd="0" presId="urn:microsoft.com/office/officeart/2018/5/layout/IconLeafLabelList"/>
    <dgm:cxn modelId="{26AFA5ED-FA6B-458D-9980-AB0C26137BD3}" type="presParOf" srcId="{58719A20-2F62-4323-B65E-1BA53C291723}" destId="{09440798-5226-4816-932D-F6233CE60B03}" srcOrd="0" destOrd="0" presId="urn:microsoft.com/office/officeart/2018/5/layout/IconLeafLabelList"/>
    <dgm:cxn modelId="{369F5E44-1163-4E43-AA6D-B6B4964BFDE8}" type="presParOf" srcId="{58719A20-2F62-4323-B65E-1BA53C291723}" destId="{929A0768-0772-497B-8705-4DF93FA94890}" srcOrd="1" destOrd="0" presId="urn:microsoft.com/office/officeart/2018/5/layout/IconLeafLabelList"/>
    <dgm:cxn modelId="{0412788F-C001-4495-92E7-03C75ADB8D10}" type="presParOf" srcId="{58719A20-2F62-4323-B65E-1BA53C291723}" destId="{1840CF62-92F4-4E19-963D-4BAC4C72B822}" srcOrd="2" destOrd="0" presId="urn:microsoft.com/office/officeart/2018/5/layout/IconLeafLabelList"/>
    <dgm:cxn modelId="{E3E674D1-7076-4DEC-AF1A-F27A5A885A99}" type="presParOf" srcId="{58719A20-2F62-4323-B65E-1BA53C291723}" destId="{EC1B5E54-9F68-4726-ABA0-2612229004E8}" srcOrd="3" destOrd="0" presId="urn:microsoft.com/office/officeart/2018/5/layout/IconLeafLabelList"/>
    <dgm:cxn modelId="{880E88B5-5F31-4D95-88B9-EC4A94F0DA2B}" type="presParOf" srcId="{AA12C356-612D-4A7B-87DA-51818548DC63}" destId="{7C0A6CBD-FA2F-4477-BCEA-B16B287C7D42}" srcOrd="7" destOrd="0" presId="urn:microsoft.com/office/officeart/2018/5/layout/IconLeafLabelList"/>
    <dgm:cxn modelId="{B12F8B5B-C05E-438E-A1DF-CD2161182CF1}" type="presParOf" srcId="{AA12C356-612D-4A7B-87DA-51818548DC63}" destId="{FDE65F98-BF77-4C2B-85C3-89D0F2D547DC}" srcOrd="8" destOrd="0" presId="urn:microsoft.com/office/officeart/2018/5/layout/IconLeafLabelList"/>
    <dgm:cxn modelId="{70A65118-57CF-443C-AC73-6A11D60C2A8C}" type="presParOf" srcId="{FDE65F98-BF77-4C2B-85C3-89D0F2D547DC}" destId="{9F74BBE2-2E76-4B89-A20D-DC93CCEE1352}" srcOrd="0" destOrd="0" presId="urn:microsoft.com/office/officeart/2018/5/layout/IconLeafLabelList"/>
    <dgm:cxn modelId="{21E8C6A5-4CEB-4DA7-B565-BACDE03A7FBA}" type="presParOf" srcId="{FDE65F98-BF77-4C2B-85C3-89D0F2D547DC}" destId="{3A4BDE7F-EA19-433F-AD38-F44A22FE268C}" srcOrd="1" destOrd="0" presId="urn:microsoft.com/office/officeart/2018/5/layout/IconLeafLabelList"/>
    <dgm:cxn modelId="{566BC08A-B14A-48B1-968A-956BBED3EE47}" type="presParOf" srcId="{FDE65F98-BF77-4C2B-85C3-89D0F2D547DC}" destId="{5DB7E248-ACF9-418A-AC2C-C187CE42E0CD}" srcOrd="2" destOrd="0" presId="urn:microsoft.com/office/officeart/2018/5/layout/IconLeafLabelList"/>
    <dgm:cxn modelId="{5CC451B6-D002-448E-9600-B57ACED35670}" type="presParOf" srcId="{FDE65F98-BF77-4C2B-85C3-89D0F2D547DC}" destId="{14514395-6286-444A-A850-2C3F927A5B16}"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2175D5C-BE36-456C-A22C-E1E7FE41AA06}" type="doc">
      <dgm:prSet loTypeId="urn:microsoft.com/office/officeart/2008/layout/LinedList" loCatId="list" qsTypeId="urn:microsoft.com/office/officeart/2005/8/quickstyle/simple4#2" qsCatId="simple" csTypeId="urn:microsoft.com/office/officeart/2005/8/colors/accent2_2#2" csCatId="accent2" phldr="1"/>
      <dgm:spPr/>
      <dgm:t>
        <a:bodyPr/>
        <a:lstStyle/>
        <a:p>
          <a:endParaRPr lang="en-US"/>
        </a:p>
      </dgm:t>
    </dgm:pt>
    <dgm:pt modelId="{19E281B4-FC60-4182-8E8E-82AC28764365}">
      <dgm:prSet/>
      <dgm:spPr/>
      <dgm:t>
        <a:bodyPr/>
        <a:lstStyle/>
        <a:p>
          <a:r>
            <a:rPr lang="en-US" dirty="0"/>
            <a:t>Federally subsidized housing (includes HUD and USDA subsidized housing) - housing provider is responsible for costs of all modifications.</a:t>
          </a:r>
        </a:p>
      </dgm:t>
    </dgm:pt>
    <dgm:pt modelId="{7204D870-8F4B-46C0-89AE-E8031AB607E7}" type="parTrans" cxnId="{B71FD7C5-5B69-49EC-8056-C230B6C9AA0D}">
      <dgm:prSet/>
      <dgm:spPr/>
      <dgm:t>
        <a:bodyPr/>
        <a:lstStyle/>
        <a:p>
          <a:endParaRPr lang="en-US"/>
        </a:p>
      </dgm:t>
    </dgm:pt>
    <dgm:pt modelId="{FDAD36F3-D2D6-4BC6-A573-9ACF6701ACB7}" type="sibTrans" cxnId="{B71FD7C5-5B69-49EC-8056-C230B6C9AA0D}">
      <dgm:prSet/>
      <dgm:spPr/>
      <dgm:t>
        <a:bodyPr/>
        <a:lstStyle/>
        <a:p>
          <a:endParaRPr lang="en-US"/>
        </a:p>
      </dgm:t>
    </dgm:pt>
    <dgm:pt modelId="{0674BF3D-6EFE-4284-8EFF-4B9DEAC5B85E}">
      <dgm:prSet/>
      <dgm:spPr/>
      <dgm:t>
        <a:bodyPr/>
        <a:lstStyle/>
        <a:p>
          <a:r>
            <a:rPr lang="en-US" dirty="0"/>
            <a:t>Private housing - tenant is responsible for paying for modifications within their units while the landlord is responsible for paying for some modifications to common areas.</a:t>
          </a:r>
        </a:p>
      </dgm:t>
    </dgm:pt>
    <dgm:pt modelId="{555BD7E3-9B8E-4CDF-90FE-67BADD8A3785}" type="parTrans" cxnId="{A8212729-DE22-42CB-BE6A-CED11399881B}">
      <dgm:prSet/>
      <dgm:spPr/>
      <dgm:t>
        <a:bodyPr/>
        <a:lstStyle/>
        <a:p>
          <a:endParaRPr lang="en-US"/>
        </a:p>
      </dgm:t>
    </dgm:pt>
    <dgm:pt modelId="{10582061-A15B-43D6-833A-B77D00997473}" type="sibTrans" cxnId="{A8212729-DE22-42CB-BE6A-CED11399881B}">
      <dgm:prSet/>
      <dgm:spPr/>
      <dgm:t>
        <a:bodyPr/>
        <a:lstStyle/>
        <a:p>
          <a:endParaRPr lang="en-US"/>
        </a:p>
      </dgm:t>
    </dgm:pt>
    <dgm:pt modelId="{03A18838-E6D9-4BE3-B780-AAE79ED79596}">
      <dgm:prSet/>
      <dgm:spPr/>
      <dgm:t>
        <a:bodyPr/>
        <a:lstStyle/>
        <a:p>
          <a:r>
            <a:rPr lang="en-US" dirty="0"/>
            <a:t>If modifications are necessary due to failure to comply with design and construction standards, the housing provider is responsible for paying for the modification</a:t>
          </a:r>
        </a:p>
      </dgm:t>
    </dgm:pt>
    <dgm:pt modelId="{C273D3D8-97CC-4DF6-AFD3-B4A69440E41F}" type="parTrans" cxnId="{0EC688A4-4B4B-4783-9608-73A4CC69DF50}">
      <dgm:prSet/>
      <dgm:spPr/>
      <dgm:t>
        <a:bodyPr/>
        <a:lstStyle/>
        <a:p>
          <a:endParaRPr lang="en-US"/>
        </a:p>
      </dgm:t>
    </dgm:pt>
    <dgm:pt modelId="{24D0B307-DEB1-479A-98A8-8BF4E01567BA}" type="sibTrans" cxnId="{0EC688A4-4B4B-4783-9608-73A4CC69DF50}">
      <dgm:prSet/>
      <dgm:spPr/>
      <dgm:t>
        <a:bodyPr/>
        <a:lstStyle/>
        <a:p>
          <a:endParaRPr lang="en-US"/>
        </a:p>
      </dgm:t>
    </dgm:pt>
    <dgm:pt modelId="{4ADB73D6-04FC-46B9-8E87-1AFACB379C01}" type="pres">
      <dgm:prSet presAssocID="{B2175D5C-BE36-456C-A22C-E1E7FE41AA06}" presName="vert0" presStyleCnt="0">
        <dgm:presLayoutVars>
          <dgm:dir/>
          <dgm:animOne val="branch"/>
          <dgm:animLvl val="lvl"/>
        </dgm:presLayoutVars>
      </dgm:prSet>
      <dgm:spPr/>
    </dgm:pt>
    <dgm:pt modelId="{93D6033A-66CA-4174-A153-063E25AC4DD1}" type="pres">
      <dgm:prSet presAssocID="{19E281B4-FC60-4182-8E8E-82AC28764365}" presName="thickLine" presStyleLbl="alignNode1" presStyleIdx="0" presStyleCnt="3"/>
      <dgm:spPr/>
    </dgm:pt>
    <dgm:pt modelId="{E8649741-9EEF-4142-B58A-C5E076882963}" type="pres">
      <dgm:prSet presAssocID="{19E281B4-FC60-4182-8E8E-82AC28764365}" presName="horz1" presStyleCnt="0"/>
      <dgm:spPr/>
    </dgm:pt>
    <dgm:pt modelId="{34C44A7F-96A3-4FA5-845C-7F2FD2025DFD}" type="pres">
      <dgm:prSet presAssocID="{19E281B4-FC60-4182-8E8E-82AC28764365}" presName="tx1" presStyleLbl="revTx" presStyleIdx="0" presStyleCnt="3"/>
      <dgm:spPr/>
    </dgm:pt>
    <dgm:pt modelId="{9AA09D87-2833-409C-A763-5CF0C75DFDEB}" type="pres">
      <dgm:prSet presAssocID="{19E281B4-FC60-4182-8E8E-82AC28764365}" presName="vert1" presStyleCnt="0"/>
      <dgm:spPr/>
    </dgm:pt>
    <dgm:pt modelId="{56EFBADE-3159-416C-92AC-D7C29DCFD733}" type="pres">
      <dgm:prSet presAssocID="{0674BF3D-6EFE-4284-8EFF-4B9DEAC5B85E}" presName="thickLine" presStyleLbl="alignNode1" presStyleIdx="1" presStyleCnt="3"/>
      <dgm:spPr/>
    </dgm:pt>
    <dgm:pt modelId="{77C5FED4-B87C-44F0-9169-B2CBB933A8B1}" type="pres">
      <dgm:prSet presAssocID="{0674BF3D-6EFE-4284-8EFF-4B9DEAC5B85E}" presName="horz1" presStyleCnt="0"/>
      <dgm:spPr/>
    </dgm:pt>
    <dgm:pt modelId="{363F1910-3F0D-4C2F-8218-36F126F8D0F7}" type="pres">
      <dgm:prSet presAssocID="{0674BF3D-6EFE-4284-8EFF-4B9DEAC5B85E}" presName="tx1" presStyleLbl="revTx" presStyleIdx="1" presStyleCnt="3"/>
      <dgm:spPr/>
    </dgm:pt>
    <dgm:pt modelId="{DC8A4810-CAA3-4B3C-A9C1-5EEA421508D9}" type="pres">
      <dgm:prSet presAssocID="{0674BF3D-6EFE-4284-8EFF-4B9DEAC5B85E}" presName="vert1" presStyleCnt="0"/>
      <dgm:spPr/>
    </dgm:pt>
    <dgm:pt modelId="{144BE276-8AE3-45A2-BC7C-1E19F3AE688B}" type="pres">
      <dgm:prSet presAssocID="{03A18838-E6D9-4BE3-B780-AAE79ED79596}" presName="thickLine" presStyleLbl="alignNode1" presStyleIdx="2" presStyleCnt="3"/>
      <dgm:spPr/>
    </dgm:pt>
    <dgm:pt modelId="{1614860A-817B-47C3-A037-A64FA256E067}" type="pres">
      <dgm:prSet presAssocID="{03A18838-E6D9-4BE3-B780-AAE79ED79596}" presName="horz1" presStyleCnt="0"/>
      <dgm:spPr/>
    </dgm:pt>
    <dgm:pt modelId="{22045B17-AC2A-431C-BCD5-48E25752269F}" type="pres">
      <dgm:prSet presAssocID="{03A18838-E6D9-4BE3-B780-AAE79ED79596}" presName="tx1" presStyleLbl="revTx" presStyleIdx="2" presStyleCnt="3"/>
      <dgm:spPr/>
    </dgm:pt>
    <dgm:pt modelId="{31D7688D-ECB2-45FB-BA63-A10B7C642F87}" type="pres">
      <dgm:prSet presAssocID="{03A18838-E6D9-4BE3-B780-AAE79ED79596}" presName="vert1" presStyleCnt="0"/>
      <dgm:spPr/>
    </dgm:pt>
  </dgm:ptLst>
  <dgm:cxnLst>
    <dgm:cxn modelId="{A8212729-DE22-42CB-BE6A-CED11399881B}" srcId="{B2175D5C-BE36-456C-A22C-E1E7FE41AA06}" destId="{0674BF3D-6EFE-4284-8EFF-4B9DEAC5B85E}" srcOrd="1" destOrd="0" parTransId="{555BD7E3-9B8E-4CDF-90FE-67BADD8A3785}" sibTransId="{10582061-A15B-43D6-833A-B77D00997473}"/>
    <dgm:cxn modelId="{C9E4B535-3C73-48CA-A06F-D897F3658A4C}" type="presOf" srcId="{19E281B4-FC60-4182-8E8E-82AC28764365}" destId="{34C44A7F-96A3-4FA5-845C-7F2FD2025DFD}" srcOrd="0" destOrd="0" presId="urn:microsoft.com/office/officeart/2008/layout/LinedList"/>
    <dgm:cxn modelId="{0EC688A4-4B4B-4783-9608-73A4CC69DF50}" srcId="{B2175D5C-BE36-456C-A22C-E1E7FE41AA06}" destId="{03A18838-E6D9-4BE3-B780-AAE79ED79596}" srcOrd="2" destOrd="0" parTransId="{C273D3D8-97CC-4DF6-AFD3-B4A69440E41F}" sibTransId="{24D0B307-DEB1-479A-98A8-8BF4E01567BA}"/>
    <dgm:cxn modelId="{E5C6F9AC-9BBA-4B12-B8DD-E982E4447F2D}" type="presOf" srcId="{03A18838-E6D9-4BE3-B780-AAE79ED79596}" destId="{22045B17-AC2A-431C-BCD5-48E25752269F}" srcOrd="0" destOrd="0" presId="urn:microsoft.com/office/officeart/2008/layout/LinedList"/>
    <dgm:cxn modelId="{CDA316AD-EADA-4270-8A76-3CB5F813D18E}" type="presOf" srcId="{B2175D5C-BE36-456C-A22C-E1E7FE41AA06}" destId="{4ADB73D6-04FC-46B9-8E87-1AFACB379C01}" srcOrd="0" destOrd="0" presId="urn:microsoft.com/office/officeart/2008/layout/LinedList"/>
    <dgm:cxn modelId="{B71FD7C5-5B69-49EC-8056-C230B6C9AA0D}" srcId="{B2175D5C-BE36-456C-A22C-E1E7FE41AA06}" destId="{19E281B4-FC60-4182-8E8E-82AC28764365}" srcOrd="0" destOrd="0" parTransId="{7204D870-8F4B-46C0-89AE-E8031AB607E7}" sibTransId="{FDAD36F3-D2D6-4BC6-A573-9ACF6701ACB7}"/>
    <dgm:cxn modelId="{C0C691E0-1F77-43A1-9565-A81EB9C88138}" type="presOf" srcId="{0674BF3D-6EFE-4284-8EFF-4B9DEAC5B85E}" destId="{363F1910-3F0D-4C2F-8218-36F126F8D0F7}" srcOrd="0" destOrd="0" presId="urn:microsoft.com/office/officeart/2008/layout/LinedList"/>
    <dgm:cxn modelId="{81E86E4A-21C4-4687-8006-70C31ADEB261}" type="presParOf" srcId="{4ADB73D6-04FC-46B9-8E87-1AFACB379C01}" destId="{93D6033A-66CA-4174-A153-063E25AC4DD1}" srcOrd="0" destOrd="0" presId="urn:microsoft.com/office/officeart/2008/layout/LinedList"/>
    <dgm:cxn modelId="{3A4CC60A-0525-4FCF-8B3C-57F83166D448}" type="presParOf" srcId="{4ADB73D6-04FC-46B9-8E87-1AFACB379C01}" destId="{E8649741-9EEF-4142-B58A-C5E076882963}" srcOrd="1" destOrd="0" presId="urn:microsoft.com/office/officeart/2008/layout/LinedList"/>
    <dgm:cxn modelId="{F3118058-D922-4790-9F26-4EB65E30A93F}" type="presParOf" srcId="{E8649741-9EEF-4142-B58A-C5E076882963}" destId="{34C44A7F-96A3-4FA5-845C-7F2FD2025DFD}" srcOrd="0" destOrd="0" presId="urn:microsoft.com/office/officeart/2008/layout/LinedList"/>
    <dgm:cxn modelId="{5CFACD3D-3108-4BCB-9130-675EEF0DDE94}" type="presParOf" srcId="{E8649741-9EEF-4142-B58A-C5E076882963}" destId="{9AA09D87-2833-409C-A763-5CF0C75DFDEB}" srcOrd="1" destOrd="0" presId="urn:microsoft.com/office/officeart/2008/layout/LinedList"/>
    <dgm:cxn modelId="{8B6B144B-26B1-4D61-AEF9-4A99FB6F5060}" type="presParOf" srcId="{4ADB73D6-04FC-46B9-8E87-1AFACB379C01}" destId="{56EFBADE-3159-416C-92AC-D7C29DCFD733}" srcOrd="2" destOrd="0" presId="urn:microsoft.com/office/officeart/2008/layout/LinedList"/>
    <dgm:cxn modelId="{B5CC1AF0-E5FD-4C78-AE9F-53CE5BC17E73}" type="presParOf" srcId="{4ADB73D6-04FC-46B9-8E87-1AFACB379C01}" destId="{77C5FED4-B87C-44F0-9169-B2CBB933A8B1}" srcOrd="3" destOrd="0" presId="urn:microsoft.com/office/officeart/2008/layout/LinedList"/>
    <dgm:cxn modelId="{88A3E0EA-D7B2-4D61-808F-8D9C858672C9}" type="presParOf" srcId="{77C5FED4-B87C-44F0-9169-B2CBB933A8B1}" destId="{363F1910-3F0D-4C2F-8218-36F126F8D0F7}" srcOrd="0" destOrd="0" presId="urn:microsoft.com/office/officeart/2008/layout/LinedList"/>
    <dgm:cxn modelId="{18024315-0157-438A-B551-F955570B06D8}" type="presParOf" srcId="{77C5FED4-B87C-44F0-9169-B2CBB933A8B1}" destId="{DC8A4810-CAA3-4B3C-A9C1-5EEA421508D9}" srcOrd="1" destOrd="0" presId="urn:microsoft.com/office/officeart/2008/layout/LinedList"/>
    <dgm:cxn modelId="{E6BE6F94-2133-4832-A25C-D4BA39C8F20C}" type="presParOf" srcId="{4ADB73D6-04FC-46B9-8E87-1AFACB379C01}" destId="{144BE276-8AE3-45A2-BC7C-1E19F3AE688B}" srcOrd="4" destOrd="0" presId="urn:microsoft.com/office/officeart/2008/layout/LinedList"/>
    <dgm:cxn modelId="{3F20919C-AE15-46E7-AB6B-24163FBACB83}" type="presParOf" srcId="{4ADB73D6-04FC-46B9-8E87-1AFACB379C01}" destId="{1614860A-817B-47C3-A037-A64FA256E067}" srcOrd="5" destOrd="0" presId="urn:microsoft.com/office/officeart/2008/layout/LinedList"/>
    <dgm:cxn modelId="{9EFBD3B7-012F-46A8-830E-7C699F36FB05}" type="presParOf" srcId="{1614860A-817B-47C3-A037-A64FA256E067}" destId="{22045B17-AC2A-431C-BCD5-48E25752269F}" srcOrd="0" destOrd="0" presId="urn:microsoft.com/office/officeart/2008/layout/LinedList"/>
    <dgm:cxn modelId="{310AD69A-9865-49BD-83D7-42001DABC796}" type="presParOf" srcId="{1614860A-817B-47C3-A037-A64FA256E067}" destId="{31D7688D-ECB2-45FB-BA63-A10B7C642F87}"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27B6ECA-901F-4773-94B3-2BB6249E503D}" type="doc">
      <dgm:prSet loTypeId="urn:microsoft.com/office/officeart/2005/8/layout/vList2" loCatId="list" qsTypeId="urn:microsoft.com/office/officeart/2005/8/quickstyle/simple1#20" qsCatId="simple" csTypeId="urn:microsoft.com/office/officeart/2005/8/colors/accent1_2#14" csCatId="accent1" phldr="1"/>
      <dgm:spPr/>
      <dgm:t>
        <a:bodyPr/>
        <a:lstStyle/>
        <a:p>
          <a:endParaRPr lang="en-US"/>
        </a:p>
      </dgm:t>
    </dgm:pt>
    <dgm:pt modelId="{A65D1BE1-FDEA-4D9E-9E34-09939968A82F}">
      <dgm:prSet/>
      <dgm:spPr/>
      <dgm:t>
        <a:bodyPr/>
        <a:lstStyle/>
        <a:p>
          <a:r>
            <a:rPr lang="en-US" dirty="0"/>
            <a:t>All animals reasonably kept in households, including a dog, cat, small bird, rabbit, hamster, gerbil, other rodent, fish, turtle, or other small, domesticated animal that is traditionally kept in the home for pleasure rather than for commercial purposes.</a:t>
          </a:r>
        </a:p>
      </dgm:t>
    </dgm:pt>
    <dgm:pt modelId="{18549611-5878-4333-A44B-4411D13DFB9F}" type="parTrans" cxnId="{2D683623-F165-49CB-907D-E9314BB83F06}">
      <dgm:prSet/>
      <dgm:spPr/>
      <dgm:t>
        <a:bodyPr/>
        <a:lstStyle/>
        <a:p>
          <a:endParaRPr lang="en-US"/>
        </a:p>
      </dgm:t>
    </dgm:pt>
    <dgm:pt modelId="{AD26963B-5C6D-47BE-91D2-21CA3202E234}" type="sibTrans" cxnId="{2D683623-F165-49CB-907D-E9314BB83F06}">
      <dgm:prSet/>
      <dgm:spPr/>
      <dgm:t>
        <a:bodyPr/>
        <a:lstStyle/>
        <a:p>
          <a:endParaRPr lang="en-US"/>
        </a:p>
      </dgm:t>
    </dgm:pt>
    <dgm:pt modelId="{BCB8B680-B080-40F9-BAC8-2881A62AF842}">
      <dgm:prSet/>
      <dgm:spPr/>
      <dgm:t>
        <a:bodyPr/>
        <a:lstStyle/>
        <a:p>
          <a:r>
            <a:rPr lang="en-US" dirty="0"/>
            <a:t>Unique animals or multiple animals may be requested as support animals, but the requester must specifically demonstrate a disability-related need for that specific animal. </a:t>
          </a:r>
        </a:p>
      </dgm:t>
    </dgm:pt>
    <dgm:pt modelId="{44547103-AB6D-44A0-BB93-F3698C4C78D1}" type="parTrans" cxnId="{E62CBBFC-4024-4768-AD4A-830D5682A73E}">
      <dgm:prSet/>
      <dgm:spPr/>
      <dgm:t>
        <a:bodyPr/>
        <a:lstStyle/>
        <a:p>
          <a:endParaRPr lang="en-US"/>
        </a:p>
      </dgm:t>
    </dgm:pt>
    <dgm:pt modelId="{995F1D05-70B7-433C-8531-A65CB918FCB3}" type="sibTrans" cxnId="{E62CBBFC-4024-4768-AD4A-830D5682A73E}">
      <dgm:prSet/>
      <dgm:spPr/>
      <dgm:t>
        <a:bodyPr/>
        <a:lstStyle/>
        <a:p>
          <a:endParaRPr lang="en-US"/>
        </a:p>
      </dgm:t>
    </dgm:pt>
    <dgm:pt modelId="{94094D30-1786-41D5-8001-B00557C695FC}">
      <dgm:prSet phldr="0"/>
      <dgm:spPr/>
      <dgm:t>
        <a:bodyPr/>
        <a:lstStyle/>
        <a:p>
          <a:pPr rtl="0"/>
          <a:r>
            <a:rPr lang="en-US" dirty="0">
              <a:latin typeface="Calibri Light" panose="020F0302020204030204"/>
            </a:rPr>
            <a:t>Recent HUD memos suggest that emotional support animals have to be trained to perform a task however case law does not support this interpretation.</a:t>
          </a:r>
          <a:endParaRPr lang="en-US" dirty="0"/>
        </a:p>
      </dgm:t>
    </dgm:pt>
    <dgm:pt modelId="{C100DAE5-0E24-4136-AFB8-80AE0C69CE0C}" type="parTrans" cxnId="{A94E00AE-8883-442A-964B-E80C9C4589D6}">
      <dgm:prSet/>
      <dgm:spPr/>
      <dgm:t>
        <a:bodyPr/>
        <a:lstStyle/>
        <a:p>
          <a:endParaRPr lang="en-US"/>
        </a:p>
      </dgm:t>
    </dgm:pt>
    <dgm:pt modelId="{3ACBCA31-E2A0-4FEE-955F-FA8AC16C22EA}" type="sibTrans" cxnId="{A94E00AE-8883-442A-964B-E80C9C4589D6}">
      <dgm:prSet/>
      <dgm:spPr/>
      <dgm:t>
        <a:bodyPr/>
        <a:lstStyle/>
        <a:p>
          <a:endParaRPr lang="en-US"/>
        </a:p>
      </dgm:t>
    </dgm:pt>
    <dgm:pt modelId="{35B87827-1897-4227-B563-00487250F531}">
      <dgm:prSet phldrT="[Text]" phldr="0"/>
      <dgm:spPr/>
      <dgm:t>
        <a:bodyPr/>
        <a:lstStyle/>
        <a:p>
          <a:pPr rtl="0"/>
          <a:endParaRPr lang="en-US" dirty="0">
            <a:latin typeface="Calibri Light" panose="020F0302020204030204"/>
          </a:endParaRPr>
        </a:p>
      </dgm:t>
    </dgm:pt>
    <dgm:pt modelId="{7D94DF2F-9495-405C-9712-681D5F03A3F0}" type="parTrans" cxnId="{F457F22A-77A9-4C12-9F6D-FE4BB92AEAED}">
      <dgm:prSet/>
      <dgm:spPr/>
    </dgm:pt>
    <dgm:pt modelId="{5F2EE6B9-2A9F-4978-8C74-5978B5658B94}" type="sibTrans" cxnId="{F457F22A-77A9-4C12-9F6D-FE4BB92AEAED}">
      <dgm:prSet/>
      <dgm:spPr/>
    </dgm:pt>
    <dgm:pt modelId="{608A7B3F-7F13-49CE-B4C9-3281387D89C8}" type="pres">
      <dgm:prSet presAssocID="{C27B6ECA-901F-4773-94B3-2BB6249E503D}" presName="linear" presStyleCnt="0">
        <dgm:presLayoutVars>
          <dgm:animLvl val="lvl"/>
          <dgm:resizeHandles val="exact"/>
        </dgm:presLayoutVars>
      </dgm:prSet>
      <dgm:spPr/>
    </dgm:pt>
    <dgm:pt modelId="{554182FD-3C08-4265-AE07-D15AD3143695}" type="pres">
      <dgm:prSet presAssocID="{A65D1BE1-FDEA-4D9E-9E34-09939968A82F}" presName="parentText" presStyleLbl="node1" presStyleIdx="0" presStyleCnt="3">
        <dgm:presLayoutVars>
          <dgm:chMax val="0"/>
          <dgm:bulletEnabled val="1"/>
        </dgm:presLayoutVars>
      </dgm:prSet>
      <dgm:spPr/>
    </dgm:pt>
    <dgm:pt modelId="{19D9F2EB-0467-4753-9171-F47C43AA5FF1}" type="pres">
      <dgm:prSet presAssocID="{AD26963B-5C6D-47BE-91D2-21CA3202E234}" presName="spacer" presStyleCnt="0"/>
      <dgm:spPr/>
    </dgm:pt>
    <dgm:pt modelId="{DD18770B-3ABF-48E1-8543-73C5E9536612}" type="pres">
      <dgm:prSet presAssocID="{BCB8B680-B080-40F9-BAC8-2881A62AF842}" presName="parentText" presStyleLbl="node1" presStyleIdx="1" presStyleCnt="3">
        <dgm:presLayoutVars>
          <dgm:chMax val="0"/>
          <dgm:bulletEnabled val="1"/>
        </dgm:presLayoutVars>
      </dgm:prSet>
      <dgm:spPr/>
    </dgm:pt>
    <dgm:pt modelId="{953F2C0B-9FCF-4B86-82D3-C9CB3AEFCE8C}" type="pres">
      <dgm:prSet presAssocID="{995F1D05-70B7-433C-8531-A65CB918FCB3}" presName="spacer" presStyleCnt="0"/>
      <dgm:spPr/>
    </dgm:pt>
    <dgm:pt modelId="{4A3C5358-E203-47C5-A3C2-4BDC040AB67F}" type="pres">
      <dgm:prSet presAssocID="{94094D30-1786-41D5-8001-B00557C695FC}" presName="parentText" presStyleLbl="node1" presStyleIdx="2" presStyleCnt="3">
        <dgm:presLayoutVars>
          <dgm:chMax val="0"/>
          <dgm:bulletEnabled val="1"/>
        </dgm:presLayoutVars>
      </dgm:prSet>
      <dgm:spPr/>
    </dgm:pt>
    <dgm:pt modelId="{21332859-C8AE-40A1-8016-CCC267109748}" type="pres">
      <dgm:prSet presAssocID="{94094D30-1786-41D5-8001-B00557C695FC}" presName="childText" presStyleLbl="revTx" presStyleIdx="0" presStyleCnt="1">
        <dgm:presLayoutVars>
          <dgm:bulletEnabled val="1"/>
        </dgm:presLayoutVars>
      </dgm:prSet>
      <dgm:spPr/>
    </dgm:pt>
  </dgm:ptLst>
  <dgm:cxnLst>
    <dgm:cxn modelId="{2D683623-F165-49CB-907D-E9314BB83F06}" srcId="{C27B6ECA-901F-4773-94B3-2BB6249E503D}" destId="{A65D1BE1-FDEA-4D9E-9E34-09939968A82F}" srcOrd="0" destOrd="0" parTransId="{18549611-5878-4333-A44B-4411D13DFB9F}" sibTransId="{AD26963B-5C6D-47BE-91D2-21CA3202E234}"/>
    <dgm:cxn modelId="{F457F22A-77A9-4C12-9F6D-FE4BB92AEAED}" srcId="{94094D30-1786-41D5-8001-B00557C695FC}" destId="{35B87827-1897-4227-B563-00487250F531}" srcOrd="0" destOrd="0" parTransId="{7D94DF2F-9495-405C-9712-681D5F03A3F0}" sibTransId="{5F2EE6B9-2A9F-4978-8C74-5978B5658B94}"/>
    <dgm:cxn modelId="{5017672F-3F07-49F3-8196-E92C56C052BC}" type="presOf" srcId="{35B87827-1897-4227-B563-00487250F531}" destId="{21332859-C8AE-40A1-8016-CCC267109748}" srcOrd="0" destOrd="0" presId="urn:microsoft.com/office/officeart/2005/8/layout/vList2"/>
    <dgm:cxn modelId="{A94E00AE-8883-442A-964B-E80C9C4589D6}" srcId="{C27B6ECA-901F-4773-94B3-2BB6249E503D}" destId="{94094D30-1786-41D5-8001-B00557C695FC}" srcOrd="2" destOrd="0" parTransId="{C100DAE5-0E24-4136-AFB8-80AE0C69CE0C}" sibTransId="{3ACBCA31-E2A0-4FEE-955F-FA8AC16C22EA}"/>
    <dgm:cxn modelId="{4F9420B1-7327-483C-AC5D-BC7B3451468F}" type="presOf" srcId="{94094D30-1786-41D5-8001-B00557C695FC}" destId="{4A3C5358-E203-47C5-A3C2-4BDC040AB67F}" srcOrd="0" destOrd="0" presId="urn:microsoft.com/office/officeart/2005/8/layout/vList2"/>
    <dgm:cxn modelId="{BC954DB7-E196-4776-BBF4-8FF6FB52514C}" type="presOf" srcId="{C27B6ECA-901F-4773-94B3-2BB6249E503D}" destId="{608A7B3F-7F13-49CE-B4C9-3281387D89C8}" srcOrd="0" destOrd="0" presId="urn:microsoft.com/office/officeart/2005/8/layout/vList2"/>
    <dgm:cxn modelId="{690A44F9-48D8-4725-8114-A7885796A036}" type="presOf" srcId="{A65D1BE1-FDEA-4D9E-9E34-09939968A82F}" destId="{554182FD-3C08-4265-AE07-D15AD3143695}" srcOrd="0" destOrd="0" presId="urn:microsoft.com/office/officeart/2005/8/layout/vList2"/>
    <dgm:cxn modelId="{A51CEEFA-EB3A-41D4-ACF0-52CC50CDDA81}" type="presOf" srcId="{BCB8B680-B080-40F9-BAC8-2881A62AF842}" destId="{DD18770B-3ABF-48E1-8543-73C5E9536612}" srcOrd="0" destOrd="0" presId="urn:microsoft.com/office/officeart/2005/8/layout/vList2"/>
    <dgm:cxn modelId="{E62CBBFC-4024-4768-AD4A-830D5682A73E}" srcId="{C27B6ECA-901F-4773-94B3-2BB6249E503D}" destId="{BCB8B680-B080-40F9-BAC8-2881A62AF842}" srcOrd="1" destOrd="0" parTransId="{44547103-AB6D-44A0-BB93-F3698C4C78D1}" sibTransId="{995F1D05-70B7-433C-8531-A65CB918FCB3}"/>
    <dgm:cxn modelId="{AD5257C9-D239-4E24-997C-44B1F855BDC0}" type="presParOf" srcId="{608A7B3F-7F13-49CE-B4C9-3281387D89C8}" destId="{554182FD-3C08-4265-AE07-D15AD3143695}" srcOrd="0" destOrd="0" presId="urn:microsoft.com/office/officeart/2005/8/layout/vList2"/>
    <dgm:cxn modelId="{0E410BB2-26DE-43C5-B464-02B2F0FAAF3C}" type="presParOf" srcId="{608A7B3F-7F13-49CE-B4C9-3281387D89C8}" destId="{19D9F2EB-0467-4753-9171-F47C43AA5FF1}" srcOrd="1" destOrd="0" presId="urn:microsoft.com/office/officeart/2005/8/layout/vList2"/>
    <dgm:cxn modelId="{6894887A-1A30-4E06-A502-31CDAED6AA71}" type="presParOf" srcId="{608A7B3F-7F13-49CE-B4C9-3281387D89C8}" destId="{DD18770B-3ABF-48E1-8543-73C5E9536612}" srcOrd="2" destOrd="0" presId="urn:microsoft.com/office/officeart/2005/8/layout/vList2"/>
    <dgm:cxn modelId="{789B1521-6A54-43BB-B6B1-5D09D10B3BB7}" type="presParOf" srcId="{608A7B3F-7F13-49CE-B4C9-3281387D89C8}" destId="{953F2C0B-9FCF-4B86-82D3-C9CB3AEFCE8C}" srcOrd="3" destOrd="0" presId="urn:microsoft.com/office/officeart/2005/8/layout/vList2"/>
    <dgm:cxn modelId="{0B90563E-6062-4925-80AC-9C168F8EC368}" type="presParOf" srcId="{608A7B3F-7F13-49CE-B4C9-3281387D89C8}" destId="{4A3C5358-E203-47C5-A3C2-4BDC040AB67F}" srcOrd="4" destOrd="0" presId="urn:microsoft.com/office/officeart/2005/8/layout/vList2"/>
    <dgm:cxn modelId="{3908C061-D335-45A0-B7C5-5786CF1EF342}" type="presParOf" srcId="{608A7B3F-7F13-49CE-B4C9-3281387D89C8}" destId="{21332859-C8AE-40A1-8016-CCC267109748}"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2FC20A-134F-4733-9E68-B9D2BFFD6C45}">
      <dsp:nvSpPr>
        <dsp:cNvPr id="0" name=""/>
        <dsp:cNvSpPr/>
      </dsp:nvSpPr>
      <dsp:spPr>
        <a:xfrm>
          <a:off x="0" y="0"/>
          <a:ext cx="10058399" cy="894551"/>
        </a:xfrm>
        <a:prstGeom prst="roundRect">
          <a:avLst>
            <a:gd name="adj" fmla="val 10000"/>
          </a:avLst>
        </a:prstGeom>
        <a:solidFill>
          <a:schemeClr val="accent1"/>
        </a:solidFill>
        <a:ln>
          <a:noFill/>
        </a:ln>
        <a:effectLst/>
      </dsp:spPr>
      <dsp:style>
        <a:lnRef idx="0">
          <a:scrgbClr r="0" g="0" b="0"/>
        </a:lnRef>
        <a:fillRef idx="1">
          <a:scrgbClr r="0" g="0" b="0"/>
        </a:fillRef>
        <a:effectRef idx="0">
          <a:scrgbClr r="0" g="0" b="0"/>
        </a:effectRef>
        <a:fontRef idx="minor"/>
      </dsp:style>
    </dsp:sp>
    <dsp:sp modelId="{E8C21875-41FB-487F-9F3F-85C1B25A1B79}">
      <dsp:nvSpPr>
        <dsp:cNvPr id="0" name=""/>
        <dsp:cNvSpPr/>
      </dsp:nvSpPr>
      <dsp:spPr>
        <a:xfrm>
          <a:off x="255738" y="196979"/>
          <a:ext cx="492484" cy="49200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1DFF02B-D7C3-4726-835F-371E12B5F450}">
      <dsp:nvSpPr>
        <dsp:cNvPr id="0" name=""/>
        <dsp:cNvSpPr/>
      </dsp:nvSpPr>
      <dsp:spPr>
        <a:xfrm>
          <a:off x="1034048" y="0"/>
          <a:ext cx="9008793" cy="9225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632" tIns="97632" rIns="97632" bIns="97632" numCol="1" spcCol="1270" anchor="ctr" anchorCtr="0">
          <a:noAutofit/>
        </a:bodyPr>
        <a:lstStyle/>
        <a:p>
          <a:pPr marL="0" lvl="0" indent="0" algn="l" defTabSz="844550">
            <a:lnSpc>
              <a:spcPct val="100000"/>
            </a:lnSpc>
            <a:spcBef>
              <a:spcPct val="0"/>
            </a:spcBef>
            <a:spcAft>
              <a:spcPct val="35000"/>
            </a:spcAft>
            <a:buNone/>
          </a:pPr>
          <a:r>
            <a:rPr lang="en-US" sz="1900" kern="1200" dirty="0"/>
            <a:t>Familial Status:  families with children under the age of 18, pregnant people, anyone who has or is trying to obtain custody of minor children (adoption, foster care, grandparents)</a:t>
          </a:r>
        </a:p>
      </dsp:txBody>
      <dsp:txXfrm>
        <a:off x="1034048" y="0"/>
        <a:ext cx="9008793" cy="922506"/>
      </dsp:txXfrm>
    </dsp:sp>
    <dsp:sp modelId="{F4018801-5E8A-48AD-9B74-59A54B52C934}">
      <dsp:nvSpPr>
        <dsp:cNvPr id="0" name=""/>
        <dsp:cNvSpPr/>
      </dsp:nvSpPr>
      <dsp:spPr>
        <a:xfrm>
          <a:off x="0" y="1019084"/>
          <a:ext cx="10058399" cy="178064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9B66D2-A21C-4D2E-AEB1-B40BD87AE4DD}">
      <dsp:nvSpPr>
        <dsp:cNvPr id="0" name=""/>
        <dsp:cNvSpPr/>
      </dsp:nvSpPr>
      <dsp:spPr>
        <a:xfrm>
          <a:off x="247543" y="1671837"/>
          <a:ext cx="492484" cy="49200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0181EF5-4539-4B60-A764-AF8514D6C9FA}">
      <dsp:nvSpPr>
        <dsp:cNvPr id="0" name=""/>
        <dsp:cNvSpPr/>
      </dsp:nvSpPr>
      <dsp:spPr>
        <a:xfrm>
          <a:off x="1001370" y="1478676"/>
          <a:ext cx="4526280" cy="9225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632" tIns="97632" rIns="97632" bIns="97632" numCol="1" spcCol="1270" anchor="ctr" anchorCtr="0">
          <a:noAutofit/>
        </a:bodyPr>
        <a:lstStyle/>
        <a:p>
          <a:pPr marL="0" lvl="0" indent="0" algn="l" defTabSz="711200">
            <a:lnSpc>
              <a:spcPct val="100000"/>
            </a:lnSpc>
            <a:spcBef>
              <a:spcPct val="0"/>
            </a:spcBef>
            <a:spcAft>
              <a:spcPct val="35000"/>
            </a:spcAft>
            <a:buNone/>
          </a:pPr>
          <a:r>
            <a:rPr lang="en-US" sz="1600" kern="1200" dirty="0"/>
            <a:t>Landlords can limit the number of people that live in an apartment, but it has to be based on the size of the apartment and is determined by local codes.</a:t>
          </a:r>
        </a:p>
      </dsp:txBody>
      <dsp:txXfrm>
        <a:off x="1001370" y="1478676"/>
        <a:ext cx="4526280" cy="922506"/>
      </dsp:txXfrm>
    </dsp:sp>
    <dsp:sp modelId="{DC44FC9B-89D4-47FC-A12E-A79233115A92}">
      <dsp:nvSpPr>
        <dsp:cNvPr id="0" name=""/>
        <dsp:cNvSpPr/>
      </dsp:nvSpPr>
      <dsp:spPr>
        <a:xfrm>
          <a:off x="5560281" y="1125039"/>
          <a:ext cx="4482513" cy="16391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4673" tIns="94673" rIns="94673" bIns="94673" numCol="1" spcCol="1270" anchor="ctr" anchorCtr="0">
          <a:noAutofit/>
        </a:bodyPr>
        <a:lstStyle/>
        <a:p>
          <a:pPr marL="0" lvl="0" indent="0" algn="l" defTabSz="711200">
            <a:lnSpc>
              <a:spcPct val="100000"/>
            </a:lnSpc>
            <a:spcBef>
              <a:spcPct val="0"/>
            </a:spcBef>
            <a:spcAft>
              <a:spcPct val="35000"/>
            </a:spcAft>
            <a:buNone/>
          </a:pPr>
          <a:r>
            <a:rPr lang="en-US" sz="1600" kern="1200" dirty="0"/>
            <a:t>Very small bedrooms can be limited to one person while large bedrooms may be able to have three or more people</a:t>
          </a:r>
        </a:p>
        <a:p>
          <a:pPr marL="0" lvl="0" indent="0" algn="l" defTabSz="711200">
            <a:lnSpc>
              <a:spcPct val="100000"/>
            </a:lnSpc>
            <a:spcBef>
              <a:spcPct val="0"/>
            </a:spcBef>
            <a:spcAft>
              <a:spcPct val="35000"/>
            </a:spcAft>
            <a:buNone/>
          </a:pPr>
          <a:r>
            <a:rPr lang="en-US" sz="1600" kern="1200" dirty="0"/>
            <a:t>Children under 2 do not count when determining the number of people per bedroom.</a:t>
          </a:r>
        </a:p>
      </dsp:txBody>
      <dsp:txXfrm>
        <a:off x="5560281" y="1125039"/>
        <a:ext cx="4482513" cy="1639184"/>
      </dsp:txXfrm>
    </dsp:sp>
    <dsp:sp modelId="{F7EF8765-A8D9-470C-B1B3-2DF259AF5B18}">
      <dsp:nvSpPr>
        <dsp:cNvPr id="0" name=""/>
        <dsp:cNvSpPr/>
      </dsp:nvSpPr>
      <dsp:spPr>
        <a:xfrm>
          <a:off x="0" y="2877239"/>
          <a:ext cx="10058399" cy="894551"/>
        </a:xfrm>
        <a:prstGeom prst="roundRect">
          <a:avLst>
            <a:gd name="adj" fmla="val 10000"/>
          </a:avLst>
        </a:prstGeom>
        <a:solidFill>
          <a:srgbClr val="AF3787"/>
        </a:solidFill>
        <a:ln>
          <a:noFill/>
        </a:ln>
        <a:effectLst/>
      </dsp:spPr>
      <dsp:style>
        <a:lnRef idx="0">
          <a:scrgbClr r="0" g="0" b="0"/>
        </a:lnRef>
        <a:fillRef idx="1">
          <a:scrgbClr r="0" g="0" b="0"/>
        </a:fillRef>
        <a:effectRef idx="0">
          <a:scrgbClr r="0" g="0" b="0"/>
        </a:effectRef>
        <a:fontRef idx="minor"/>
      </dsp:style>
    </dsp:sp>
    <dsp:sp modelId="{D08DCFFA-5702-4A34-9EE3-F1FDA33EED29}">
      <dsp:nvSpPr>
        <dsp:cNvPr id="0" name=""/>
        <dsp:cNvSpPr/>
      </dsp:nvSpPr>
      <dsp:spPr>
        <a:xfrm>
          <a:off x="285666" y="3092424"/>
          <a:ext cx="492484" cy="492003"/>
        </a:xfrm>
        <a:prstGeom prst="rect">
          <a:avLst/>
        </a:prstGeom>
        <a:solidFill>
          <a:srgbClr val="AF3787"/>
        </a:solidFill>
        <a:ln w="15875"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E799A64-A27B-4FAB-963A-3E8AB1DC08AF}">
      <dsp:nvSpPr>
        <dsp:cNvPr id="0" name=""/>
        <dsp:cNvSpPr/>
      </dsp:nvSpPr>
      <dsp:spPr>
        <a:xfrm>
          <a:off x="1033687" y="3194564"/>
          <a:ext cx="9008793" cy="9225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632" tIns="97632" rIns="97632" bIns="97632" numCol="1" spcCol="1270" anchor="ctr" anchorCtr="0">
          <a:noAutofit/>
        </a:bodyPr>
        <a:lstStyle/>
        <a:p>
          <a:pPr marL="0" lvl="0" indent="0" algn="l" defTabSz="844550">
            <a:lnSpc>
              <a:spcPct val="100000"/>
            </a:lnSpc>
            <a:spcBef>
              <a:spcPct val="0"/>
            </a:spcBef>
            <a:spcAft>
              <a:spcPct val="35000"/>
            </a:spcAft>
            <a:buNone/>
          </a:pPr>
          <a:endParaRPr lang="en-US" sz="1900" kern="1200"/>
        </a:p>
      </dsp:txBody>
      <dsp:txXfrm>
        <a:off x="1033687" y="3194564"/>
        <a:ext cx="9008793" cy="9225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A28C5F-00B6-4DDE-8C43-C7639C9F470A}">
      <dsp:nvSpPr>
        <dsp:cNvPr id="0" name=""/>
        <dsp:cNvSpPr/>
      </dsp:nvSpPr>
      <dsp:spPr>
        <a:xfrm>
          <a:off x="0" y="80591"/>
          <a:ext cx="6847117" cy="7160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Domestic violence survivors are protected under fair housing laws and other state laws</a:t>
          </a:r>
        </a:p>
      </dsp:txBody>
      <dsp:txXfrm>
        <a:off x="34954" y="115545"/>
        <a:ext cx="6777209" cy="646132"/>
      </dsp:txXfrm>
    </dsp:sp>
    <dsp:sp modelId="{5B9FBD77-927C-4F90-BCE6-44CB1AF8BB58}">
      <dsp:nvSpPr>
        <dsp:cNvPr id="0" name=""/>
        <dsp:cNvSpPr/>
      </dsp:nvSpPr>
      <dsp:spPr>
        <a:xfrm>
          <a:off x="0" y="848471"/>
          <a:ext cx="6847117" cy="7160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Housing providers can not evict domestic violence survivors because of incidents or police activity at the property</a:t>
          </a:r>
        </a:p>
      </dsp:txBody>
      <dsp:txXfrm>
        <a:off x="34954" y="883425"/>
        <a:ext cx="6777209" cy="646132"/>
      </dsp:txXfrm>
    </dsp:sp>
    <dsp:sp modelId="{70D6162D-3EDD-4528-B50A-8237613CB0A4}">
      <dsp:nvSpPr>
        <dsp:cNvPr id="0" name=""/>
        <dsp:cNvSpPr/>
      </dsp:nvSpPr>
      <dsp:spPr>
        <a:xfrm>
          <a:off x="0" y="1564511"/>
          <a:ext cx="6847117" cy="1117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7396" tIns="22860" rIns="128016" bIns="22860" numCol="1" spcCol="1270" anchor="t" anchorCtr="0">
          <a:noAutofit/>
        </a:bodyPr>
        <a:lstStyle/>
        <a:p>
          <a:pPr marL="114300" lvl="1" indent="-114300" algn="l" defTabSz="622300">
            <a:lnSpc>
              <a:spcPct val="90000"/>
            </a:lnSpc>
            <a:spcBef>
              <a:spcPct val="0"/>
            </a:spcBef>
            <a:spcAft>
              <a:spcPct val="20000"/>
            </a:spcAft>
            <a:buChar char="•"/>
          </a:pPr>
          <a:r>
            <a:rPr lang="en-US" sz="1400" kern="1200" dirty="0"/>
            <a:t>Permissible Evictions – </a:t>
          </a:r>
        </a:p>
        <a:p>
          <a:pPr marL="228600" lvl="2" indent="-114300" algn="l" defTabSz="622300">
            <a:lnSpc>
              <a:spcPct val="90000"/>
            </a:lnSpc>
            <a:spcBef>
              <a:spcPct val="0"/>
            </a:spcBef>
            <a:spcAft>
              <a:spcPct val="20000"/>
            </a:spcAft>
            <a:buChar char="•"/>
          </a:pPr>
          <a:r>
            <a:rPr lang="en-US" sz="1400" kern="1200" dirty="0"/>
            <a:t>Other violation of the lease not related to the domestic violence as long as survivor is not subjected to stricter standard</a:t>
          </a:r>
        </a:p>
        <a:p>
          <a:pPr marL="228600" lvl="2" indent="-114300" algn="l" defTabSz="622300">
            <a:lnSpc>
              <a:spcPct val="90000"/>
            </a:lnSpc>
            <a:spcBef>
              <a:spcPct val="0"/>
            </a:spcBef>
            <a:spcAft>
              <a:spcPct val="20000"/>
            </a:spcAft>
            <a:buChar char="•"/>
          </a:pPr>
          <a:r>
            <a:rPr lang="en-US" sz="1400" kern="1200" dirty="0"/>
            <a:t>Actual or imminent threat to employees or others at the property and there are no other actions that can be taken to reduce the threat</a:t>
          </a:r>
        </a:p>
      </dsp:txBody>
      <dsp:txXfrm>
        <a:off x="0" y="1564511"/>
        <a:ext cx="6847117" cy="1117800"/>
      </dsp:txXfrm>
    </dsp:sp>
    <dsp:sp modelId="{86F2C51E-BE1B-418A-9DFA-8F6482AC838C}">
      <dsp:nvSpPr>
        <dsp:cNvPr id="0" name=""/>
        <dsp:cNvSpPr/>
      </dsp:nvSpPr>
      <dsp:spPr>
        <a:xfrm>
          <a:off x="0" y="2682311"/>
          <a:ext cx="6847117" cy="7160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Domestic violence survivors living in subsidized properties have rights under VAWA</a:t>
          </a:r>
        </a:p>
      </dsp:txBody>
      <dsp:txXfrm>
        <a:off x="34954" y="2717265"/>
        <a:ext cx="6777209" cy="646132"/>
      </dsp:txXfrm>
    </dsp:sp>
    <dsp:sp modelId="{F648C383-4FD4-4F43-A45C-E7C1F01BE149}">
      <dsp:nvSpPr>
        <dsp:cNvPr id="0" name=""/>
        <dsp:cNvSpPr/>
      </dsp:nvSpPr>
      <dsp:spPr>
        <a:xfrm>
          <a:off x="0" y="3398351"/>
          <a:ext cx="6847117" cy="7265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7396" tIns="22860" rIns="128016" bIns="22860" numCol="1" spcCol="1270" anchor="t" anchorCtr="0">
          <a:noAutofit/>
        </a:bodyPr>
        <a:lstStyle/>
        <a:p>
          <a:pPr marL="114300" lvl="1" indent="-114300" algn="l" defTabSz="622300">
            <a:lnSpc>
              <a:spcPct val="90000"/>
            </a:lnSpc>
            <a:spcBef>
              <a:spcPct val="0"/>
            </a:spcBef>
            <a:spcAft>
              <a:spcPct val="20000"/>
            </a:spcAft>
            <a:buChar char="•"/>
          </a:pPr>
          <a:r>
            <a:rPr lang="en-US" sz="1400" kern="1200" dirty="0"/>
            <a:t>Emergency transfers</a:t>
          </a:r>
        </a:p>
        <a:p>
          <a:pPr marL="114300" lvl="1" indent="-114300" algn="l" defTabSz="622300">
            <a:lnSpc>
              <a:spcPct val="90000"/>
            </a:lnSpc>
            <a:spcBef>
              <a:spcPct val="0"/>
            </a:spcBef>
            <a:spcAft>
              <a:spcPct val="20000"/>
            </a:spcAft>
            <a:buChar char="•"/>
          </a:pPr>
          <a:r>
            <a:rPr lang="en-US" sz="1400" kern="1200" dirty="0"/>
            <a:t>Self-certification by survivors</a:t>
          </a:r>
        </a:p>
        <a:p>
          <a:pPr marL="114300" lvl="1" indent="-114300" algn="l" defTabSz="622300">
            <a:lnSpc>
              <a:spcPct val="90000"/>
            </a:lnSpc>
            <a:spcBef>
              <a:spcPct val="0"/>
            </a:spcBef>
            <a:spcAft>
              <a:spcPct val="20000"/>
            </a:spcAft>
            <a:buChar char="•"/>
          </a:pPr>
          <a:r>
            <a:rPr lang="en-US" sz="1400" kern="1200"/>
            <a:t>Can’t deny housing due to adverse effects of abuse</a:t>
          </a:r>
        </a:p>
      </dsp:txBody>
      <dsp:txXfrm>
        <a:off x="0" y="3398351"/>
        <a:ext cx="6847117" cy="7265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A28C5F-00B6-4DDE-8C43-C7639C9F470A}">
      <dsp:nvSpPr>
        <dsp:cNvPr id="0" name=""/>
        <dsp:cNvSpPr/>
      </dsp:nvSpPr>
      <dsp:spPr>
        <a:xfrm>
          <a:off x="0" y="127436"/>
          <a:ext cx="6847117" cy="170469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dirty="0"/>
            <a:t>Local governments can not require that landlords evict domestic violence survivors because of police activity</a:t>
          </a:r>
        </a:p>
      </dsp:txBody>
      <dsp:txXfrm>
        <a:off x="83216" y="210652"/>
        <a:ext cx="6680685" cy="1538258"/>
      </dsp:txXfrm>
    </dsp:sp>
    <dsp:sp modelId="{F656052A-73C5-4907-8252-273052B877A0}">
      <dsp:nvSpPr>
        <dsp:cNvPr id="0" name=""/>
        <dsp:cNvSpPr/>
      </dsp:nvSpPr>
      <dsp:spPr>
        <a:xfrm>
          <a:off x="0" y="1832126"/>
          <a:ext cx="6847117" cy="2245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7396" tIns="39370" rIns="220472" bIns="39370" numCol="1" spcCol="1270" anchor="t" anchorCtr="0">
          <a:noAutofit/>
        </a:bodyPr>
        <a:lstStyle/>
        <a:p>
          <a:pPr marL="228600" lvl="1" indent="-228600" algn="l" defTabSz="1066800">
            <a:lnSpc>
              <a:spcPct val="90000"/>
            </a:lnSpc>
            <a:spcBef>
              <a:spcPct val="0"/>
            </a:spcBef>
            <a:spcAft>
              <a:spcPct val="20000"/>
            </a:spcAft>
            <a:buChar char="•"/>
          </a:pPr>
          <a:r>
            <a:rPr lang="en-US" sz="2400" kern="1200" dirty="0"/>
            <a:t>Target Calls for Police Activity</a:t>
          </a:r>
        </a:p>
        <a:p>
          <a:pPr marL="228600" lvl="1" indent="-228600" algn="l" defTabSz="1066800">
            <a:lnSpc>
              <a:spcPct val="90000"/>
            </a:lnSpc>
            <a:spcBef>
              <a:spcPct val="0"/>
            </a:spcBef>
            <a:spcAft>
              <a:spcPct val="20000"/>
            </a:spcAft>
            <a:buChar char="•"/>
          </a:pPr>
          <a:r>
            <a:rPr lang="en-US" sz="2400" kern="1200" dirty="0"/>
            <a:t>Designate property as a nuisance – no exception for victims of crime or for emergency aid</a:t>
          </a:r>
        </a:p>
        <a:p>
          <a:pPr marL="228600" lvl="1" indent="-228600" algn="l" defTabSz="1066800">
            <a:lnSpc>
              <a:spcPct val="90000"/>
            </a:lnSpc>
            <a:spcBef>
              <a:spcPct val="0"/>
            </a:spcBef>
            <a:spcAft>
              <a:spcPct val="20000"/>
            </a:spcAft>
            <a:buChar char="•"/>
          </a:pPr>
          <a:r>
            <a:rPr lang="en-US" sz="2400" kern="1200" dirty="0"/>
            <a:t>Penalties include civil and criminal fines, revocation of rental permits, certificate of occupancy</a:t>
          </a:r>
        </a:p>
      </dsp:txBody>
      <dsp:txXfrm>
        <a:off x="0" y="1832126"/>
        <a:ext cx="6847117" cy="22459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6947DA-1903-428E-9356-752F0BAD6526}">
      <dsp:nvSpPr>
        <dsp:cNvPr id="0" name=""/>
        <dsp:cNvSpPr/>
      </dsp:nvSpPr>
      <dsp:spPr>
        <a:xfrm>
          <a:off x="0" y="88637"/>
          <a:ext cx="6847117" cy="7160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Blanket bans on individuals with criminal legal system involvement or denials based on arrest record alone are considered discriminatory</a:t>
          </a:r>
        </a:p>
      </dsp:txBody>
      <dsp:txXfrm>
        <a:off x="34954" y="123591"/>
        <a:ext cx="6777209" cy="646132"/>
      </dsp:txXfrm>
    </dsp:sp>
    <dsp:sp modelId="{4FC5FCC8-C7A7-432F-85DE-4F4CF8A01897}">
      <dsp:nvSpPr>
        <dsp:cNvPr id="0" name=""/>
        <dsp:cNvSpPr/>
      </dsp:nvSpPr>
      <dsp:spPr>
        <a:xfrm>
          <a:off x="0" y="856517"/>
          <a:ext cx="6847117" cy="7160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Housing provider should conduct an individualized assessment that considers:</a:t>
          </a:r>
        </a:p>
      </dsp:txBody>
      <dsp:txXfrm>
        <a:off x="34954" y="891471"/>
        <a:ext cx="6777209" cy="646132"/>
      </dsp:txXfrm>
    </dsp:sp>
    <dsp:sp modelId="{79414BD0-7F6C-4BB4-A81A-5721B9AD4C78}">
      <dsp:nvSpPr>
        <dsp:cNvPr id="0" name=""/>
        <dsp:cNvSpPr/>
      </dsp:nvSpPr>
      <dsp:spPr>
        <a:xfrm>
          <a:off x="0" y="1572557"/>
          <a:ext cx="6847117" cy="7265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7396" tIns="22860" rIns="128016" bIns="22860" numCol="1" spcCol="1270" anchor="t" anchorCtr="0">
          <a:noAutofit/>
        </a:bodyPr>
        <a:lstStyle/>
        <a:p>
          <a:pPr marL="114300" lvl="1" indent="-114300" algn="l" defTabSz="622300">
            <a:lnSpc>
              <a:spcPct val="90000"/>
            </a:lnSpc>
            <a:spcBef>
              <a:spcPct val="0"/>
            </a:spcBef>
            <a:spcAft>
              <a:spcPct val="20000"/>
            </a:spcAft>
            <a:buChar char="•"/>
          </a:pPr>
          <a:r>
            <a:rPr lang="en-US" sz="1400" kern="1200" dirty="0"/>
            <a:t>Nature and severity of offence</a:t>
          </a:r>
        </a:p>
        <a:p>
          <a:pPr marL="114300" lvl="1" indent="-114300" algn="l" defTabSz="622300">
            <a:lnSpc>
              <a:spcPct val="90000"/>
            </a:lnSpc>
            <a:spcBef>
              <a:spcPct val="0"/>
            </a:spcBef>
            <a:spcAft>
              <a:spcPct val="20000"/>
            </a:spcAft>
            <a:buChar char="•"/>
          </a:pPr>
          <a:r>
            <a:rPr lang="en-US" sz="1400" kern="1200" dirty="0"/>
            <a:t>Time since conviction</a:t>
          </a:r>
        </a:p>
        <a:p>
          <a:pPr marL="114300" lvl="1" indent="-114300" algn="l" defTabSz="622300">
            <a:lnSpc>
              <a:spcPct val="90000"/>
            </a:lnSpc>
            <a:spcBef>
              <a:spcPct val="0"/>
            </a:spcBef>
            <a:spcAft>
              <a:spcPct val="20000"/>
            </a:spcAft>
            <a:buChar char="•"/>
          </a:pPr>
          <a:r>
            <a:rPr lang="en-US" sz="1400" kern="1200" dirty="0"/>
            <a:t>Behavior in intervening time</a:t>
          </a:r>
        </a:p>
      </dsp:txBody>
      <dsp:txXfrm>
        <a:off x="0" y="1572557"/>
        <a:ext cx="6847117" cy="726570"/>
      </dsp:txXfrm>
    </dsp:sp>
    <dsp:sp modelId="{9B8300DD-B54A-439C-925B-02CED78D2927}">
      <dsp:nvSpPr>
        <dsp:cNvPr id="0" name=""/>
        <dsp:cNvSpPr/>
      </dsp:nvSpPr>
      <dsp:spPr>
        <a:xfrm>
          <a:off x="0" y="2299127"/>
          <a:ext cx="6847117" cy="7160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Provider should be prepared to show their policy serves a “substantial, legitimate, nondiscriminatory interest”</a:t>
          </a:r>
        </a:p>
      </dsp:txBody>
      <dsp:txXfrm>
        <a:off x="34954" y="2334081"/>
        <a:ext cx="6777209" cy="646132"/>
      </dsp:txXfrm>
    </dsp:sp>
    <dsp:sp modelId="{5C679858-58A6-4304-9CD7-FB4D0F2AFB12}">
      <dsp:nvSpPr>
        <dsp:cNvPr id="0" name=""/>
        <dsp:cNvSpPr/>
      </dsp:nvSpPr>
      <dsp:spPr>
        <a:xfrm>
          <a:off x="0" y="3067007"/>
          <a:ext cx="6847117" cy="7160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latin typeface="Calibri Light" panose="020F0302020204030204"/>
            </a:rPr>
            <a:t>HUD Criminal Record Screening Guidance was rescinded in November 2025.</a:t>
          </a:r>
        </a:p>
      </dsp:txBody>
      <dsp:txXfrm>
        <a:off x="34954" y="3101961"/>
        <a:ext cx="6777209" cy="64613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304341-9162-4EC0-A568-B0D81B35A553}">
      <dsp:nvSpPr>
        <dsp:cNvPr id="0" name=""/>
        <dsp:cNvSpPr/>
      </dsp:nvSpPr>
      <dsp:spPr>
        <a:xfrm>
          <a:off x="0" y="444960"/>
          <a:ext cx="6515947" cy="6762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Fair Housing Act and New York State Human Rights Law provide protections against harassment based on protected class</a:t>
          </a:r>
        </a:p>
      </dsp:txBody>
      <dsp:txXfrm>
        <a:off x="33012" y="477972"/>
        <a:ext cx="6449923" cy="610236"/>
      </dsp:txXfrm>
    </dsp:sp>
    <dsp:sp modelId="{ABB1C4E4-7E05-4DBA-922C-A257336BFA4E}">
      <dsp:nvSpPr>
        <dsp:cNvPr id="0" name=""/>
        <dsp:cNvSpPr/>
      </dsp:nvSpPr>
      <dsp:spPr>
        <a:xfrm>
          <a:off x="0" y="1170180"/>
          <a:ext cx="6515947" cy="6762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Includes Harassment based on Race, Ethnicity, Sexual Orientation, Disability, etc.</a:t>
          </a:r>
        </a:p>
      </dsp:txBody>
      <dsp:txXfrm>
        <a:off x="33012" y="1203192"/>
        <a:ext cx="6449923" cy="610236"/>
      </dsp:txXfrm>
    </dsp:sp>
    <dsp:sp modelId="{8CA2902E-C22A-41B5-8696-523A4D674468}">
      <dsp:nvSpPr>
        <dsp:cNvPr id="0" name=""/>
        <dsp:cNvSpPr/>
      </dsp:nvSpPr>
      <dsp:spPr>
        <a:xfrm>
          <a:off x="0" y="1895400"/>
          <a:ext cx="6515947" cy="6762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Sexual harassment is covered under gender protections</a:t>
          </a:r>
        </a:p>
      </dsp:txBody>
      <dsp:txXfrm>
        <a:off x="33012" y="1928412"/>
        <a:ext cx="6449923" cy="610236"/>
      </dsp:txXfrm>
    </dsp:sp>
    <dsp:sp modelId="{57A6DDE6-DD50-47AD-B81D-CBC58E7A9003}">
      <dsp:nvSpPr>
        <dsp:cNvPr id="0" name=""/>
        <dsp:cNvSpPr/>
      </dsp:nvSpPr>
      <dsp:spPr>
        <a:xfrm>
          <a:off x="0" y="2620620"/>
          <a:ext cx="6515947" cy="6762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A housing provider cannot retaliate because someone asserted their fair housing rights or helped someone else assert their fair housing rights</a:t>
          </a:r>
        </a:p>
      </dsp:txBody>
      <dsp:txXfrm>
        <a:off x="33012" y="2653632"/>
        <a:ext cx="6449923" cy="610236"/>
      </dsp:txXfrm>
    </dsp:sp>
    <dsp:sp modelId="{88A28613-10D3-4321-A719-3AE4617F1F8F}">
      <dsp:nvSpPr>
        <dsp:cNvPr id="0" name=""/>
        <dsp:cNvSpPr/>
      </dsp:nvSpPr>
      <dsp:spPr>
        <a:xfrm>
          <a:off x="0" y="3296880"/>
          <a:ext cx="6515947" cy="281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6881" tIns="21590" rIns="120904" bIns="21590" numCol="1" spcCol="1270" anchor="t" anchorCtr="0">
          <a:noAutofit/>
        </a:bodyPr>
        <a:lstStyle/>
        <a:p>
          <a:pPr marL="114300" lvl="1" indent="-114300" algn="l" defTabSz="577850">
            <a:lnSpc>
              <a:spcPct val="90000"/>
            </a:lnSpc>
            <a:spcBef>
              <a:spcPct val="0"/>
            </a:spcBef>
            <a:spcAft>
              <a:spcPct val="20000"/>
            </a:spcAft>
            <a:buChar char="•"/>
          </a:pPr>
          <a:endParaRPr lang="en-US" sz="1300" kern="1200" dirty="0"/>
        </a:p>
      </dsp:txBody>
      <dsp:txXfrm>
        <a:off x="0" y="3296880"/>
        <a:ext cx="6515947" cy="28152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EE1E17-E0A5-4975-B7EB-6393F848E519}">
      <dsp:nvSpPr>
        <dsp:cNvPr id="0" name=""/>
        <dsp:cNvSpPr/>
      </dsp:nvSpPr>
      <dsp:spPr>
        <a:xfrm>
          <a:off x="849202" y="1227"/>
          <a:ext cx="5148711" cy="3089226"/>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dirty="0"/>
            <a:t>Examples:</a:t>
          </a:r>
        </a:p>
        <a:p>
          <a:pPr marL="228600" lvl="1" indent="-228600" algn="l" defTabSz="889000">
            <a:lnSpc>
              <a:spcPct val="90000"/>
            </a:lnSpc>
            <a:spcBef>
              <a:spcPct val="0"/>
            </a:spcBef>
            <a:spcAft>
              <a:spcPct val="15000"/>
            </a:spcAft>
            <a:buChar char="•"/>
          </a:pPr>
          <a:r>
            <a:rPr lang="en-US" sz="2000" kern="1200"/>
            <a:t>Use of lewd comments or gestures</a:t>
          </a:r>
        </a:p>
        <a:p>
          <a:pPr marL="228600" lvl="1" indent="-228600" algn="l" defTabSz="889000">
            <a:lnSpc>
              <a:spcPct val="90000"/>
            </a:lnSpc>
            <a:spcBef>
              <a:spcPct val="0"/>
            </a:spcBef>
            <a:spcAft>
              <a:spcPct val="15000"/>
            </a:spcAft>
            <a:buChar char="•"/>
          </a:pPr>
          <a:r>
            <a:rPr lang="en-US" sz="2000" kern="1200" dirty="0"/>
            <a:t>Exposure</a:t>
          </a:r>
        </a:p>
        <a:p>
          <a:pPr marL="228600" lvl="1" indent="-228600" algn="l" defTabSz="889000">
            <a:lnSpc>
              <a:spcPct val="90000"/>
            </a:lnSpc>
            <a:spcBef>
              <a:spcPct val="0"/>
            </a:spcBef>
            <a:spcAft>
              <a:spcPct val="15000"/>
            </a:spcAft>
            <a:buChar char="•"/>
          </a:pPr>
          <a:r>
            <a:rPr lang="en-US" sz="2000" kern="1200" dirty="0"/>
            <a:t>Use of gender-related derogatory comments</a:t>
          </a:r>
        </a:p>
        <a:p>
          <a:pPr marL="228600" lvl="1" indent="-228600" algn="l" defTabSz="889000">
            <a:lnSpc>
              <a:spcPct val="90000"/>
            </a:lnSpc>
            <a:spcBef>
              <a:spcPct val="0"/>
            </a:spcBef>
            <a:spcAft>
              <a:spcPct val="15000"/>
            </a:spcAft>
            <a:buChar char="•"/>
          </a:pPr>
          <a:r>
            <a:rPr lang="en-US" sz="2000" kern="1200" dirty="0"/>
            <a:t>Displays of lewd photos or pictures</a:t>
          </a:r>
        </a:p>
        <a:p>
          <a:pPr marL="228600" lvl="1" indent="-228600" algn="l" defTabSz="889000">
            <a:lnSpc>
              <a:spcPct val="90000"/>
            </a:lnSpc>
            <a:spcBef>
              <a:spcPct val="0"/>
            </a:spcBef>
            <a:spcAft>
              <a:spcPct val="15000"/>
            </a:spcAft>
            <a:buChar char="•"/>
          </a:pPr>
          <a:r>
            <a:rPr lang="en-US" sz="2000" kern="1200"/>
            <a:t>Asking about sex life or relationships</a:t>
          </a:r>
        </a:p>
        <a:p>
          <a:pPr marL="228600" lvl="1" indent="-228600" algn="l" defTabSz="889000">
            <a:lnSpc>
              <a:spcPct val="90000"/>
            </a:lnSpc>
            <a:spcBef>
              <a:spcPct val="0"/>
            </a:spcBef>
            <a:spcAft>
              <a:spcPct val="15000"/>
            </a:spcAft>
            <a:buChar char="•"/>
          </a:pPr>
          <a:r>
            <a:rPr lang="en-US" sz="2000" kern="1200"/>
            <a:t>Use of racial and ethnic slurs</a:t>
          </a:r>
        </a:p>
        <a:p>
          <a:pPr marL="228600" lvl="1" indent="-228600" algn="l" defTabSz="889000">
            <a:lnSpc>
              <a:spcPct val="90000"/>
            </a:lnSpc>
            <a:spcBef>
              <a:spcPct val="0"/>
            </a:spcBef>
            <a:spcAft>
              <a:spcPct val="15000"/>
            </a:spcAft>
            <a:buChar char="•"/>
          </a:pPr>
          <a:r>
            <a:rPr lang="en-US" sz="2000" kern="1200"/>
            <a:t>Derogatory comments about disability</a:t>
          </a:r>
        </a:p>
      </dsp:txBody>
      <dsp:txXfrm>
        <a:off x="849202" y="1227"/>
        <a:ext cx="5148711" cy="308922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0D248C-90EF-4793-B034-8B9724193224}">
      <dsp:nvSpPr>
        <dsp:cNvPr id="0" name=""/>
        <dsp:cNvSpPr/>
      </dsp:nvSpPr>
      <dsp:spPr>
        <a:xfrm>
          <a:off x="0" y="585253"/>
          <a:ext cx="6515947" cy="302400"/>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3DBFEA7-21E6-437B-9B3E-0E4D03EB793D}">
      <dsp:nvSpPr>
        <dsp:cNvPr id="0" name=""/>
        <dsp:cNvSpPr/>
      </dsp:nvSpPr>
      <dsp:spPr>
        <a:xfrm>
          <a:off x="325797" y="19854"/>
          <a:ext cx="5388603" cy="742518"/>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2401" tIns="0" rIns="172401" bIns="0" numCol="1" spcCol="1270" anchor="ctr" anchorCtr="0">
          <a:noAutofit/>
        </a:bodyPr>
        <a:lstStyle/>
        <a:p>
          <a:pPr marL="0" lvl="0" indent="0" algn="l" defTabSz="1066800">
            <a:lnSpc>
              <a:spcPct val="90000"/>
            </a:lnSpc>
            <a:spcBef>
              <a:spcPct val="0"/>
            </a:spcBef>
            <a:spcAft>
              <a:spcPct val="35000"/>
            </a:spcAft>
            <a:buNone/>
          </a:pPr>
          <a:r>
            <a:rPr lang="en-US" sz="2400" kern="1200" dirty="0"/>
            <a:t>Involves an exchange or request for sexual favors for rental benefits</a:t>
          </a:r>
        </a:p>
      </dsp:txBody>
      <dsp:txXfrm>
        <a:off x="362044" y="56101"/>
        <a:ext cx="5316109" cy="670024"/>
      </dsp:txXfrm>
    </dsp:sp>
    <dsp:sp modelId="{C95C98B4-3115-41F0-80DA-D1DF6AB921B8}">
      <dsp:nvSpPr>
        <dsp:cNvPr id="0" name=""/>
        <dsp:cNvSpPr/>
      </dsp:nvSpPr>
      <dsp:spPr>
        <a:xfrm>
          <a:off x="0" y="1409387"/>
          <a:ext cx="6515947" cy="2594117"/>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5710" tIns="249936" rIns="505710" bIns="128016" numCol="1" spcCol="1270" anchor="t" anchorCtr="0">
          <a:noAutofit/>
        </a:bodyPr>
        <a:lstStyle/>
        <a:p>
          <a:pPr marL="171450" lvl="1" indent="-171450" algn="l" defTabSz="800100">
            <a:lnSpc>
              <a:spcPct val="90000"/>
            </a:lnSpc>
            <a:spcBef>
              <a:spcPct val="0"/>
            </a:spcBef>
            <a:spcAft>
              <a:spcPct val="15000"/>
            </a:spcAft>
            <a:buChar char="•"/>
          </a:pPr>
          <a:r>
            <a:rPr lang="en-US" sz="1800" kern="1200" dirty="0"/>
            <a:t>Ability to rent an apartment</a:t>
          </a:r>
        </a:p>
        <a:p>
          <a:pPr marL="171450" lvl="1" indent="-171450" algn="l" defTabSz="800100">
            <a:lnSpc>
              <a:spcPct val="90000"/>
            </a:lnSpc>
            <a:spcBef>
              <a:spcPct val="0"/>
            </a:spcBef>
            <a:spcAft>
              <a:spcPct val="15000"/>
            </a:spcAft>
            <a:buChar char="•"/>
          </a:pPr>
          <a:r>
            <a:rPr lang="en-US" sz="1800" kern="1200" dirty="0"/>
            <a:t>Favorable application review</a:t>
          </a:r>
        </a:p>
        <a:p>
          <a:pPr marL="171450" lvl="1" indent="-171450" algn="l" defTabSz="800100">
            <a:lnSpc>
              <a:spcPct val="90000"/>
            </a:lnSpc>
            <a:spcBef>
              <a:spcPct val="0"/>
            </a:spcBef>
            <a:spcAft>
              <a:spcPct val="15000"/>
            </a:spcAft>
            <a:buChar char="•"/>
          </a:pPr>
          <a:r>
            <a:rPr lang="en-US" sz="1800" kern="1200" dirty="0"/>
            <a:t>Reduction in rent</a:t>
          </a:r>
        </a:p>
        <a:p>
          <a:pPr marL="171450" lvl="1" indent="-171450" algn="l" defTabSz="800100">
            <a:lnSpc>
              <a:spcPct val="90000"/>
            </a:lnSpc>
            <a:spcBef>
              <a:spcPct val="0"/>
            </a:spcBef>
            <a:spcAft>
              <a:spcPct val="15000"/>
            </a:spcAft>
            <a:buChar char="•"/>
          </a:pPr>
          <a:r>
            <a:rPr lang="en-US" sz="1800" kern="1200" dirty="0"/>
            <a:t>Reduction in security deposit</a:t>
          </a:r>
        </a:p>
        <a:p>
          <a:pPr marL="171450" lvl="1" indent="-171450" algn="l" defTabSz="800100">
            <a:lnSpc>
              <a:spcPct val="90000"/>
            </a:lnSpc>
            <a:spcBef>
              <a:spcPct val="0"/>
            </a:spcBef>
            <a:spcAft>
              <a:spcPct val="15000"/>
            </a:spcAft>
            <a:buChar char="•"/>
          </a:pPr>
          <a:r>
            <a:rPr lang="en-US" sz="1800" kern="1200" dirty="0"/>
            <a:t>Maintenance </a:t>
          </a:r>
        </a:p>
        <a:p>
          <a:pPr marL="171450" lvl="1" indent="-171450" algn="l" defTabSz="800100">
            <a:lnSpc>
              <a:spcPct val="90000"/>
            </a:lnSpc>
            <a:spcBef>
              <a:spcPct val="0"/>
            </a:spcBef>
            <a:spcAft>
              <a:spcPct val="15000"/>
            </a:spcAft>
            <a:buChar char="•"/>
          </a:pPr>
          <a:r>
            <a:rPr lang="en-US" sz="1800" kern="1200" dirty="0"/>
            <a:t>Forgiveness of back rent</a:t>
          </a:r>
        </a:p>
      </dsp:txBody>
      <dsp:txXfrm>
        <a:off x="0" y="1409387"/>
        <a:ext cx="6515947" cy="2594117"/>
      </dsp:txXfrm>
    </dsp:sp>
    <dsp:sp modelId="{903215F0-71DD-407F-9E07-E3D9CAC3F444}">
      <dsp:nvSpPr>
        <dsp:cNvPr id="0" name=""/>
        <dsp:cNvSpPr/>
      </dsp:nvSpPr>
      <dsp:spPr>
        <a:xfrm>
          <a:off x="325797" y="952453"/>
          <a:ext cx="5429243" cy="63405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2401" tIns="0" rIns="172401" bIns="0" numCol="1" spcCol="1270" anchor="ctr" anchorCtr="0">
          <a:noAutofit/>
        </a:bodyPr>
        <a:lstStyle/>
        <a:p>
          <a:pPr marL="0" lvl="0" indent="0" algn="l" defTabSz="1066800">
            <a:lnSpc>
              <a:spcPct val="90000"/>
            </a:lnSpc>
            <a:spcBef>
              <a:spcPct val="0"/>
            </a:spcBef>
            <a:spcAft>
              <a:spcPct val="35000"/>
            </a:spcAft>
            <a:buNone/>
          </a:pPr>
          <a:r>
            <a:rPr lang="en-US" sz="2400" kern="1200" dirty="0"/>
            <a:t>Rental benefits may include:</a:t>
          </a:r>
        </a:p>
      </dsp:txBody>
      <dsp:txXfrm>
        <a:off x="356749" y="983405"/>
        <a:ext cx="5367339" cy="57215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317B3A-E4AF-4590-A0B3-039314DDB210}">
      <dsp:nvSpPr>
        <dsp:cNvPr id="0" name=""/>
        <dsp:cNvSpPr/>
      </dsp:nvSpPr>
      <dsp:spPr>
        <a:xfrm>
          <a:off x="588325" y="969"/>
          <a:ext cx="929654" cy="929654"/>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09EF84-C0E2-4A98-891F-66C87551DCF4}">
      <dsp:nvSpPr>
        <dsp:cNvPr id="0" name=""/>
        <dsp:cNvSpPr/>
      </dsp:nvSpPr>
      <dsp:spPr>
        <a:xfrm>
          <a:off x="786448" y="199092"/>
          <a:ext cx="533408" cy="533408"/>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92D78EC-F50D-4717-BE67-AF1C09F91ED3}">
      <dsp:nvSpPr>
        <dsp:cNvPr id="0" name=""/>
        <dsp:cNvSpPr/>
      </dsp:nvSpPr>
      <dsp:spPr>
        <a:xfrm>
          <a:off x="291140" y="1220188"/>
          <a:ext cx="1524023" cy="6096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dirty="0"/>
            <a:t>Assistance animals</a:t>
          </a:r>
        </a:p>
      </dsp:txBody>
      <dsp:txXfrm>
        <a:off x="291140" y="1220188"/>
        <a:ext cx="1524023" cy="609609"/>
      </dsp:txXfrm>
    </dsp:sp>
    <dsp:sp modelId="{63BC3293-A6FC-41F4-BE49-3E40365BAC10}">
      <dsp:nvSpPr>
        <dsp:cNvPr id="0" name=""/>
        <dsp:cNvSpPr/>
      </dsp:nvSpPr>
      <dsp:spPr>
        <a:xfrm>
          <a:off x="2379053" y="969"/>
          <a:ext cx="929654" cy="929654"/>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895145-A590-43A0-BA43-6000EEB38CA2}">
      <dsp:nvSpPr>
        <dsp:cNvPr id="0" name=""/>
        <dsp:cNvSpPr/>
      </dsp:nvSpPr>
      <dsp:spPr>
        <a:xfrm>
          <a:off x="2577176" y="199092"/>
          <a:ext cx="533408" cy="533408"/>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7C984A4-18FC-4C76-8604-4CB0D1FBECED}">
      <dsp:nvSpPr>
        <dsp:cNvPr id="0" name=""/>
        <dsp:cNvSpPr/>
      </dsp:nvSpPr>
      <dsp:spPr>
        <a:xfrm>
          <a:off x="2081868" y="1220188"/>
          <a:ext cx="1524023" cy="6096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dirty="0"/>
            <a:t>Assigned parking spaces</a:t>
          </a:r>
        </a:p>
      </dsp:txBody>
      <dsp:txXfrm>
        <a:off x="2081868" y="1220188"/>
        <a:ext cx="1524023" cy="609609"/>
      </dsp:txXfrm>
    </dsp:sp>
    <dsp:sp modelId="{ABEC723B-D1CD-4CB6-B2CB-040AC1BAA625}">
      <dsp:nvSpPr>
        <dsp:cNvPr id="0" name=""/>
        <dsp:cNvSpPr/>
      </dsp:nvSpPr>
      <dsp:spPr>
        <a:xfrm>
          <a:off x="4169780" y="969"/>
          <a:ext cx="929654" cy="929654"/>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47D985-42BD-4BF9-B7B6-628BC2D5026A}">
      <dsp:nvSpPr>
        <dsp:cNvPr id="0" name=""/>
        <dsp:cNvSpPr/>
      </dsp:nvSpPr>
      <dsp:spPr>
        <a:xfrm>
          <a:off x="4367903" y="199092"/>
          <a:ext cx="533408" cy="533408"/>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00D4F15-CD6F-478D-9D70-C36C705E9B5C}">
      <dsp:nvSpPr>
        <dsp:cNvPr id="0" name=""/>
        <dsp:cNvSpPr/>
      </dsp:nvSpPr>
      <dsp:spPr>
        <a:xfrm>
          <a:off x="3872596" y="1220188"/>
          <a:ext cx="1524023" cy="6096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dirty="0"/>
            <a:t>Transferring Units</a:t>
          </a:r>
        </a:p>
      </dsp:txBody>
      <dsp:txXfrm>
        <a:off x="3872596" y="1220188"/>
        <a:ext cx="1524023" cy="609609"/>
      </dsp:txXfrm>
    </dsp:sp>
    <dsp:sp modelId="{911CF368-D5DC-44D5-B0CF-8F3135CEAA85}">
      <dsp:nvSpPr>
        <dsp:cNvPr id="0" name=""/>
        <dsp:cNvSpPr/>
      </dsp:nvSpPr>
      <dsp:spPr>
        <a:xfrm>
          <a:off x="5960508" y="969"/>
          <a:ext cx="929654" cy="929654"/>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0092BF-3DEE-4864-9334-366B7CB52BBB}">
      <dsp:nvSpPr>
        <dsp:cNvPr id="0" name=""/>
        <dsp:cNvSpPr/>
      </dsp:nvSpPr>
      <dsp:spPr>
        <a:xfrm>
          <a:off x="6158631" y="199092"/>
          <a:ext cx="533408" cy="533408"/>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D15075B-E0DC-4AF7-8C8F-9713F1AE9897}">
      <dsp:nvSpPr>
        <dsp:cNvPr id="0" name=""/>
        <dsp:cNvSpPr/>
      </dsp:nvSpPr>
      <dsp:spPr>
        <a:xfrm>
          <a:off x="5663323" y="1220188"/>
          <a:ext cx="1524023" cy="6096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US" sz="1200" kern="1200" dirty="0"/>
            <a:t>Communication methods</a:t>
          </a:r>
        </a:p>
      </dsp:txBody>
      <dsp:txXfrm>
        <a:off x="5663323" y="1220188"/>
        <a:ext cx="1524023" cy="609609"/>
      </dsp:txXfrm>
    </dsp:sp>
    <dsp:sp modelId="{2BF82BBA-E91E-4B9C-B54C-40D00C366056}">
      <dsp:nvSpPr>
        <dsp:cNvPr id="0" name=""/>
        <dsp:cNvSpPr/>
      </dsp:nvSpPr>
      <dsp:spPr>
        <a:xfrm>
          <a:off x="1483689" y="2192145"/>
          <a:ext cx="929654" cy="929654"/>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85DB85-FEB8-40F8-9A14-5A3D477A8B2D}">
      <dsp:nvSpPr>
        <dsp:cNvPr id="0" name=""/>
        <dsp:cNvSpPr/>
      </dsp:nvSpPr>
      <dsp:spPr>
        <a:xfrm>
          <a:off x="1693616" y="2423126"/>
          <a:ext cx="533408" cy="533408"/>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B5FD8FF-FB50-4950-8B86-D32F6B0F53E0}">
      <dsp:nvSpPr>
        <dsp:cNvPr id="0" name=""/>
        <dsp:cNvSpPr/>
      </dsp:nvSpPr>
      <dsp:spPr>
        <a:xfrm>
          <a:off x="1186504" y="3430022"/>
          <a:ext cx="1524023" cy="6096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dirty="0"/>
            <a:t>Trash Pickup</a:t>
          </a:r>
        </a:p>
      </dsp:txBody>
      <dsp:txXfrm>
        <a:off x="1186504" y="3430022"/>
        <a:ext cx="1524023" cy="609609"/>
      </dsp:txXfrm>
    </dsp:sp>
    <dsp:sp modelId="{FF4CD4F1-7E4A-42AE-BEE5-B3C1830658B6}">
      <dsp:nvSpPr>
        <dsp:cNvPr id="0" name=""/>
        <dsp:cNvSpPr/>
      </dsp:nvSpPr>
      <dsp:spPr>
        <a:xfrm>
          <a:off x="3274416" y="2210803"/>
          <a:ext cx="929654" cy="929654"/>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3079605-7552-41F5-B71C-19D4C2F1F329}">
      <dsp:nvSpPr>
        <dsp:cNvPr id="0" name=""/>
        <dsp:cNvSpPr/>
      </dsp:nvSpPr>
      <dsp:spPr>
        <a:xfrm>
          <a:off x="3472539" y="2408926"/>
          <a:ext cx="533408" cy="533408"/>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54B6542-42E4-426E-9046-0C415EF35995}">
      <dsp:nvSpPr>
        <dsp:cNvPr id="0" name=""/>
        <dsp:cNvSpPr/>
      </dsp:nvSpPr>
      <dsp:spPr>
        <a:xfrm>
          <a:off x="2977232" y="3430022"/>
          <a:ext cx="1524023" cy="6096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dirty="0"/>
            <a:t>Snow</a:t>
          </a:r>
          <a:r>
            <a:rPr lang="en-US" sz="1100" kern="1200" dirty="0"/>
            <a:t> </a:t>
          </a:r>
          <a:r>
            <a:rPr lang="en-US" sz="1400" kern="1200" dirty="0"/>
            <a:t>Removal</a:t>
          </a:r>
        </a:p>
      </dsp:txBody>
      <dsp:txXfrm>
        <a:off x="2977232" y="3430022"/>
        <a:ext cx="1524023" cy="609609"/>
      </dsp:txXfrm>
    </dsp:sp>
    <dsp:sp modelId="{264C1110-9EAE-4EE2-9A70-4EFEBED04FCC}">
      <dsp:nvSpPr>
        <dsp:cNvPr id="0" name=""/>
        <dsp:cNvSpPr/>
      </dsp:nvSpPr>
      <dsp:spPr>
        <a:xfrm>
          <a:off x="5065144" y="2210803"/>
          <a:ext cx="929654" cy="929654"/>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13646D-E30F-4BB1-9D87-ACE88D6185AF}">
      <dsp:nvSpPr>
        <dsp:cNvPr id="0" name=""/>
        <dsp:cNvSpPr/>
      </dsp:nvSpPr>
      <dsp:spPr>
        <a:xfrm>
          <a:off x="5263267" y="2408926"/>
          <a:ext cx="533408" cy="533408"/>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8B0E75E-DB62-4753-A120-C455C4C075C3}">
      <dsp:nvSpPr>
        <dsp:cNvPr id="0" name=""/>
        <dsp:cNvSpPr/>
      </dsp:nvSpPr>
      <dsp:spPr>
        <a:xfrm>
          <a:off x="4767959" y="3430022"/>
          <a:ext cx="1524023" cy="6096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US" sz="1200" kern="1200" dirty="0"/>
            <a:t>Leniency for behavior that violates a lease</a:t>
          </a:r>
        </a:p>
      </dsp:txBody>
      <dsp:txXfrm>
        <a:off x="4767959" y="3430022"/>
        <a:ext cx="1524023" cy="60960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C4337D-BF69-4A30-8B33-2DED2368AEF1}">
      <dsp:nvSpPr>
        <dsp:cNvPr id="0" name=""/>
        <dsp:cNvSpPr/>
      </dsp:nvSpPr>
      <dsp:spPr>
        <a:xfrm>
          <a:off x="866222" y="1367"/>
          <a:ext cx="1054037" cy="1054037"/>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732932-5629-41C7-9FB4-6CA3C098D8A1}">
      <dsp:nvSpPr>
        <dsp:cNvPr id="0" name=""/>
        <dsp:cNvSpPr/>
      </dsp:nvSpPr>
      <dsp:spPr>
        <a:xfrm>
          <a:off x="1090853" y="225998"/>
          <a:ext cx="604775" cy="604775"/>
        </a:xfrm>
        <a:prstGeom prst="rect">
          <a:avLst/>
        </a:prstGeom>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08FE2C0-15F4-4C0E-810E-DF657D07B445}">
      <dsp:nvSpPr>
        <dsp:cNvPr id="0" name=""/>
        <dsp:cNvSpPr/>
      </dsp:nvSpPr>
      <dsp:spPr>
        <a:xfrm>
          <a:off x="529276" y="1383711"/>
          <a:ext cx="1727929" cy="6911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dirty="0"/>
            <a:t>Ramps</a:t>
          </a:r>
        </a:p>
      </dsp:txBody>
      <dsp:txXfrm>
        <a:off x="529276" y="1383711"/>
        <a:ext cx="1727929" cy="691171"/>
      </dsp:txXfrm>
    </dsp:sp>
    <dsp:sp modelId="{1E22AADC-44E5-4874-8516-C9B8CBD10907}">
      <dsp:nvSpPr>
        <dsp:cNvPr id="0" name=""/>
        <dsp:cNvSpPr/>
      </dsp:nvSpPr>
      <dsp:spPr>
        <a:xfrm>
          <a:off x="2896539" y="1367"/>
          <a:ext cx="1054037" cy="1054037"/>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457887-BC12-486C-AE17-92A133BF7EAD}">
      <dsp:nvSpPr>
        <dsp:cNvPr id="0" name=""/>
        <dsp:cNvSpPr/>
      </dsp:nvSpPr>
      <dsp:spPr>
        <a:xfrm>
          <a:off x="3121170" y="225998"/>
          <a:ext cx="604775" cy="60477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DAE5056-BD16-43BE-B4BB-811FCAC74D78}">
      <dsp:nvSpPr>
        <dsp:cNvPr id="0" name=""/>
        <dsp:cNvSpPr/>
      </dsp:nvSpPr>
      <dsp:spPr>
        <a:xfrm>
          <a:off x="2559593" y="1383711"/>
          <a:ext cx="1727929" cy="6911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dirty="0"/>
            <a:t>Grab bars</a:t>
          </a:r>
        </a:p>
      </dsp:txBody>
      <dsp:txXfrm>
        <a:off x="2559593" y="1383711"/>
        <a:ext cx="1727929" cy="691171"/>
      </dsp:txXfrm>
    </dsp:sp>
    <dsp:sp modelId="{9EFAF5C2-F939-4937-99DA-72D6D023AB21}">
      <dsp:nvSpPr>
        <dsp:cNvPr id="0" name=""/>
        <dsp:cNvSpPr/>
      </dsp:nvSpPr>
      <dsp:spPr>
        <a:xfrm>
          <a:off x="4926857" y="1367"/>
          <a:ext cx="1054037" cy="1054037"/>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5FE65F-4034-406B-BA99-0E96D4C533BE}">
      <dsp:nvSpPr>
        <dsp:cNvPr id="0" name=""/>
        <dsp:cNvSpPr/>
      </dsp:nvSpPr>
      <dsp:spPr>
        <a:xfrm>
          <a:off x="5151488" y="225998"/>
          <a:ext cx="604775" cy="60477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BFA2634-9A7F-433D-81A4-0053C2539E93}">
      <dsp:nvSpPr>
        <dsp:cNvPr id="0" name=""/>
        <dsp:cNvSpPr/>
      </dsp:nvSpPr>
      <dsp:spPr>
        <a:xfrm>
          <a:off x="4589911" y="1383711"/>
          <a:ext cx="1727929" cy="6911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a:t>Sidewalks</a:t>
          </a:r>
        </a:p>
      </dsp:txBody>
      <dsp:txXfrm>
        <a:off x="4589911" y="1383711"/>
        <a:ext cx="1727929" cy="691171"/>
      </dsp:txXfrm>
    </dsp:sp>
    <dsp:sp modelId="{09440798-5226-4816-932D-F6233CE60B03}">
      <dsp:nvSpPr>
        <dsp:cNvPr id="0" name=""/>
        <dsp:cNvSpPr/>
      </dsp:nvSpPr>
      <dsp:spPr>
        <a:xfrm>
          <a:off x="1730306" y="2508341"/>
          <a:ext cx="1054037" cy="1054037"/>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9A0768-0772-497B-8705-4DF93FA94890}">
      <dsp:nvSpPr>
        <dsp:cNvPr id="0" name=""/>
        <dsp:cNvSpPr/>
      </dsp:nvSpPr>
      <dsp:spPr>
        <a:xfrm>
          <a:off x="5469416" y="1920123"/>
          <a:ext cx="604775" cy="60477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C1B5E54-9F68-4726-ABA0-2612229004E8}">
      <dsp:nvSpPr>
        <dsp:cNvPr id="0" name=""/>
        <dsp:cNvSpPr/>
      </dsp:nvSpPr>
      <dsp:spPr>
        <a:xfrm>
          <a:off x="1392221" y="3799488"/>
          <a:ext cx="1727929" cy="6911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dirty="0"/>
            <a:t>Power Assisted Doors</a:t>
          </a:r>
        </a:p>
      </dsp:txBody>
      <dsp:txXfrm>
        <a:off x="1392221" y="3799488"/>
        <a:ext cx="1727929" cy="691171"/>
      </dsp:txXfrm>
    </dsp:sp>
    <dsp:sp modelId="{9F74BBE2-2E76-4B89-A20D-DC93CCEE1352}">
      <dsp:nvSpPr>
        <dsp:cNvPr id="0" name=""/>
        <dsp:cNvSpPr/>
      </dsp:nvSpPr>
      <dsp:spPr>
        <a:xfrm>
          <a:off x="3988959" y="2524900"/>
          <a:ext cx="1054037" cy="1054037"/>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4BDE7F-EA19-433F-AD38-F44A22FE268C}">
      <dsp:nvSpPr>
        <dsp:cNvPr id="0" name=""/>
        <dsp:cNvSpPr/>
      </dsp:nvSpPr>
      <dsp:spPr>
        <a:xfrm>
          <a:off x="4205727" y="2684039"/>
          <a:ext cx="604775" cy="60477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2">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4514395-6286-444A-A850-2C3F927A5B16}">
      <dsp:nvSpPr>
        <dsp:cNvPr id="0" name=""/>
        <dsp:cNvSpPr/>
      </dsp:nvSpPr>
      <dsp:spPr>
        <a:xfrm>
          <a:off x="3646305" y="3712027"/>
          <a:ext cx="1727929" cy="6911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dirty="0"/>
            <a:t>Flashing smoke alarms or doorbells</a:t>
          </a:r>
        </a:p>
      </dsp:txBody>
      <dsp:txXfrm>
        <a:off x="3646305" y="3712027"/>
        <a:ext cx="1727929" cy="69117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D6033A-66CA-4174-A153-063E25AC4DD1}">
      <dsp:nvSpPr>
        <dsp:cNvPr id="0" name=""/>
        <dsp:cNvSpPr/>
      </dsp:nvSpPr>
      <dsp:spPr>
        <a:xfrm>
          <a:off x="0" y="1964"/>
          <a:ext cx="6454987" cy="0"/>
        </a:xfrm>
        <a:prstGeom prst="line">
          <a:avLst/>
        </a:prstGeom>
        <a:gradFill rotWithShape="0">
          <a:gsLst>
            <a:gs pos="0">
              <a:schemeClr val="accent2">
                <a:hueOff val="0"/>
                <a:satOff val="0"/>
                <a:lumOff val="0"/>
                <a:alphaOff val="0"/>
                <a:shade val="85000"/>
                <a:satMod val="130000"/>
              </a:schemeClr>
            </a:gs>
            <a:gs pos="34000">
              <a:schemeClr val="accent2">
                <a:hueOff val="0"/>
                <a:satOff val="0"/>
                <a:lumOff val="0"/>
                <a:alphaOff val="0"/>
                <a:shade val="87000"/>
                <a:satMod val="125000"/>
              </a:schemeClr>
            </a:gs>
            <a:gs pos="70000">
              <a:schemeClr val="accent2">
                <a:hueOff val="0"/>
                <a:satOff val="0"/>
                <a:lumOff val="0"/>
                <a:alphaOff val="0"/>
                <a:tint val="100000"/>
                <a:shade val="90000"/>
                <a:satMod val="130000"/>
              </a:schemeClr>
            </a:gs>
            <a:gs pos="100000">
              <a:schemeClr val="accent2">
                <a:hueOff val="0"/>
                <a:satOff val="0"/>
                <a:lumOff val="0"/>
                <a:alphaOff val="0"/>
                <a:tint val="100000"/>
                <a:shade val="100000"/>
                <a:satMod val="110000"/>
              </a:schemeClr>
            </a:gs>
          </a:gsLst>
          <a:path path="circle">
            <a:fillToRect l="100000" t="100000" r="100000" b="100000"/>
          </a:path>
        </a:gradFill>
        <a:ln w="12700" cap="flat" cmpd="sng" algn="ctr">
          <a:solidFill>
            <a:schemeClr val="accent2">
              <a:hueOff val="0"/>
              <a:satOff val="0"/>
              <a:lumOff val="0"/>
              <a:alphaOff val="0"/>
            </a:schemeClr>
          </a:solidFill>
          <a:prstDash val="solid"/>
        </a:ln>
        <a:effectLst>
          <a:outerShdw blurRad="38100" dist="25400" dir="2700000" algn="br"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sp>
    <dsp:sp modelId="{34C44A7F-96A3-4FA5-845C-7F2FD2025DFD}">
      <dsp:nvSpPr>
        <dsp:cNvPr id="0" name=""/>
        <dsp:cNvSpPr/>
      </dsp:nvSpPr>
      <dsp:spPr>
        <a:xfrm>
          <a:off x="0" y="1964"/>
          <a:ext cx="6454987" cy="13398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dirty="0"/>
            <a:t>Federally subsidized housing (includes HUD and USDA subsidized housing) - housing provider is responsible for costs of all modifications.</a:t>
          </a:r>
        </a:p>
      </dsp:txBody>
      <dsp:txXfrm>
        <a:off x="0" y="1964"/>
        <a:ext cx="6454987" cy="1339810"/>
      </dsp:txXfrm>
    </dsp:sp>
    <dsp:sp modelId="{56EFBADE-3159-416C-92AC-D7C29DCFD733}">
      <dsp:nvSpPr>
        <dsp:cNvPr id="0" name=""/>
        <dsp:cNvSpPr/>
      </dsp:nvSpPr>
      <dsp:spPr>
        <a:xfrm>
          <a:off x="0" y="1341774"/>
          <a:ext cx="6454987" cy="0"/>
        </a:xfrm>
        <a:prstGeom prst="line">
          <a:avLst/>
        </a:prstGeom>
        <a:gradFill rotWithShape="0">
          <a:gsLst>
            <a:gs pos="0">
              <a:schemeClr val="accent2">
                <a:hueOff val="0"/>
                <a:satOff val="0"/>
                <a:lumOff val="0"/>
                <a:alphaOff val="0"/>
                <a:shade val="85000"/>
                <a:satMod val="130000"/>
              </a:schemeClr>
            </a:gs>
            <a:gs pos="34000">
              <a:schemeClr val="accent2">
                <a:hueOff val="0"/>
                <a:satOff val="0"/>
                <a:lumOff val="0"/>
                <a:alphaOff val="0"/>
                <a:shade val="87000"/>
                <a:satMod val="125000"/>
              </a:schemeClr>
            </a:gs>
            <a:gs pos="70000">
              <a:schemeClr val="accent2">
                <a:hueOff val="0"/>
                <a:satOff val="0"/>
                <a:lumOff val="0"/>
                <a:alphaOff val="0"/>
                <a:tint val="100000"/>
                <a:shade val="90000"/>
                <a:satMod val="130000"/>
              </a:schemeClr>
            </a:gs>
            <a:gs pos="100000">
              <a:schemeClr val="accent2">
                <a:hueOff val="0"/>
                <a:satOff val="0"/>
                <a:lumOff val="0"/>
                <a:alphaOff val="0"/>
                <a:tint val="100000"/>
                <a:shade val="100000"/>
                <a:satMod val="110000"/>
              </a:schemeClr>
            </a:gs>
          </a:gsLst>
          <a:path path="circle">
            <a:fillToRect l="100000" t="100000" r="100000" b="100000"/>
          </a:path>
        </a:gradFill>
        <a:ln w="12700" cap="flat" cmpd="sng" algn="ctr">
          <a:solidFill>
            <a:schemeClr val="accent2">
              <a:hueOff val="0"/>
              <a:satOff val="0"/>
              <a:lumOff val="0"/>
              <a:alphaOff val="0"/>
            </a:schemeClr>
          </a:solidFill>
          <a:prstDash val="solid"/>
        </a:ln>
        <a:effectLst>
          <a:outerShdw blurRad="38100" dist="25400" dir="2700000" algn="br"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sp>
    <dsp:sp modelId="{363F1910-3F0D-4C2F-8218-36F126F8D0F7}">
      <dsp:nvSpPr>
        <dsp:cNvPr id="0" name=""/>
        <dsp:cNvSpPr/>
      </dsp:nvSpPr>
      <dsp:spPr>
        <a:xfrm>
          <a:off x="0" y="1341774"/>
          <a:ext cx="6454987" cy="13398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dirty="0"/>
            <a:t>Private housing - tenant is responsible for paying for modifications within their units while the landlord is responsible for paying for some modifications to common areas.</a:t>
          </a:r>
        </a:p>
      </dsp:txBody>
      <dsp:txXfrm>
        <a:off x="0" y="1341774"/>
        <a:ext cx="6454987" cy="1339810"/>
      </dsp:txXfrm>
    </dsp:sp>
    <dsp:sp modelId="{144BE276-8AE3-45A2-BC7C-1E19F3AE688B}">
      <dsp:nvSpPr>
        <dsp:cNvPr id="0" name=""/>
        <dsp:cNvSpPr/>
      </dsp:nvSpPr>
      <dsp:spPr>
        <a:xfrm>
          <a:off x="0" y="2681585"/>
          <a:ext cx="6454987" cy="0"/>
        </a:xfrm>
        <a:prstGeom prst="line">
          <a:avLst/>
        </a:prstGeom>
        <a:gradFill rotWithShape="0">
          <a:gsLst>
            <a:gs pos="0">
              <a:schemeClr val="accent2">
                <a:hueOff val="0"/>
                <a:satOff val="0"/>
                <a:lumOff val="0"/>
                <a:alphaOff val="0"/>
                <a:shade val="85000"/>
                <a:satMod val="130000"/>
              </a:schemeClr>
            </a:gs>
            <a:gs pos="34000">
              <a:schemeClr val="accent2">
                <a:hueOff val="0"/>
                <a:satOff val="0"/>
                <a:lumOff val="0"/>
                <a:alphaOff val="0"/>
                <a:shade val="87000"/>
                <a:satMod val="125000"/>
              </a:schemeClr>
            </a:gs>
            <a:gs pos="70000">
              <a:schemeClr val="accent2">
                <a:hueOff val="0"/>
                <a:satOff val="0"/>
                <a:lumOff val="0"/>
                <a:alphaOff val="0"/>
                <a:tint val="100000"/>
                <a:shade val="90000"/>
                <a:satMod val="130000"/>
              </a:schemeClr>
            </a:gs>
            <a:gs pos="100000">
              <a:schemeClr val="accent2">
                <a:hueOff val="0"/>
                <a:satOff val="0"/>
                <a:lumOff val="0"/>
                <a:alphaOff val="0"/>
                <a:tint val="100000"/>
                <a:shade val="100000"/>
                <a:satMod val="110000"/>
              </a:schemeClr>
            </a:gs>
          </a:gsLst>
          <a:path path="circle">
            <a:fillToRect l="100000" t="100000" r="100000" b="100000"/>
          </a:path>
        </a:gradFill>
        <a:ln w="12700" cap="flat" cmpd="sng" algn="ctr">
          <a:solidFill>
            <a:schemeClr val="accent2">
              <a:hueOff val="0"/>
              <a:satOff val="0"/>
              <a:lumOff val="0"/>
              <a:alphaOff val="0"/>
            </a:schemeClr>
          </a:solidFill>
          <a:prstDash val="solid"/>
        </a:ln>
        <a:effectLst>
          <a:outerShdw blurRad="38100" dist="25400" dir="2700000" algn="br"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sp>
    <dsp:sp modelId="{22045B17-AC2A-431C-BCD5-48E25752269F}">
      <dsp:nvSpPr>
        <dsp:cNvPr id="0" name=""/>
        <dsp:cNvSpPr/>
      </dsp:nvSpPr>
      <dsp:spPr>
        <a:xfrm>
          <a:off x="0" y="2681585"/>
          <a:ext cx="6454987" cy="13398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dirty="0"/>
            <a:t>If modifications are necessary due to failure to comply with design and construction standards, the housing provider is responsible for paying for the modification</a:t>
          </a:r>
        </a:p>
      </dsp:txBody>
      <dsp:txXfrm>
        <a:off x="0" y="2681585"/>
        <a:ext cx="6454987" cy="133981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4182FD-3C08-4265-AE07-D15AD3143695}">
      <dsp:nvSpPr>
        <dsp:cNvPr id="0" name=""/>
        <dsp:cNvSpPr/>
      </dsp:nvSpPr>
      <dsp:spPr>
        <a:xfrm>
          <a:off x="0" y="45135"/>
          <a:ext cx="10058399" cy="115478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All animals reasonably kept in households, including a dog, cat, small bird, rabbit, hamster, gerbil, other rodent, fish, turtle, or other small, domesticated animal that is traditionally kept in the home for pleasure rather than for commercial purposes.</a:t>
          </a:r>
        </a:p>
      </dsp:txBody>
      <dsp:txXfrm>
        <a:off x="56372" y="101507"/>
        <a:ext cx="9945655" cy="1042045"/>
      </dsp:txXfrm>
    </dsp:sp>
    <dsp:sp modelId="{DD18770B-3ABF-48E1-8543-73C5E9536612}">
      <dsp:nvSpPr>
        <dsp:cNvPr id="0" name=""/>
        <dsp:cNvSpPr/>
      </dsp:nvSpPr>
      <dsp:spPr>
        <a:xfrm>
          <a:off x="0" y="1260405"/>
          <a:ext cx="10058399" cy="115478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Unique animals or multiple animals may be requested as support animals, but the requester must specifically demonstrate a disability-related need for that specific animal. </a:t>
          </a:r>
        </a:p>
      </dsp:txBody>
      <dsp:txXfrm>
        <a:off x="56372" y="1316777"/>
        <a:ext cx="9945655" cy="1042045"/>
      </dsp:txXfrm>
    </dsp:sp>
    <dsp:sp modelId="{4A3C5358-E203-47C5-A3C2-4BDC040AB67F}">
      <dsp:nvSpPr>
        <dsp:cNvPr id="0" name=""/>
        <dsp:cNvSpPr/>
      </dsp:nvSpPr>
      <dsp:spPr>
        <a:xfrm>
          <a:off x="0" y="2475675"/>
          <a:ext cx="10058399" cy="115478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US" sz="2100" kern="1200" dirty="0">
              <a:latin typeface="Calibri Light" panose="020F0302020204030204"/>
            </a:rPr>
            <a:t>Recent HUD memos suggest that emotional support animals have to be trained to perform a task however case law does not support this interpretation.</a:t>
          </a:r>
          <a:endParaRPr lang="en-US" sz="2100" kern="1200" dirty="0"/>
        </a:p>
      </dsp:txBody>
      <dsp:txXfrm>
        <a:off x="56372" y="2532047"/>
        <a:ext cx="9945655" cy="1042045"/>
      </dsp:txXfrm>
    </dsp:sp>
    <dsp:sp modelId="{21332859-C8AE-40A1-8016-CCC267109748}">
      <dsp:nvSpPr>
        <dsp:cNvPr id="0" name=""/>
        <dsp:cNvSpPr/>
      </dsp:nvSpPr>
      <dsp:spPr>
        <a:xfrm>
          <a:off x="0" y="3630465"/>
          <a:ext cx="10058399" cy="34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9354" tIns="26670" rIns="149352" bIns="26670" numCol="1" spcCol="1270" anchor="t" anchorCtr="0">
          <a:noAutofit/>
        </a:bodyPr>
        <a:lstStyle/>
        <a:p>
          <a:pPr marL="171450" lvl="1" indent="-171450" algn="l" defTabSz="711200" rtl="0">
            <a:lnSpc>
              <a:spcPct val="90000"/>
            </a:lnSpc>
            <a:spcBef>
              <a:spcPct val="0"/>
            </a:spcBef>
            <a:spcAft>
              <a:spcPct val="20000"/>
            </a:spcAft>
            <a:buChar char="•"/>
          </a:pPr>
          <a:endParaRPr lang="en-US" sz="1600" kern="1200" dirty="0">
            <a:latin typeface="Calibri Light" panose="020F0302020204030204"/>
          </a:endParaRPr>
        </a:p>
      </dsp:txBody>
      <dsp:txXfrm>
        <a:off x="0" y="3630465"/>
        <a:ext cx="10058399" cy="34776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9.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1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18">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19">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2">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20">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699" cy="463408"/>
          </a:xfrm>
          <a:prstGeom prst="rect">
            <a:avLst/>
          </a:prstGeom>
        </p:spPr>
        <p:txBody>
          <a:bodyPr vert="horz" lIns="92492" tIns="46246" rIns="92492" bIns="46246" rtlCol="0"/>
          <a:lstStyle>
            <a:lvl1pPr algn="l">
              <a:defRPr sz="1200"/>
            </a:lvl1pPr>
          </a:lstStyle>
          <a:p>
            <a:endParaRPr lang="en-US"/>
          </a:p>
        </p:txBody>
      </p:sp>
      <p:sp>
        <p:nvSpPr>
          <p:cNvPr id="3" name="Date Placeholder 2"/>
          <p:cNvSpPr>
            <a:spLocks noGrp="1"/>
          </p:cNvSpPr>
          <p:nvPr>
            <p:ph type="dt" idx="1"/>
          </p:nvPr>
        </p:nvSpPr>
        <p:spPr>
          <a:xfrm>
            <a:off x="3936768" y="0"/>
            <a:ext cx="3011699" cy="463408"/>
          </a:xfrm>
          <a:prstGeom prst="rect">
            <a:avLst/>
          </a:prstGeom>
        </p:spPr>
        <p:txBody>
          <a:bodyPr vert="horz" lIns="92492" tIns="46246" rIns="92492" bIns="46246" rtlCol="0"/>
          <a:lstStyle>
            <a:lvl1pPr algn="r">
              <a:defRPr sz="1200"/>
            </a:lvl1pPr>
          </a:lstStyle>
          <a:p>
            <a:fld id="{D0184397-C46C-4E26-9E89-1D9CB7EDCDD3}" type="datetimeFigureOut">
              <a:rPr lang="en-US" smtClean="0"/>
              <a:t>10/14/2026</a:t>
            </a:fld>
            <a:endParaRPr lang="en-US"/>
          </a:p>
        </p:txBody>
      </p:sp>
      <p:sp>
        <p:nvSpPr>
          <p:cNvPr id="4" name="Slide Image Placeholder 3"/>
          <p:cNvSpPr>
            <a:spLocks noGrp="1" noRot="1" noChangeAspect="1"/>
          </p:cNvSpPr>
          <p:nvPr>
            <p:ph type="sldImg" idx="2"/>
          </p:nvPr>
        </p:nvSpPr>
        <p:spPr>
          <a:xfrm>
            <a:off x="703263" y="1154113"/>
            <a:ext cx="5543550" cy="3117850"/>
          </a:xfrm>
          <a:prstGeom prst="rect">
            <a:avLst/>
          </a:prstGeom>
          <a:noFill/>
          <a:ln w="12700">
            <a:solidFill>
              <a:prstClr val="black"/>
            </a:solidFill>
          </a:ln>
        </p:spPr>
        <p:txBody>
          <a:bodyPr vert="horz" lIns="92492" tIns="46246" rIns="92492" bIns="46246" rtlCol="0" anchor="ctr"/>
          <a:lstStyle/>
          <a:p>
            <a:endParaRPr lang="en-US"/>
          </a:p>
        </p:txBody>
      </p:sp>
      <p:sp>
        <p:nvSpPr>
          <p:cNvPr id="5" name="Notes Placeholder 4"/>
          <p:cNvSpPr>
            <a:spLocks noGrp="1"/>
          </p:cNvSpPr>
          <p:nvPr>
            <p:ph type="body" sz="quarter" idx="3"/>
          </p:nvPr>
        </p:nvSpPr>
        <p:spPr>
          <a:xfrm>
            <a:off x="695008" y="4444861"/>
            <a:ext cx="5560060" cy="3636705"/>
          </a:xfrm>
          <a:prstGeom prst="rect">
            <a:avLst/>
          </a:prstGeom>
        </p:spPr>
        <p:txBody>
          <a:bodyPr vert="horz" lIns="92492" tIns="46246" rIns="92492" bIns="4624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72669"/>
            <a:ext cx="3011699" cy="463407"/>
          </a:xfrm>
          <a:prstGeom prst="rect">
            <a:avLst/>
          </a:prstGeom>
        </p:spPr>
        <p:txBody>
          <a:bodyPr vert="horz" lIns="92492" tIns="46246" rIns="92492" bIns="46246" rtlCol="0" anchor="b"/>
          <a:lstStyle>
            <a:lvl1pPr algn="l">
              <a:defRPr sz="1200"/>
            </a:lvl1pPr>
          </a:lstStyle>
          <a:p>
            <a:endParaRPr lang="en-US"/>
          </a:p>
        </p:txBody>
      </p:sp>
      <p:sp>
        <p:nvSpPr>
          <p:cNvPr id="7" name="Slide Number Placeholder 6"/>
          <p:cNvSpPr>
            <a:spLocks noGrp="1"/>
          </p:cNvSpPr>
          <p:nvPr>
            <p:ph type="sldNum" sz="quarter" idx="5"/>
          </p:nvPr>
        </p:nvSpPr>
        <p:spPr>
          <a:xfrm>
            <a:off x="3936768" y="8772669"/>
            <a:ext cx="3011699" cy="463407"/>
          </a:xfrm>
          <a:prstGeom prst="rect">
            <a:avLst/>
          </a:prstGeom>
        </p:spPr>
        <p:txBody>
          <a:bodyPr vert="horz" lIns="92492" tIns="46246" rIns="92492" bIns="46246" rtlCol="0" anchor="b"/>
          <a:lstStyle>
            <a:lvl1pPr algn="r">
              <a:defRPr sz="1200"/>
            </a:lvl1pPr>
          </a:lstStyle>
          <a:p>
            <a:fld id="{5F7EDA68-1B37-4ADB-8A9D-826D7E9796A5}" type="slidenum">
              <a:rPr lang="en-US" smtClean="0"/>
              <a:t>‹#›</a:t>
            </a:fld>
            <a:endParaRPr lang="en-US"/>
          </a:p>
        </p:txBody>
      </p:sp>
    </p:spTree>
    <p:extLst>
      <p:ext uri="{BB962C8B-B14F-4D97-AF65-F5344CB8AC3E}">
        <p14:creationId xmlns:p14="http://schemas.microsoft.com/office/powerpoint/2010/main" val="15458625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F7EDA68-1B37-4ADB-8A9D-826D7E9796A5}" type="slidenum">
              <a:rPr lang="en-US" smtClean="0"/>
              <a:t>4</a:t>
            </a:fld>
            <a:endParaRPr lang="en-US"/>
          </a:p>
        </p:txBody>
      </p:sp>
    </p:spTree>
    <p:extLst>
      <p:ext uri="{BB962C8B-B14F-4D97-AF65-F5344CB8AC3E}">
        <p14:creationId xmlns:p14="http://schemas.microsoft.com/office/powerpoint/2010/main" val="27879843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3:notes"/>
          <p:cNvSpPr txBox="1">
            <a:spLocks noGrp="1"/>
          </p:cNvSpPr>
          <p:nvPr>
            <p:ph type="body" idx="1"/>
          </p:nvPr>
        </p:nvSpPr>
        <p:spPr>
          <a:xfrm>
            <a:off x="695008" y="4444861"/>
            <a:ext cx="5560060" cy="3636705"/>
          </a:xfrm>
          <a:prstGeom prst="rect">
            <a:avLst/>
          </a:prstGeom>
        </p:spPr>
        <p:txBody>
          <a:bodyPr spcFirstLastPara="1" wrap="square" lIns="92475" tIns="46225" rIns="92475" bIns="46225" anchor="t" anchorCtr="0">
            <a:noAutofit/>
          </a:bodyPr>
          <a:lstStyle/>
          <a:p>
            <a:pPr marL="0" lvl="0" indent="0" algn="l" rtl="0">
              <a:spcBef>
                <a:spcPts val="0"/>
              </a:spcBef>
              <a:spcAft>
                <a:spcPts val="0"/>
              </a:spcAft>
              <a:buNone/>
            </a:pPr>
            <a:endParaRPr/>
          </a:p>
        </p:txBody>
      </p:sp>
      <p:sp>
        <p:nvSpPr>
          <p:cNvPr id="120" name="Google Shape;120;p3:notes"/>
          <p:cNvSpPr>
            <a:spLocks noGrp="1" noRot="1" noChangeAspect="1"/>
          </p:cNvSpPr>
          <p:nvPr>
            <p:ph type="sldImg" idx="2"/>
          </p:nvPr>
        </p:nvSpPr>
        <p:spPr>
          <a:xfrm>
            <a:off x="703263" y="1154113"/>
            <a:ext cx="5543550" cy="31178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840549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6:notes"/>
          <p:cNvSpPr txBox="1">
            <a:spLocks noGrp="1"/>
          </p:cNvSpPr>
          <p:nvPr>
            <p:ph type="body" idx="1"/>
          </p:nvPr>
        </p:nvSpPr>
        <p:spPr>
          <a:xfrm>
            <a:off x="695008" y="4444861"/>
            <a:ext cx="5560060" cy="3636705"/>
          </a:xfrm>
          <a:prstGeom prst="rect">
            <a:avLst/>
          </a:prstGeom>
        </p:spPr>
        <p:txBody>
          <a:bodyPr spcFirstLastPara="1" wrap="square" lIns="92475" tIns="46225" rIns="92475" bIns="46225" anchor="t" anchorCtr="0">
            <a:noAutofit/>
          </a:bodyPr>
          <a:lstStyle/>
          <a:p>
            <a:pPr marL="0" lvl="0" indent="0" algn="l" rtl="0">
              <a:spcBef>
                <a:spcPts val="0"/>
              </a:spcBef>
              <a:spcAft>
                <a:spcPts val="0"/>
              </a:spcAft>
              <a:buNone/>
            </a:pPr>
            <a:endParaRPr/>
          </a:p>
        </p:txBody>
      </p:sp>
      <p:sp>
        <p:nvSpPr>
          <p:cNvPr id="152" name="Google Shape;152;p6:notes"/>
          <p:cNvSpPr>
            <a:spLocks noGrp="1" noRot="1" noChangeAspect="1"/>
          </p:cNvSpPr>
          <p:nvPr>
            <p:ph type="sldImg" idx="2"/>
          </p:nvPr>
        </p:nvSpPr>
        <p:spPr>
          <a:xfrm>
            <a:off x="703263" y="1154113"/>
            <a:ext cx="5543550" cy="31178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04953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8c85146dcd_0_7:notes"/>
          <p:cNvSpPr txBox="1">
            <a:spLocks noGrp="1"/>
          </p:cNvSpPr>
          <p:nvPr>
            <p:ph type="body" idx="1"/>
          </p:nvPr>
        </p:nvSpPr>
        <p:spPr>
          <a:xfrm>
            <a:off x="695008" y="4444861"/>
            <a:ext cx="5560200" cy="3636600"/>
          </a:xfrm>
          <a:prstGeom prst="rect">
            <a:avLst/>
          </a:prstGeom>
        </p:spPr>
        <p:txBody>
          <a:bodyPr spcFirstLastPara="1" wrap="square" lIns="92475" tIns="46225" rIns="92475" bIns="46225" anchor="t" anchorCtr="0">
            <a:noAutofit/>
          </a:bodyPr>
          <a:lstStyle/>
          <a:p>
            <a:pPr marL="0" lvl="0" indent="0" algn="l" rtl="0">
              <a:spcBef>
                <a:spcPts val="0"/>
              </a:spcBef>
              <a:spcAft>
                <a:spcPts val="0"/>
              </a:spcAft>
              <a:buNone/>
            </a:pPr>
            <a:endParaRPr/>
          </a:p>
        </p:txBody>
      </p:sp>
      <p:sp>
        <p:nvSpPr>
          <p:cNvPr id="168" name="Google Shape;168;g8c85146dcd_0_7:notes"/>
          <p:cNvSpPr>
            <a:spLocks noGrp="1" noRot="1" noChangeAspect="1"/>
          </p:cNvSpPr>
          <p:nvPr>
            <p:ph type="sldImg" idx="2"/>
          </p:nvPr>
        </p:nvSpPr>
        <p:spPr>
          <a:xfrm>
            <a:off x="703263" y="1154113"/>
            <a:ext cx="5543550" cy="31178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017635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a:extLst>
            <a:ext uri="{FF2B5EF4-FFF2-40B4-BE49-F238E27FC236}">
              <a16:creationId xmlns:a16="http://schemas.microsoft.com/office/drawing/2014/main" id="{B12F0B50-5F6F-0AFC-7820-6966BF325A91}"/>
            </a:ext>
          </a:extLst>
        </p:cNvPr>
        <p:cNvGrpSpPr/>
        <p:nvPr/>
      </p:nvGrpSpPr>
      <p:grpSpPr>
        <a:xfrm>
          <a:off x="0" y="0"/>
          <a:ext cx="0" cy="0"/>
          <a:chOff x="0" y="0"/>
          <a:chExt cx="0" cy="0"/>
        </a:xfrm>
      </p:grpSpPr>
      <p:sp>
        <p:nvSpPr>
          <p:cNvPr id="167" name="Google Shape;167;g8c85146dcd_0_7:notes">
            <a:extLst>
              <a:ext uri="{FF2B5EF4-FFF2-40B4-BE49-F238E27FC236}">
                <a16:creationId xmlns:a16="http://schemas.microsoft.com/office/drawing/2014/main" id="{4BB7CD0E-2B56-5DF7-8951-9754D3EB36A5}"/>
              </a:ext>
            </a:extLst>
          </p:cNvPr>
          <p:cNvSpPr txBox="1">
            <a:spLocks noGrp="1"/>
          </p:cNvSpPr>
          <p:nvPr>
            <p:ph type="body" idx="1"/>
          </p:nvPr>
        </p:nvSpPr>
        <p:spPr>
          <a:xfrm>
            <a:off x="695008" y="4444861"/>
            <a:ext cx="5560200" cy="3636600"/>
          </a:xfrm>
          <a:prstGeom prst="rect">
            <a:avLst/>
          </a:prstGeom>
        </p:spPr>
        <p:txBody>
          <a:bodyPr spcFirstLastPara="1" wrap="square" lIns="92475" tIns="46225" rIns="92475" bIns="46225" anchor="t" anchorCtr="0">
            <a:noAutofit/>
          </a:bodyPr>
          <a:lstStyle/>
          <a:p>
            <a:pPr marL="0" lvl="0" indent="0" algn="l" rtl="0">
              <a:spcBef>
                <a:spcPts val="0"/>
              </a:spcBef>
              <a:spcAft>
                <a:spcPts val="0"/>
              </a:spcAft>
              <a:buNone/>
            </a:pPr>
            <a:endParaRPr/>
          </a:p>
        </p:txBody>
      </p:sp>
      <p:sp>
        <p:nvSpPr>
          <p:cNvPr id="168" name="Google Shape;168;g8c85146dcd_0_7:notes">
            <a:extLst>
              <a:ext uri="{FF2B5EF4-FFF2-40B4-BE49-F238E27FC236}">
                <a16:creationId xmlns:a16="http://schemas.microsoft.com/office/drawing/2014/main" id="{9C8CF53E-FA36-B889-9ADE-E7F5D5F34F30}"/>
              </a:ext>
            </a:extLst>
          </p:cNvPr>
          <p:cNvSpPr>
            <a:spLocks noGrp="1" noRot="1" noChangeAspect="1"/>
          </p:cNvSpPr>
          <p:nvPr>
            <p:ph type="sldImg" idx="2"/>
          </p:nvPr>
        </p:nvSpPr>
        <p:spPr>
          <a:xfrm>
            <a:off x="703263" y="1154113"/>
            <a:ext cx="5543550" cy="31178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79448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Slide Image Placeholder 1"/>
          <p:cNvSpPr>
            <a:spLocks noGrp="1" noRot="1" noChangeAspect="1"/>
          </p:cNvSpPr>
          <p:nvPr>
            <p:ph type="sldImg"/>
          </p:nvPr>
        </p:nvSpPr>
        <p:spPr bwMode="auto">
          <a:xfrm>
            <a:off x="704850" y="1154113"/>
            <a:ext cx="5540375" cy="3117850"/>
          </a:xfrm>
          <a:noFill/>
          <a:ln>
            <a:solidFill>
              <a:srgbClr val="000000"/>
            </a:solidFill>
            <a:miter lim="800000"/>
            <a:headEnd/>
            <a:tailEnd/>
          </a:ln>
        </p:spPr>
      </p:sp>
      <p:sp>
        <p:nvSpPr>
          <p:cNvPr id="5632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p>
        </p:txBody>
      </p:sp>
      <p:sp>
        <p:nvSpPr>
          <p:cNvPr id="5632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81E3341-A752-44DC-A084-EC2B915A2272}" type="slidenum">
              <a:rPr lang="en-US">
                <a:ea typeface="ＭＳ Ｐゴシック" charset="-128"/>
                <a:cs typeface="ＭＳ Ｐゴシック" charset="-128"/>
              </a:rPr>
              <a:pPr fontAlgn="base">
                <a:spcBef>
                  <a:spcPct val="0"/>
                </a:spcBef>
                <a:spcAft>
                  <a:spcPct val="0"/>
                </a:spcAft>
              </a:pPr>
              <a:t>40</a:t>
            </a:fld>
            <a:endParaRPr lang="en-US">
              <a:ea typeface="ＭＳ Ｐゴシック" charset="-128"/>
              <a:cs typeface="ＭＳ Ｐゴシック" charset="-128"/>
            </a:endParaRPr>
          </a:p>
        </p:txBody>
      </p:sp>
    </p:spTree>
    <p:extLst>
      <p:ext uri="{BB962C8B-B14F-4D97-AF65-F5344CB8AC3E}">
        <p14:creationId xmlns:p14="http://schemas.microsoft.com/office/powerpoint/2010/main" val="34136139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59540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smtClean="0"/>
              <a:pPr/>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smtClean="0"/>
              <a:pPr/>
              <a:t>‹#›</a:t>
            </a:fld>
            <a:endParaRPr lang="en-US" dirty="0"/>
          </a:p>
        </p:txBody>
      </p:sp>
    </p:spTree>
    <p:extLst>
      <p:ext uri="{BB962C8B-B14F-4D97-AF65-F5344CB8AC3E}">
        <p14:creationId xmlns:p14="http://schemas.microsoft.com/office/powerpoint/2010/main" val="7191045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1985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smtClean="0"/>
              <a:pPr/>
              <a:t>10/14/2026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pPr/>
              <a:t>‹#›</a:t>
            </a:fld>
            <a:endParaRPr lang="en-US" dirty="0"/>
          </a:p>
        </p:txBody>
      </p:sp>
    </p:spTree>
    <p:extLst>
      <p:ext uri="{BB962C8B-B14F-4D97-AF65-F5344CB8AC3E}">
        <p14:creationId xmlns:p14="http://schemas.microsoft.com/office/powerpoint/2010/main" val="1483555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10/14/2026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0952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10/14/2026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83335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7" name="Date Placeholder 6"/>
          <p:cNvSpPr>
            <a:spLocks noGrp="1"/>
          </p:cNvSpPr>
          <p:nvPr>
            <p:ph type="dt" sz="half" idx="10"/>
          </p:nvPr>
        </p:nvSpPr>
        <p:spPr/>
        <p:txBody>
          <a:bodyPr/>
          <a:lstStyle/>
          <a:p>
            <a:fld id="{B61BEF0D-F0BB-DE4B-95CE-6DB70DBA9567}" type="datetimeFigureOut">
              <a:rPr lang="en-US" smtClean="0"/>
              <a:pPr/>
              <a:t>10/14/2026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245067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42A54C80-263E-416B-A8E0-580EDEADCBDC}" type="datetimeFigureOut">
              <a:rPr lang="en-US" smtClean="0"/>
              <a:pPr/>
              <a:t>10/14/2026</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solidFill>
                <a:srgbClr val="344068"/>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19954A3-9DFD-4C44-94BA-B95130A3BA1C}" type="slidenum">
              <a:rPr lang="en-US" smtClean="0">
                <a:solidFill>
                  <a:srgbClr val="344068"/>
                </a:solidFill>
              </a:rPr>
              <a:pPr/>
              <a:t>‹#›</a:t>
            </a:fld>
            <a:endParaRPr lang="en-US" dirty="0">
              <a:solidFill>
                <a:srgbClr val="344068"/>
              </a:solidFill>
            </a:endParaRPr>
          </a:p>
        </p:txBody>
      </p:sp>
    </p:spTree>
    <p:extLst>
      <p:ext uri="{BB962C8B-B14F-4D97-AF65-F5344CB8AC3E}">
        <p14:creationId xmlns:p14="http://schemas.microsoft.com/office/powerpoint/2010/main" val="21210035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10/14/2026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15315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pPr/>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pPr/>
              <a:t>‹#›</a:t>
            </a:fld>
            <a:endParaRPr lang="en-US" dirty="0"/>
          </a:p>
        </p:txBody>
      </p:sp>
    </p:spTree>
    <p:extLst>
      <p:ext uri="{BB962C8B-B14F-4D97-AF65-F5344CB8AC3E}">
        <p14:creationId xmlns:p14="http://schemas.microsoft.com/office/powerpoint/2010/main" val="31002376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287219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meline">
    <p:spTree>
      <p:nvGrpSpPr>
        <p:cNvPr id="1" name=""/>
        <p:cNvGrpSpPr/>
        <p:nvPr/>
      </p:nvGrpSpPr>
      <p:grpSpPr>
        <a:xfrm>
          <a:off x="0" y="0"/>
          <a:ext cx="0" cy="0"/>
          <a:chOff x="0" y="0"/>
          <a:chExt cx="0" cy="0"/>
        </a:xfrm>
      </p:grpSpPr>
      <p:sp>
        <p:nvSpPr>
          <p:cNvPr id="8" name="Title 2">
            <a:extLst>
              <a:ext uri="{FF2B5EF4-FFF2-40B4-BE49-F238E27FC236}">
                <a16:creationId xmlns:a16="http://schemas.microsoft.com/office/drawing/2014/main" id="{BCC9BE23-A0EC-4866-A7A4-FD7255EF8F5E}"/>
              </a:ext>
            </a:extLst>
          </p:cNvPr>
          <p:cNvSpPr>
            <a:spLocks noGrp="1"/>
          </p:cNvSpPr>
          <p:nvPr>
            <p:ph type="title"/>
          </p:nvPr>
        </p:nvSpPr>
        <p:spPr>
          <a:xfrm>
            <a:off x="695325" y="888999"/>
            <a:ext cx="10798176" cy="1051914"/>
          </a:xfrm>
          <a:prstGeom prst="rect">
            <a:avLst/>
          </a:prstGeom>
        </p:spPr>
        <p:txBody>
          <a:bodyPr/>
          <a:lstStyle/>
          <a:p>
            <a:r>
              <a:rPr lang="en-US"/>
              <a:t>Click to edit Master title style</a:t>
            </a:r>
            <a:endParaRPr lang="en-US" dirty="0"/>
          </a:p>
        </p:txBody>
      </p:sp>
      <p:cxnSp>
        <p:nvCxnSpPr>
          <p:cNvPr id="9" name="Straight Connector 8">
            <a:extLst>
              <a:ext uri="{FF2B5EF4-FFF2-40B4-BE49-F238E27FC236}">
                <a16:creationId xmlns:a16="http://schemas.microsoft.com/office/drawing/2014/main" id="{203BC10E-3DDD-4EC5-BD6D-D8D180BF3990}"/>
              </a:ext>
              <a:ext uri="{C183D7F6-B498-43B3-948B-1728B52AA6E4}">
                <adec:decorative xmlns:adec="http://schemas.microsoft.com/office/drawing/2017/decorative" val="1"/>
              </a:ext>
            </a:extLst>
          </p:cNvPr>
          <p:cNvCxnSpPr>
            <a:cxnSpLocks/>
          </p:cNvCxnSpPr>
          <p:nvPr userDrawn="1"/>
        </p:nvCxnSpPr>
        <p:spPr>
          <a:xfrm>
            <a:off x="8001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Content Placeholder 2">
            <a:extLst>
              <a:ext uri="{FF2B5EF4-FFF2-40B4-BE49-F238E27FC236}">
                <a16:creationId xmlns:a16="http://schemas.microsoft.com/office/drawing/2014/main" id="{1FD4AD3C-6727-49EE-9625-F87A6B8AE0B7}"/>
              </a:ext>
            </a:extLst>
          </p:cNvPr>
          <p:cNvSpPr>
            <a:spLocks noGrp="1"/>
          </p:cNvSpPr>
          <p:nvPr>
            <p:ph sz="quarter" idx="13" hasCustomPrompt="1"/>
          </p:nvPr>
        </p:nvSpPr>
        <p:spPr>
          <a:xfrm>
            <a:off x="695326" y="1940913"/>
            <a:ext cx="10798176" cy="4021586"/>
          </a:xfrm>
          <a:prstGeom prst="rect">
            <a:avLst/>
          </a:prstGeo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add content</a:t>
            </a:r>
          </a:p>
        </p:txBody>
      </p:sp>
      <p:sp>
        <p:nvSpPr>
          <p:cNvPr id="10" name="Footer Placeholder 9">
            <a:extLst>
              <a:ext uri="{FF2B5EF4-FFF2-40B4-BE49-F238E27FC236}">
                <a16:creationId xmlns:a16="http://schemas.microsoft.com/office/drawing/2014/main" id="{4489FA96-DDCF-4A83-91EB-4F5F6179F0D0}"/>
              </a:ext>
            </a:extLst>
          </p:cNvPr>
          <p:cNvSpPr>
            <a:spLocks noGrp="1"/>
          </p:cNvSpPr>
          <p:nvPr>
            <p:ph type="ftr" sz="quarter" idx="11"/>
          </p:nvPr>
        </p:nvSpPr>
        <p:spPr>
          <a:xfrm>
            <a:off x="715383" y="6356350"/>
            <a:ext cx="4539727" cy="365125"/>
          </a:xfrm>
        </p:spPr>
        <p:txBody>
          <a:bodyPr/>
          <a:lstStyle>
            <a:lvl1pPr>
              <a:defRPr/>
            </a:lvl1pPr>
          </a:lstStyle>
          <a:p>
            <a:r>
              <a:rPr lang="en-US" dirty="0"/>
              <a:t>PRESENTATION TITLE</a:t>
            </a:r>
          </a:p>
        </p:txBody>
      </p:sp>
      <p:sp>
        <p:nvSpPr>
          <p:cNvPr id="11" name="Date Placeholder 8">
            <a:extLst>
              <a:ext uri="{FF2B5EF4-FFF2-40B4-BE49-F238E27FC236}">
                <a16:creationId xmlns:a16="http://schemas.microsoft.com/office/drawing/2014/main" id="{F7CC7848-0B2C-4FBE-96B0-0717CC5A9FF1}"/>
              </a:ext>
            </a:extLst>
          </p:cNvPr>
          <p:cNvSpPr>
            <a:spLocks noGrp="1"/>
          </p:cNvSpPr>
          <p:nvPr>
            <p:ph type="dt" sz="half" idx="10"/>
          </p:nvPr>
        </p:nvSpPr>
        <p:spPr>
          <a:xfrm>
            <a:off x="8369448" y="6356350"/>
            <a:ext cx="2592594" cy="365125"/>
          </a:xfrm>
          <a:prstGeom prst="rect">
            <a:avLst/>
          </a:prstGeom>
        </p:spPr>
        <p:txBody>
          <a:bodyPr/>
          <a:lstStyle/>
          <a:p>
            <a:r>
              <a:rPr lang="en-US"/>
              <a:t>2/11/20XX</a:t>
            </a:r>
          </a:p>
        </p:txBody>
      </p:sp>
      <p:sp>
        <p:nvSpPr>
          <p:cNvPr id="12" name="Slide Number Placeholder 10">
            <a:extLst>
              <a:ext uri="{FF2B5EF4-FFF2-40B4-BE49-F238E27FC236}">
                <a16:creationId xmlns:a16="http://schemas.microsoft.com/office/drawing/2014/main" id="{4CD16377-DD1B-4262-BDAE-760577F5B81D}"/>
              </a:ext>
            </a:extLst>
          </p:cNvPr>
          <p:cNvSpPr>
            <a:spLocks noGrp="1"/>
          </p:cNvSpPr>
          <p:nvPr>
            <p:ph type="sldNum" sz="quarter" idx="12"/>
          </p:nvPr>
        </p:nvSpPr>
        <p:spPr>
          <a:xfrm>
            <a:off x="10919012" y="6356350"/>
            <a:ext cx="672354" cy="365125"/>
          </a:xfrm>
        </p:spPr>
        <p:txBody>
          <a:bodyPr/>
          <a:lstStyle/>
          <a:p>
            <a:fld id="{0303F77D-1BEF-481A-B8C1-15974ED46EB7}" type="slidenum">
              <a:rPr lang="en-US" smtClean="0"/>
              <a:t>‹#›</a:t>
            </a:fld>
            <a:endParaRPr lang="en-US"/>
          </a:p>
        </p:txBody>
      </p:sp>
    </p:spTree>
    <p:extLst>
      <p:ext uri="{BB962C8B-B14F-4D97-AF65-F5344CB8AC3E}">
        <p14:creationId xmlns:p14="http://schemas.microsoft.com/office/powerpoint/2010/main" val="9168325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F593A89-DF33-4F70-9458-7ACDF7C8D5F2}" type="datetimeFigureOut">
              <a:rPr lang="en-US" smtClean="0"/>
              <a:t>10/14/2026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CE1E4B-5AB1-484D-977D-DC257C2AC5D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06498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F593A89-DF33-4F70-9458-7ACDF7C8D5F2}" type="datetimeFigureOut">
              <a:rPr lang="en-US" smtClean="0"/>
              <a:t>10/14/2026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CE1E4B-5AB1-484D-977D-DC257C2AC5D2}" type="slidenum">
              <a:rPr lang="en-US" smtClean="0"/>
              <a:t>‹#›</a:t>
            </a:fld>
            <a:endParaRPr lang="en-US"/>
          </a:p>
        </p:txBody>
      </p:sp>
    </p:spTree>
    <p:extLst>
      <p:ext uri="{BB962C8B-B14F-4D97-AF65-F5344CB8AC3E}">
        <p14:creationId xmlns:p14="http://schemas.microsoft.com/office/powerpoint/2010/main" val="10786424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F593A89-DF33-4F70-9458-7ACDF7C8D5F2}" type="datetimeFigureOut">
              <a:rPr lang="en-US" smtClean="0"/>
              <a:t>10/14/2026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CE1E4B-5AB1-484D-977D-DC257C2AC5D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96517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F593A89-DF33-4F70-9458-7ACDF7C8D5F2}" type="datetimeFigureOut">
              <a:rPr lang="en-US" smtClean="0"/>
              <a:t>10/14/2026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CE1E4B-5AB1-484D-977D-DC257C2AC5D2}" type="slidenum">
              <a:rPr lang="en-US" smtClean="0"/>
              <a:t>‹#›</a:t>
            </a:fld>
            <a:endParaRPr lang="en-US"/>
          </a:p>
        </p:txBody>
      </p:sp>
    </p:spTree>
    <p:extLst>
      <p:ext uri="{BB962C8B-B14F-4D97-AF65-F5344CB8AC3E}">
        <p14:creationId xmlns:p14="http://schemas.microsoft.com/office/powerpoint/2010/main" val="32441044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F593A89-DF33-4F70-9458-7ACDF7C8D5F2}" type="datetimeFigureOut">
              <a:rPr lang="en-US" smtClean="0"/>
              <a:t>10/14/2026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0CE1E4B-5AB1-484D-977D-DC257C2AC5D2}" type="slidenum">
              <a:rPr lang="en-US" smtClean="0"/>
              <a:t>‹#›</a:t>
            </a:fld>
            <a:endParaRPr lang="en-US"/>
          </a:p>
        </p:txBody>
      </p:sp>
    </p:spTree>
    <p:extLst>
      <p:ext uri="{BB962C8B-B14F-4D97-AF65-F5344CB8AC3E}">
        <p14:creationId xmlns:p14="http://schemas.microsoft.com/office/powerpoint/2010/main" val="36252301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F593A89-DF33-4F70-9458-7ACDF7C8D5F2}" type="datetimeFigureOut">
              <a:rPr lang="en-US" smtClean="0"/>
              <a:t>10/14/2026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0CE1E4B-5AB1-484D-977D-DC257C2AC5D2}" type="slidenum">
              <a:rPr lang="en-US" smtClean="0"/>
              <a:t>‹#›</a:t>
            </a:fld>
            <a:endParaRPr lang="en-US"/>
          </a:p>
        </p:txBody>
      </p:sp>
    </p:spTree>
    <p:extLst>
      <p:ext uri="{BB962C8B-B14F-4D97-AF65-F5344CB8AC3E}">
        <p14:creationId xmlns:p14="http://schemas.microsoft.com/office/powerpoint/2010/main" val="35169714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2F593A89-DF33-4F70-9458-7ACDF7C8D5F2}" type="datetimeFigureOut">
              <a:rPr lang="en-US" smtClean="0"/>
              <a:t>10/14/2026</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F0CE1E4B-5AB1-484D-977D-DC257C2AC5D2}" type="slidenum">
              <a:rPr lang="en-US" smtClean="0"/>
              <a:t>‹#›</a:t>
            </a:fld>
            <a:endParaRPr lang="en-US"/>
          </a:p>
        </p:txBody>
      </p:sp>
    </p:spTree>
    <p:extLst>
      <p:ext uri="{BB962C8B-B14F-4D97-AF65-F5344CB8AC3E}">
        <p14:creationId xmlns:p14="http://schemas.microsoft.com/office/powerpoint/2010/main" val="14014412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2F593A89-DF33-4F70-9458-7ACDF7C8D5F2}" type="datetimeFigureOut">
              <a:rPr lang="en-US" smtClean="0"/>
              <a:t>10/14/2026</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F0CE1E4B-5AB1-484D-977D-DC257C2AC5D2}" type="slidenum">
              <a:rPr lang="en-US" smtClean="0"/>
              <a:t>‹#›</a:t>
            </a:fld>
            <a:endParaRPr lang="en-US"/>
          </a:p>
        </p:txBody>
      </p:sp>
    </p:spTree>
    <p:extLst>
      <p:ext uri="{BB962C8B-B14F-4D97-AF65-F5344CB8AC3E}">
        <p14:creationId xmlns:p14="http://schemas.microsoft.com/office/powerpoint/2010/main" val="22724094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F593A89-DF33-4F70-9458-7ACDF7C8D5F2}" type="datetimeFigureOut">
              <a:rPr lang="en-US" smtClean="0"/>
              <a:t>10/14/2026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CE1E4B-5AB1-484D-977D-DC257C2AC5D2}" type="slidenum">
              <a:rPr lang="en-US" smtClean="0"/>
              <a:t>‹#›</a:t>
            </a:fld>
            <a:endParaRPr lang="en-US"/>
          </a:p>
        </p:txBody>
      </p:sp>
    </p:spTree>
    <p:extLst>
      <p:ext uri="{BB962C8B-B14F-4D97-AF65-F5344CB8AC3E}">
        <p14:creationId xmlns:p14="http://schemas.microsoft.com/office/powerpoint/2010/main" val="33835290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F593A89-DF33-4F70-9458-7ACDF7C8D5F2}" type="datetimeFigureOut">
              <a:rPr lang="en-US" smtClean="0"/>
              <a:t>10/14/2026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CE1E4B-5AB1-484D-977D-DC257C2AC5D2}" type="slidenum">
              <a:rPr lang="en-US" smtClean="0"/>
              <a:t>‹#›</a:t>
            </a:fld>
            <a:endParaRPr lang="en-US"/>
          </a:p>
        </p:txBody>
      </p:sp>
    </p:spTree>
    <p:extLst>
      <p:ext uri="{BB962C8B-B14F-4D97-AF65-F5344CB8AC3E}">
        <p14:creationId xmlns:p14="http://schemas.microsoft.com/office/powerpoint/2010/main" val="184019350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F593A89-DF33-4F70-9458-7ACDF7C8D5F2}" type="datetimeFigureOut">
              <a:rPr lang="en-US" smtClean="0"/>
              <a:t>10/14/2026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CE1E4B-5AB1-484D-977D-DC257C2AC5D2}" type="slidenum">
              <a:rPr lang="en-US" smtClean="0"/>
              <a:t>‹#›</a:t>
            </a:fld>
            <a:endParaRPr lang="en-US"/>
          </a:p>
        </p:txBody>
      </p:sp>
    </p:spTree>
    <p:extLst>
      <p:ext uri="{BB962C8B-B14F-4D97-AF65-F5344CB8AC3E}">
        <p14:creationId xmlns:p14="http://schemas.microsoft.com/office/powerpoint/2010/main" val="2172629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E4E934A-CD55-42D2-8C2F-1D363A3F583D}" type="datetime1">
              <a:rPr lang="en-US" smtClean="0"/>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42605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37EEA6-48B3-4571-BB06-F8CF3BC419A9}" type="datetime1">
              <a:rPr lang="en-US" smtClean="0"/>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smtClean="0"/>
              <a:pPr/>
              <a:t>‹#›</a:t>
            </a:fld>
            <a:endParaRPr lang="en-US" dirty="0"/>
          </a:p>
        </p:txBody>
      </p:sp>
    </p:spTree>
    <p:extLst>
      <p:ext uri="{BB962C8B-B14F-4D97-AF65-F5344CB8AC3E}">
        <p14:creationId xmlns:p14="http://schemas.microsoft.com/office/powerpoint/2010/main" val="24023841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129702-DABD-42F3-A0D5-FE9A23EAF78C}" type="datetime1">
              <a:rPr lang="en-US" smtClean="0"/>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76538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6A4BC83-E5C6-466E-8F83-8DA62D9EDD3C}" type="datetime1">
              <a:rPr lang="en-US" smtClean="0"/>
              <a:t>10/14/2026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pPr/>
              <a:t>‹#›</a:t>
            </a:fld>
            <a:endParaRPr lang="en-US" dirty="0"/>
          </a:p>
        </p:txBody>
      </p:sp>
    </p:spTree>
    <p:extLst>
      <p:ext uri="{BB962C8B-B14F-4D97-AF65-F5344CB8AC3E}">
        <p14:creationId xmlns:p14="http://schemas.microsoft.com/office/powerpoint/2010/main" val="106802841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782C69A-E669-4678-B7FE-DB7DFF9F0D1E}" type="datetime1">
              <a:rPr lang="en-US" smtClean="0"/>
              <a:t>10/14/2026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294188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864E449-CBA2-4FA8-8FF4-CDC2490FF9F6}" type="datetime1">
              <a:rPr lang="en-US" smtClean="0"/>
              <a:t>10/14/2026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263027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7" name="Date Placeholder 6"/>
          <p:cNvSpPr>
            <a:spLocks noGrp="1"/>
          </p:cNvSpPr>
          <p:nvPr>
            <p:ph type="dt" sz="half" idx="10"/>
          </p:nvPr>
        </p:nvSpPr>
        <p:spPr/>
        <p:txBody>
          <a:bodyPr/>
          <a:lstStyle/>
          <a:p>
            <a:fld id="{1B831991-A87E-4B01-A9B4-B5C14262D661}" type="datetime1">
              <a:rPr lang="en-US" smtClean="0"/>
              <a:t>10/14/2026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021970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F3B69A96-3D81-4708-94B4-59D5AFFE7676}" type="datetime1">
              <a:rPr lang="en-US" smtClean="0"/>
              <a:t>10/14/2026</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solidFill>
                <a:srgbClr val="344068"/>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19954A3-9DFD-4C44-94BA-B95130A3BA1C}" type="slidenum">
              <a:rPr lang="en-US" smtClean="0">
                <a:solidFill>
                  <a:srgbClr val="344068"/>
                </a:solidFill>
              </a:rPr>
              <a:pPr/>
              <a:t>‹#›</a:t>
            </a:fld>
            <a:endParaRPr lang="en-US" dirty="0">
              <a:solidFill>
                <a:srgbClr val="344068"/>
              </a:solidFill>
            </a:endParaRPr>
          </a:p>
        </p:txBody>
      </p:sp>
    </p:spTree>
    <p:extLst>
      <p:ext uri="{BB962C8B-B14F-4D97-AF65-F5344CB8AC3E}">
        <p14:creationId xmlns:p14="http://schemas.microsoft.com/office/powerpoint/2010/main" val="234701570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13BE60-3181-4277-A396-85E0A9D67066}" type="datetime1">
              <a:rPr lang="en-US" smtClean="0"/>
              <a:t>10/14/2026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866634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01EE9-1368-46A5-AF8C-FAD1BBFBDE84}" type="datetime1">
              <a:rPr lang="en-US" smtClean="0"/>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pPr/>
              <a:t>‹#›</a:t>
            </a:fld>
            <a:endParaRPr lang="en-US" dirty="0"/>
          </a:p>
        </p:txBody>
      </p:sp>
    </p:spTree>
    <p:extLst>
      <p:ext uri="{BB962C8B-B14F-4D97-AF65-F5344CB8AC3E}">
        <p14:creationId xmlns:p14="http://schemas.microsoft.com/office/powerpoint/2010/main" val="40218997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C991BE1-6FBC-427C-9723-A76C507FDE28}" type="datetime1">
              <a:rPr lang="en-US" smtClean="0"/>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233997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7CADE3-420D-4FAF-A0A3-EB8463A1C44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B971784-B986-4B4E-B371-3E3946987CC9}"/>
              </a:ext>
            </a:extLst>
          </p:cNvPr>
          <p:cNvSpPr>
            <a:spLocks noGrp="1"/>
          </p:cNvSpPr>
          <p:nvPr>
            <p:ph idx="1"/>
          </p:nvPr>
        </p:nvSpPr>
        <p:spPr>
          <a:xfrm>
            <a:off x="267855" y="1573968"/>
            <a:ext cx="11566879" cy="420294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5">
            <a:extLst>
              <a:ext uri="{FF2B5EF4-FFF2-40B4-BE49-F238E27FC236}">
                <a16:creationId xmlns:a16="http://schemas.microsoft.com/office/drawing/2014/main" id="{D2E7B1BD-7227-4A76-B396-305DC19FBCE0}"/>
              </a:ext>
            </a:extLst>
          </p:cNvPr>
          <p:cNvSpPr>
            <a:spLocks noGrp="1"/>
          </p:cNvSpPr>
          <p:nvPr>
            <p:ph type="body" sz="quarter" idx="10"/>
          </p:nvPr>
        </p:nvSpPr>
        <p:spPr>
          <a:xfrm>
            <a:off x="267855" y="5927834"/>
            <a:ext cx="10742349" cy="533511"/>
          </a:xfrm>
        </p:spPr>
        <p:txBody>
          <a:bodyPr anchor="b"/>
          <a:lstStyle>
            <a:lvl1pPr marL="0" indent="0">
              <a:spcAft>
                <a:spcPts val="0"/>
              </a:spcAft>
              <a:buNone/>
              <a:defRPr sz="1100">
                <a:solidFill>
                  <a:schemeClr val="tx1">
                    <a:lumMod val="50000"/>
                  </a:schemeClr>
                </a:solidFill>
              </a:defRPr>
            </a:lvl1pPr>
            <a:lvl2pPr marL="457200" indent="0">
              <a:buNone/>
              <a:defRPr/>
            </a:lvl2pPr>
          </a:lstStyle>
          <a:p>
            <a:pPr lvl="0"/>
            <a:r>
              <a:rPr lang="en-US"/>
              <a:t>Edit Master text styles</a:t>
            </a:r>
          </a:p>
        </p:txBody>
      </p:sp>
    </p:spTree>
    <p:extLst>
      <p:ext uri="{BB962C8B-B14F-4D97-AF65-F5344CB8AC3E}">
        <p14:creationId xmlns:p14="http://schemas.microsoft.com/office/powerpoint/2010/main" val="113136697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Title, Sub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7CADE3-420D-4FAF-A0A3-EB8463A1C44C}"/>
              </a:ext>
            </a:extLst>
          </p:cNvPr>
          <p:cNvSpPr>
            <a:spLocks noGrp="1"/>
          </p:cNvSpPr>
          <p:nvPr>
            <p:ph type="title"/>
          </p:nvPr>
        </p:nvSpPr>
        <p:spPr>
          <a:xfrm>
            <a:off x="267855" y="389130"/>
            <a:ext cx="11566879" cy="684186"/>
          </a:xfrm>
        </p:spPr>
        <p:txBody>
          <a:bodyPr anchor="b"/>
          <a:lstStyle/>
          <a:p>
            <a:r>
              <a:rPr lang="en-US"/>
              <a:t>Click to edit Master title style</a:t>
            </a:r>
          </a:p>
        </p:txBody>
      </p:sp>
      <p:sp>
        <p:nvSpPr>
          <p:cNvPr id="3" name="Content Placeholder 2">
            <a:extLst>
              <a:ext uri="{FF2B5EF4-FFF2-40B4-BE49-F238E27FC236}">
                <a16:creationId xmlns:a16="http://schemas.microsoft.com/office/drawing/2014/main" id="{EB971784-B986-4B4E-B371-3E3946987CC9}"/>
              </a:ext>
            </a:extLst>
          </p:cNvPr>
          <p:cNvSpPr>
            <a:spLocks noGrp="1"/>
          </p:cNvSpPr>
          <p:nvPr>
            <p:ph idx="1"/>
          </p:nvPr>
        </p:nvSpPr>
        <p:spPr>
          <a:xfrm>
            <a:off x="267855" y="1813810"/>
            <a:ext cx="11566879" cy="396310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7">
            <a:extLst>
              <a:ext uri="{FF2B5EF4-FFF2-40B4-BE49-F238E27FC236}">
                <a16:creationId xmlns:a16="http://schemas.microsoft.com/office/drawing/2014/main" id="{9FA4814D-52BE-418C-9DA8-963592A0674B}"/>
              </a:ext>
            </a:extLst>
          </p:cNvPr>
          <p:cNvSpPr>
            <a:spLocks noGrp="1"/>
          </p:cNvSpPr>
          <p:nvPr>
            <p:ph type="body" sz="quarter" idx="10" hasCustomPrompt="1"/>
          </p:nvPr>
        </p:nvSpPr>
        <p:spPr>
          <a:xfrm>
            <a:off x="267856" y="1110844"/>
            <a:ext cx="11566878" cy="388938"/>
          </a:xfrm>
        </p:spPr>
        <p:txBody>
          <a:bodyPr/>
          <a:lstStyle>
            <a:lvl1pPr marL="0" indent="0">
              <a:buNone/>
              <a:defRPr sz="2000" cap="all" baseline="0">
                <a:solidFill>
                  <a:schemeClr val="tx1">
                    <a:lumMod val="50000"/>
                  </a:schemeClr>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EDIT MASTER TEXT STYLES</a:t>
            </a:r>
          </a:p>
        </p:txBody>
      </p:sp>
      <p:sp>
        <p:nvSpPr>
          <p:cNvPr id="5" name="Text Placeholder 5">
            <a:extLst>
              <a:ext uri="{FF2B5EF4-FFF2-40B4-BE49-F238E27FC236}">
                <a16:creationId xmlns:a16="http://schemas.microsoft.com/office/drawing/2014/main" id="{E8658FD3-F94D-4EEB-AB2D-58BAAFEA5713}"/>
              </a:ext>
            </a:extLst>
          </p:cNvPr>
          <p:cNvSpPr>
            <a:spLocks noGrp="1"/>
          </p:cNvSpPr>
          <p:nvPr>
            <p:ph type="body" sz="quarter" idx="11"/>
          </p:nvPr>
        </p:nvSpPr>
        <p:spPr>
          <a:xfrm>
            <a:off x="267855" y="5927834"/>
            <a:ext cx="10742349" cy="533511"/>
          </a:xfrm>
        </p:spPr>
        <p:txBody>
          <a:bodyPr anchor="b"/>
          <a:lstStyle>
            <a:lvl1pPr marL="0" indent="0">
              <a:spcAft>
                <a:spcPts val="0"/>
              </a:spcAft>
              <a:buNone/>
              <a:defRPr sz="1100">
                <a:solidFill>
                  <a:schemeClr val="tx1">
                    <a:lumMod val="50000"/>
                  </a:schemeClr>
                </a:solidFill>
              </a:defRPr>
            </a:lvl1pPr>
            <a:lvl2pPr marL="457200" indent="0">
              <a:buNone/>
              <a:defRPr/>
            </a:lvl2pPr>
          </a:lstStyle>
          <a:p>
            <a:pPr lvl="0"/>
            <a:r>
              <a:rPr lang="en-US"/>
              <a:t>Edit Master text styles</a:t>
            </a:r>
          </a:p>
        </p:txBody>
      </p:sp>
    </p:spTree>
    <p:extLst>
      <p:ext uri="{BB962C8B-B14F-4D97-AF65-F5344CB8AC3E}">
        <p14:creationId xmlns:p14="http://schemas.microsoft.com/office/powerpoint/2010/main" val="386611893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577851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smtClean="0"/>
              <a:pPr/>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smtClean="0"/>
              <a:pPr/>
              <a:t>‹#›</a:t>
            </a:fld>
            <a:endParaRPr lang="en-US" dirty="0"/>
          </a:p>
        </p:txBody>
      </p:sp>
    </p:spTree>
    <p:extLst>
      <p:ext uri="{BB962C8B-B14F-4D97-AF65-F5344CB8AC3E}">
        <p14:creationId xmlns:p14="http://schemas.microsoft.com/office/powerpoint/2010/main" val="89745884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secHead">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110552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smtClean="0"/>
              <a:pPr/>
              <a:t>10/14/2026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pPr/>
              <a:t>‹#›</a:t>
            </a:fld>
            <a:endParaRPr lang="en-US" dirty="0"/>
          </a:p>
        </p:txBody>
      </p:sp>
    </p:spTree>
    <p:extLst>
      <p:ext uri="{BB962C8B-B14F-4D97-AF65-F5344CB8AC3E}">
        <p14:creationId xmlns:p14="http://schemas.microsoft.com/office/powerpoint/2010/main" val="140579354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10/14/2026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8212140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10/14/2026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8722700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blank">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61BEF0D-F0BB-DE4B-95CE-6DB70DBA9567}" type="datetimeFigureOut">
              <a:rPr lang="en-US" smtClean="0"/>
              <a:pPr/>
              <a:t>10/14/2026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9073530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objTx">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42A54C80-263E-416B-A8E0-580EDEADCBDC}" type="datetimeFigureOut">
              <a:rPr lang="en-US" smtClean="0"/>
              <a:pPr/>
              <a:t>10/14/2026</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solidFill>
                <a:srgbClr val="344068"/>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19954A3-9DFD-4C44-94BA-B95130A3BA1C}" type="slidenum">
              <a:rPr lang="en-US" smtClean="0">
                <a:solidFill>
                  <a:srgbClr val="344068"/>
                </a:solidFill>
              </a:rPr>
              <a:pPr/>
              <a:t>‹#›</a:t>
            </a:fld>
            <a:endParaRPr lang="en-US" dirty="0">
              <a:solidFill>
                <a:srgbClr val="344068"/>
              </a:solidFill>
            </a:endParaRPr>
          </a:p>
        </p:txBody>
      </p:sp>
    </p:spTree>
    <p:extLst>
      <p:ext uri="{BB962C8B-B14F-4D97-AF65-F5344CB8AC3E}">
        <p14:creationId xmlns:p14="http://schemas.microsoft.com/office/powerpoint/2010/main" val="41614721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picTx">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10/14/2026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1520501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pPr/>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pPr/>
              <a:t>‹#›</a:t>
            </a:fld>
            <a:endParaRPr lang="en-US" dirty="0"/>
          </a:p>
        </p:txBody>
      </p:sp>
    </p:spTree>
    <p:extLst>
      <p:ext uri="{BB962C8B-B14F-4D97-AF65-F5344CB8AC3E}">
        <p14:creationId xmlns:p14="http://schemas.microsoft.com/office/powerpoint/2010/main" val="300680235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vertTitleAndTx">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10322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pPr defTabSz="457189"/>
            <a:fld id="{B61BEF0D-F0BB-DE4B-95CE-6DB70DBA9567}" type="datetimeFigureOut">
              <a:rPr lang="en-US" smtClean="0"/>
              <a:pPr defTabSz="457189"/>
              <a:t>10/14/2026</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pPr defTabSz="457189"/>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pPr defTabSz="457189"/>
            <a:fld id="{D57F1E4F-1CFF-5643-939E-217C01CDF565}" type="slidenum">
              <a:rPr lang="en-US" smtClean="0"/>
              <a:pPr defTabSz="457189"/>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8245619"/>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68"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2F593A89-DF33-4F70-9458-7ACDF7C8D5F2}" type="datetimeFigureOut">
              <a:rPr lang="en-US" smtClean="0"/>
              <a:t>10/14/2026</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F0CE1E4B-5AB1-484D-977D-DC257C2AC5D2}"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0287713"/>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pPr defTabSz="457189"/>
            <a:fld id="{068C80CE-D26F-4FFF-9E62-4BE836FD895D}" type="datetime1">
              <a:rPr lang="en-US" smtClean="0"/>
              <a:t>10/14/2026</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pPr defTabSz="457189"/>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pPr defTabSz="457189"/>
            <a:fld id="{D57F1E4F-1CFF-5643-939E-217C01CDF565}" type="slidenum">
              <a:rPr lang="en-US" smtClean="0"/>
              <a:pPr defTabSz="457189"/>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5820208"/>
      </p:ext>
    </p:extLst>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 id="2147483793" r:id="rId12"/>
    <p:sldLayoutId id="2147483794" r:id="rId13"/>
  </p:sldLayoutIdLst>
  <p:hf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pPr defTabSz="457189"/>
            <a:fld id="{B61BEF0D-F0BB-DE4B-95CE-6DB70DBA9567}" type="datetimeFigureOut">
              <a:rPr lang="en-US" smtClean="0"/>
              <a:pPr defTabSz="457189"/>
              <a:t>10/14/2026</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pPr defTabSz="457189"/>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pPr defTabSz="457189"/>
            <a:fld id="{D57F1E4F-1CFF-5643-939E-217C01CDF565}" type="slidenum">
              <a:rPr lang="en-US" smtClean="0"/>
              <a:pPr defTabSz="457189"/>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3885717"/>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g"/><Relationship Id="rId1" Type="http://schemas.openxmlformats.org/officeDocument/2006/relationships/slideLayout" Target="../slideLayouts/slideLayout8.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1.sv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4.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4.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21.xml.rels><?xml version="1.0" encoding="UTF-8" standalone="yes"?>
<Relationships xmlns="http://schemas.openxmlformats.org/package/2006/relationships"><Relationship Id="rId8" Type="http://schemas.openxmlformats.org/officeDocument/2006/relationships/hyperlink" Target="file:///C:\Users\Tysha%20Martin\My%20Drive\Downloads\FAIR-HOUSING-FOR-PEOPLE-WITH-A-CRIMINAL-RECORD-A-DIGITAL-TOOLKIT%20(2).pdf" TargetMode="External"/><Relationship Id="rId3" Type="http://schemas.openxmlformats.org/officeDocument/2006/relationships/diagramLayout" Target="../diagrams/layout4.xml"/><Relationship Id="rId7" Type="http://schemas.openxmlformats.org/officeDocument/2006/relationships/image" Target="../media/image4.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10" Type="http://schemas.openxmlformats.org/officeDocument/2006/relationships/hyperlink" Target="file:///C:\Users\Tysha%20Martin\My%20Drive\Downloads\doc-y-guidance-for-assessing-justice-involved-applicants_-10.7.2022%20(1).pdf" TargetMode="External"/><Relationship Id="rId4" Type="http://schemas.openxmlformats.org/officeDocument/2006/relationships/diagramQuickStyle" Target="../diagrams/quickStyle4.xml"/><Relationship Id="rId9" Type="http://schemas.openxmlformats.org/officeDocument/2006/relationships/hyperlink" Target="file:///C:\Users\Tysha%20Martin\My%20Drive\Downloads\doc-y-guidance-for-assessing-justice-involved-applicants_-10.7.2022.pdf"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16.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 Id="rId5" Type="http://schemas.openxmlformats.org/officeDocument/2006/relationships/image" Target="../media/image20.png"/><Relationship Id="rId4" Type="http://schemas.openxmlformats.org/officeDocument/2006/relationships/image" Target="../media/image19.png"/></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9.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34.svg"/><Relationship Id="rId1" Type="http://schemas.openxmlformats.org/officeDocument/2006/relationships/slideLayout" Target="../slideLayouts/slideLayout14.xml"/><Relationship Id="rId5" Type="http://schemas.openxmlformats.org/officeDocument/2006/relationships/hyperlink" Target="https://www.cnyfairhousing.org/disability" TargetMode="External"/><Relationship Id="rId4" Type="http://schemas.openxmlformats.org/officeDocument/2006/relationships/hyperlink" Target="https://www.cnyfairhousing.org/"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2.jp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2.jp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1.xml"/><Relationship Id="rId7" Type="http://schemas.openxmlformats.org/officeDocument/2006/relationships/image" Target="../media/image2.jpg"/><Relationship Id="rId2" Type="http://schemas.openxmlformats.org/officeDocument/2006/relationships/diagramData" Target="../diagrams/data11.xml"/><Relationship Id="rId1" Type="http://schemas.openxmlformats.org/officeDocument/2006/relationships/slideLayout" Target="../slideLayouts/slideLayout14.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eg"/><Relationship Id="rId1" Type="http://schemas.openxmlformats.org/officeDocument/2006/relationships/slideLayout" Target="../slideLayouts/slideLayout14.xml"/><Relationship Id="rId6" Type="http://schemas.openxmlformats.org/officeDocument/2006/relationships/image" Target="../media/image2.jpg"/><Relationship Id="rId5" Type="http://schemas.openxmlformats.org/officeDocument/2006/relationships/image" Target="../media/image40.jpg"/><Relationship Id="rId4" Type="http://schemas.openxmlformats.org/officeDocument/2006/relationships/image" Target="../media/image39.jpeg"/></Relationships>
</file>

<file path=ppt/slides/_rels/slide37.xml.rels><?xml version="1.0" encoding="UTF-8" standalone="yes"?>
<Relationships xmlns="http://schemas.openxmlformats.org/package/2006/relationships"><Relationship Id="rId3" Type="http://schemas.openxmlformats.org/officeDocument/2006/relationships/image" Target="../media/image41.svg"/><Relationship Id="rId2" Type="http://schemas.openxmlformats.org/officeDocument/2006/relationships/image" Target="../media/image2.jp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E220058-3FCE-496E-ADF2-D8A6961F39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E193F809-7E50-4AAD-8E26-878207931C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44603" y="4325112"/>
            <a:ext cx="71323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 name="Subtitle 2"/>
          <p:cNvSpPr>
            <a:spLocks noGrp="1"/>
          </p:cNvSpPr>
          <p:nvPr>
            <p:ph type="subTitle" idx="1"/>
          </p:nvPr>
        </p:nvSpPr>
        <p:spPr>
          <a:xfrm>
            <a:off x="3836504" y="4455620"/>
            <a:ext cx="7321946" cy="1143000"/>
          </a:xfrm>
        </p:spPr>
        <p:txBody>
          <a:bodyPr>
            <a:normAutofit/>
          </a:bodyPr>
          <a:lstStyle/>
          <a:p>
            <a:r>
              <a:rPr lang="en-US" dirty="0"/>
              <a:t>Fair Housing Essentials</a:t>
            </a:r>
          </a:p>
          <a:p>
            <a:r>
              <a:rPr lang="en-US" dirty="0"/>
              <a:t>Sally santangelo</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2323" y="1483315"/>
            <a:ext cx="8067353" cy="2460542"/>
          </a:xfrm>
          <a:prstGeom prst="rect">
            <a:avLst/>
          </a:prstGeom>
        </p:spPr>
      </p:pic>
      <p:sp>
        <p:nvSpPr>
          <p:cNvPr id="13" name="Rectangle 12">
            <a:extLst>
              <a:ext uri="{FF2B5EF4-FFF2-40B4-BE49-F238E27FC236}">
                <a16:creationId xmlns:a16="http://schemas.microsoft.com/office/drawing/2014/main" id="{3E9C5090-7D25-41E3-A6D3-CCAEE505E7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5" name="Rectangle 14">
            <a:extLst>
              <a:ext uri="{FF2B5EF4-FFF2-40B4-BE49-F238E27FC236}">
                <a16:creationId xmlns:a16="http://schemas.microsoft.com/office/drawing/2014/main" id="{11BF8809-0DAC-41E5-A212-ACB4A01BE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9888682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E5958DBC-F4DA-42A8-8C52-860179790E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682C8CF-00BF-40A5-861A-FFD53E5C3E1B}"/>
              </a:ext>
            </a:extLst>
          </p:cNvPr>
          <p:cNvSpPr>
            <a:spLocks noGrp="1"/>
          </p:cNvSpPr>
          <p:nvPr>
            <p:ph type="title"/>
          </p:nvPr>
        </p:nvSpPr>
        <p:spPr>
          <a:xfrm>
            <a:off x="5144679" y="634946"/>
            <a:ext cx="6405063" cy="1450757"/>
          </a:xfrm>
        </p:spPr>
        <p:txBody>
          <a:bodyPr>
            <a:normAutofit/>
          </a:bodyPr>
          <a:lstStyle/>
          <a:p>
            <a:r>
              <a:rPr lang="en-US" sz="4400" b="1" dirty="0">
                <a:latin typeface="+mn-lt"/>
              </a:rPr>
              <a:t>CNY Fair Housing’s Services</a:t>
            </a:r>
          </a:p>
        </p:txBody>
      </p:sp>
      <p:pic>
        <p:nvPicPr>
          <p:cNvPr id="11" name="Picture 10">
            <a:extLst>
              <a:ext uri="{FF2B5EF4-FFF2-40B4-BE49-F238E27FC236}">
                <a16:creationId xmlns:a16="http://schemas.microsoft.com/office/drawing/2014/main" id="{8E14C3C0-88E5-4BBA-A4B5-D5FD503239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1764" y="660197"/>
            <a:ext cx="2966555" cy="904799"/>
          </a:xfrm>
          <a:prstGeom prst="rect">
            <a:avLst/>
          </a:prstGeom>
        </p:spPr>
      </p:pic>
      <p:cxnSp>
        <p:nvCxnSpPr>
          <p:cNvPr id="45" name="Straight Connector 44">
            <a:extLst>
              <a:ext uri="{FF2B5EF4-FFF2-40B4-BE49-F238E27FC236}">
                <a16:creationId xmlns:a16="http://schemas.microsoft.com/office/drawing/2014/main" id="{79FCC9A9-2031-4283-9B27-34B62BB7F30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81247" y="2086188"/>
            <a:ext cx="585216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61D05E83-F98E-7F5E-2C16-7A276F53EEBB}"/>
              </a:ext>
            </a:extLst>
          </p:cNvPr>
          <p:cNvPicPr>
            <a:picLocks noChangeAspect="1"/>
          </p:cNvPicPr>
          <p:nvPr/>
        </p:nvPicPr>
        <p:blipFill>
          <a:blip r:embed="rId3"/>
          <a:stretch>
            <a:fillRect/>
          </a:stretch>
        </p:blipFill>
        <p:spPr>
          <a:xfrm>
            <a:off x="1411764" y="2030217"/>
            <a:ext cx="2966555" cy="3840201"/>
          </a:xfrm>
          <a:prstGeom prst="rect">
            <a:avLst/>
          </a:prstGeom>
        </p:spPr>
      </p:pic>
      <p:sp>
        <p:nvSpPr>
          <p:cNvPr id="38" name="Content Placeholder 2">
            <a:extLst>
              <a:ext uri="{FF2B5EF4-FFF2-40B4-BE49-F238E27FC236}">
                <a16:creationId xmlns:a16="http://schemas.microsoft.com/office/drawing/2014/main" id="{E0325117-00C5-4D1B-A8F5-380A66B64FEF}"/>
              </a:ext>
            </a:extLst>
          </p:cNvPr>
          <p:cNvSpPr>
            <a:spLocks noGrp="1"/>
          </p:cNvSpPr>
          <p:nvPr>
            <p:ph idx="1"/>
          </p:nvPr>
        </p:nvSpPr>
        <p:spPr>
          <a:xfrm>
            <a:off x="5144679" y="2198914"/>
            <a:ext cx="6405063" cy="3670180"/>
          </a:xfrm>
        </p:spPr>
        <p:txBody>
          <a:bodyPr vert="horz" lIns="0" tIns="45720" rIns="0" bIns="45720" rtlCol="0" anchor="t">
            <a:normAutofit/>
          </a:bodyPr>
          <a:lstStyle/>
          <a:p>
            <a:pPr>
              <a:buFont typeface="Arial" panose="020B0604020202020204" pitchFamily="34" charset="0"/>
              <a:buChar char="•"/>
            </a:pPr>
            <a:r>
              <a:rPr lang="en-US" sz="1600" dirty="0"/>
              <a:t> Investigate complaints of discrimination</a:t>
            </a:r>
          </a:p>
          <a:p>
            <a:pPr>
              <a:buFont typeface="Arial" panose="020B0604020202020204" pitchFamily="34" charset="0"/>
              <a:buChar char="•"/>
            </a:pPr>
            <a:r>
              <a:rPr lang="en-US" sz="1600" dirty="0"/>
              <a:t> Conduct undercover testing</a:t>
            </a:r>
          </a:p>
          <a:p>
            <a:pPr>
              <a:buFont typeface="Arial" panose="020B0604020202020204" pitchFamily="34" charset="0"/>
              <a:buChar char="•"/>
            </a:pPr>
            <a:r>
              <a:rPr lang="en-US" sz="1600" dirty="0"/>
              <a:t> Provide counseling and advocacy to individuals whose housing rights are being violated</a:t>
            </a:r>
          </a:p>
          <a:p>
            <a:pPr>
              <a:buFont typeface="Arial" panose="020B0604020202020204" pitchFamily="34" charset="0"/>
              <a:buChar char="•"/>
            </a:pPr>
            <a:r>
              <a:rPr lang="en-US" sz="1600" dirty="0"/>
              <a:t> Provide legal representation to victims</a:t>
            </a:r>
          </a:p>
          <a:p>
            <a:pPr>
              <a:buFont typeface="Arial" panose="020B0604020202020204" pitchFamily="34" charset="0"/>
              <a:buChar char="•"/>
            </a:pPr>
            <a:r>
              <a:rPr lang="en-US" sz="1600" dirty="0"/>
              <a:t> Conduct education and outreach on fair housing rights and responsibilities</a:t>
            </a:r>
          </a:p>
          <a:p>
            <a:pPr>
              <a:buFont typeface="Arial" panose="020B0604020202020204" pitchFamily="34" charset="0"/>
              <a:buChar char="•"/>
            </a:pPr>
            <a:r>
              <a:rPr lang="en-US" sz="1600" dirty="0"/>
              <a:t> Conduct research and engage in advocacy to increase housing opportunity</a:t>
            </a:r>
          </a:p>
          <a:p>
            <a:pPr>
              <a:buFont typeface="Arial" panose="020B0604020202020204" pitchFamily="34" charset="0"/>
              <a:buChar char="•"/>
            </a:pPr>
            <a:r>
              <a:rPr lang="en-US" sz="1600" dirty="0"/>
              <a:t> Assist tenant associations with organization and collective advocacy</a:t>
            </a:r>
            <a:endParaRPr lang="en-US" sz="1600" dirty="0">
              <a:ea typeface="Calibri"/>
              <a:cs typeface="Calibri"/>
            </a:endParaRPr>
          </a:p>
          <a:p>
            <a:pPr>
              <a:buFont typeface="Arial" panose="020B0604020202020204" pitchFamily="34" charset="0"/>
              <a:buChar char="•"/>
            </a:pPr>
            <a:r>
              <a:rPr lang="en-US" sz="1600" dirty="0"/>
              <a:t> Provide counseling and support to households moving to well-resourced communities</a:t>
            </a:r>
          </a:p>
          <a:p>
            <a:endParaRPr lang="en-US" sz="1600" dirty="0"/>
          </a:p>
        </p:txBody>
      </p:sp>
      <p:sp>
        <p:nvSpPr>
          <p:cNvPr id="47" name="Rectangle 46">
            <a:extLst>
              <a:ext uri="{FF2B5EF4-FFF2-40B4-BE49-F238E27FC236}">
                <a16:creationId xmlns:a16="http://schemas.microsoft.com/office/drawing/2014/main" id="{51DDD252-D7C8-4CE5-9C61-D60D722BC2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Rectangle 48">
            <a:extLst>
              <a:ext uri="{FF2B5EF4-FFF2-40B4-BE49-F238E27FC236}">
                <a16:creationId xmlns:a16="http://schemas.microsoft.com/office/drawing/2014/main" id="{2FBD75F5-C49C-4F6A-8D43-7A5939C233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lide Number Placeholder 2">
            <a:extLst>
              <a:ext uri="{FF2B5EF4-FFF2-40B4-BE49-F238E27FC236}">
                <a16:creationId xmlns:a16="http://schemas.microsoft.com/office/drawing/2014/main" id="{18B76867-9B4C-4D3F-B4C9-40D4687EB64A}"/>
              </a:ext>
            </a:extLst>
          </p:cNvPr>
          <p:cNvSpPr>
            <a:spLocks noGrp="1"/>
          </p:cNvSpPr>
          <p:nvPr>
            <p:ph type="sldNum" sz="quarter" idx="12"/>
          </p:nvPr>
        </p:nvSpPr>
        <p:spPr>
          <a:xfrm>
            <a:off x="9900458" y="6459785"/>
            <a:ext cx="1312025"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519954A3-9DFD-4C44-94BA-B95130A3BA1C}"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2</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79327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51152-212D-40D9-AFE4-1BC90240A0BD}"/>
              </a:ext>
            </a:extLst>
          </p:cNvPr>
          <p:cNvSpPr>
            <a:spLocks noGrp="1"/>
          </p:cNvSpPr>
          <p:nvPr>
            <p:ph type="title"/>
          </p:nvPr>
        </p:nvSpPr>
        <p:spPr/>
        <p:txBody>
          <a:bodyPr/>
          <a:lstStyle/>
          <a:p>
            <a:pPr algn="ctr"/>
            <a:r>
              <a:rPr lang="en-US" dirty="0"/>
              <a:t>Disclaimer</a:t>
            </a:r>
          </a:p>
        </p:txBody>
      </p:sp>
      <p:sp>
        <p:nvSpPr>
          <p:cNvPr id="3" name="Content Placeholder 2">
            <a:extLst>
              <a:ext uri="{FF2B5EF4-FFF2-40B4-BE49-F238E27FC236}">
                <a16:creationId xmlns:a16="http://schemas.microsoft.com/office/drawing/2014/main" id="{F8B15192-15AB-4F71-B27B-8382F655666C}"/>
              </a:ext>
            </a:extLst>
          </p:cNvPr>
          <p:cNvSpPr>
            <a:spLocks noGrp="1"/>
          </p:cNvSpPr>
          <p:nvPr>
            <p:ph idx="1"/>
          </p:nvPr>
        </p:nvSpPr>
        <p:spPr/>
        <p:txBody>
          <a:bodyPr/>
          <a:lstStyle/>
          <a:p>
            <a:pPr algn="ctr"/>
            <a:r>
              <a:rPr lang="en-US" sz="2800" dirty="0"/>
              <a:t>Nothing presented here either verbally or in writing is legal advice. Please consult an attorney for legal advice. </a:t>
            </a:r>
          </a:p>
          <a:p>
            <a:endParaRPr lang="en-US" dirty="0"/>
          </a:p>
        </p:txBody>
      </p:sp>
      <p:pic>
        <p:nvPicPr>
          <p:cNvPr id="4" name="Picture 3">
            <a:extLst>
              <a:ext uri="{FF2B5EF4-FFF2-40B4-BE49-F238E27FC236}">
                <a16:creationId xmlns:a16="http://schemas.microsoft.com/office/drawing/2014/main" id="{D3921628-4AC9-4157-8BD5-FAF4D20920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18636" y="5172611"/>
            <a:ext cx="2276084" cy="696483"/>
          </a:xfrm>
          <a:prstGeom prst="rect">
            <a:avLst/>
          </a:prstGeom>
        </p:spPr>
      </p:pic>
    </p:spTree>
    <p:extLst>
      <p:ext uri="{BB962C8B-B14F-4D97-AF65-F5344CB8AC3E}">
        <p14:creationId xmlns:p14="http://schemas.microsoft.com/office/powerpoint/2010/main" val="29567976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5A15C-D450-FBBE-7D92-A3F2E4CF1B3F}"/>
              </a:ext>
            </a:extLst>
          </p:cNvPr>
          <p:cNvSpPr>
            <a:spLocks noGrp="1"/>
          </p:cNvSpPr>
          <p:nvPr>
            <p:ph type="title"/>
          </p:nvPr>
        </p:nvSpPr>
        <p:spPr>
          <a:xfrm>
            <a:off x="1059180" y="286603"/>
            <a:ext cx="10058400" cy="1450757"/>
          </a:xfrm>
        </p:spPr>
        <p:txBody>
          <a:bodyPr/>
          <a:lstStyle/>
          <a:p>
            <a:pPr algn="ctr"/>
            <a:r>
              <a:rPr lang="en-US" b="1" dirty="0">
                <a:latin typeface="+mn-lt"/>
              </a:rPr>
              <a:t>Federal and State Fair Housing Laws</a:t>
            </a:r>
          </a:p>
        </p:txBody>
      </p:sp>
      <p:sp>
        <p:nvSpPr>
          <p:cNvPr id="5" name="Content Placeholder 4">
            <a:extLst>
              <a:ext uri="{FF2B5EF4-FFF2-40B4-BE49-F238E27FC236}">
                <a16:creationId xmlns:a16="http://schemas.microsoft.com/office/drawing/2014/main" id="{AF8128D8-5A68-2513-256A-60BFE0E209B6}"/>
              </a:ext>
            </a:extLst>
          </p:cNvPr>
          <p:cNvSpPr>
            <a:spLocks noGrp="1"/>
          </p:cNvSpPr>
          <p:nvPr>
            <p:ph sz="half" idx="1"/>
          </p:nvPr>
        </p:nvSpPr>
        <p:spPr>
          <a:xfrm>
            <a:off x="1097280" y="2625587"/>
            <a:ext cx="4937760" cy="3561008"/>
          </a:xfrm>
        </p:spPr>
        <p:txBody>
          <a:bodyPr>
            <a:noAutofit/>
          </a:bodyPr>
          <a:lstStyle/>
          <a:p>
            <a:pPr algn="ctr"/>
            <a:r>
              <a:rPr lang="en-US" sz="1600" b="1" dirty="0"/>
              <a:t>Federal Fair Housing Act</a:t>
            </a:r>
          </a:p>
          <a:p>
            <a:pPr algn="ctr">
              <a:buFont typeface="Arial" panose="020B0604020202020204" pitchFamily="34" charset="0"/>
              <a:buChar char="•"/>
            </a:pPr>
            <a:r>
              <a:rPr lang="en-US" sz="1600" dirty="0"/>
              <a:t> Race</a:t>
            </a:r>
          </a:p>
          <a:p>
            <a:pPr algn="ctr">
              <a:buFont typeface="Arial" panose="020B0604020202020204" pitchFamily="34" charset="0"/>
              <a:buChar char="•"/>
            </a:pPr>
            <a:r>
              <a:rPr lang="en-US" sz="1600" dirty="0"/>
              <a:t> Color</a:t>
            </a:r>
          </a:p>
          <a:p>
            <a:pPr algn="ctr">
              <a:buFont typeface="Arial" panose="020B0604020202020204" pitchFamily="34" charset="0"/>
              <a:buChar char="•"/>
            </a:pPr>
            <a:r>
              <a:rPr lang="en-US" sz="1600" dirty="0"/>
              <a:t> National Origin</a:t>
            </a:r>
          </a:p>
          <a:p>
            <a:pPr algn="ctr">
              <a:buFont typeface="Arial" panose="020B0604020202020204" pitchFamily="34" charset="0"/>
              <a:buChar char="•"/>
            </a:pPr>
            <a:r>
              <a:rPr lang="en-US" sz="1600" dirty="0"/>
              <a:t> Religion </a:t>
            </a:r>
          </a:p>
          <a:p>
            <a:pPr algn="ctr">
              <a:buFont typeface="Arial" panose="020B0604020202020204" pitchFamily="34" charset="0"/>
              <a:buChar char="•"/>
            </a:pPr>
            <a:r>
              <a:rPr lang="en-US" sz="1600" dirty="0"/>
              <a:t> Sex (interpreted to include sexual orientation)</a:t>
            </a:r>
          </a:p>
          <a:p>
            <a:pPr algn="ctr">
              <a:buFont typeface="Arial" panose="020B0604020202020204" pitchFamily="34" charset="0"/>
              <a:buChar char="•"/>
            </a:pPr>
            <a:r>
              <a:rPr lang="en-US" sz="1600" dirty="0"/>
              <a:t> Disability</a:t>
            </a:r>
          </a:p>
          <a:p>
            <a:pPr algn="ctr">
              <a:buFont typeface="Arial" panose="020B0604020202020204" pitchFamily="34" charset="0"/>
              <a:buChar char="•"/>
            </a:pPr>
            <a:r>
              <a:rPr lang="en-US" sz="1600" dirty="0"/>
              <a:t> Familial Status</a:t>
            </a:r>
          </a:p>
        </p:txBody>
      </p:sp>
      <p:sp>
        <p:nvSpPr>
          <p:cNvPr id="6" name="Content Placeholder 5">
            <a:extLst>
              <a:ext uri="{FF2B5EF4-FFF2-40B4-BE49-F238E27FC236}">
                <a16:creationId xmlns:a16="http://schemas.microsoft.com/office/drawing/2014/main" id="{4521F455-FE8F-84B0-E5C0-EB051E025C35}"/>
              </a:ext>
            </a:extLst>
          </p:cNvPr>
          <p:cNvSpPr>
            <a:spLocks noGrp="1"/>
          </p:cNvSpPr>
          <p:nvPr>
            <p:ph sz="half" idx="2"/>
          </p:nvPr>
        </p:nvSpPr>
        <p:spPr>
          <a:xfrm>
            <a:off x="6217920" y="2625586"/>
            <a:ext cx="4937760" cy="3490048"/>
          </a:xfrm>
        </p:spPr>
        <p:txBody>
          <a:bodyPr>
            <a:normAutofit fontScale="55000" lnSpcReduction="20000"/>
          </a:bodyPr>
          <a:lstStyle/>
          <a:p>
            <a:pPr algn="ctr"/>
            <a:r>
              <a:rPr lang="en-US" sz="2900" b="1" dirty="0"/>
              <a:t>New York State Human Rights Law</a:t>
            </a:r>
          </a:p>
          <a:p>
            <a:pPr algn="ctr">
              <a:buFont typeface="Arial" panose="020B0604020202020204" pitchFamily="34" charset="0"/>
              <a:buChar char="•"/>
            </a:pPr>
            <a:r>
              <a:rPr lang="en-US" sz="2900" b="1" dirty="0"/>
              <a:t> </a:t>
            </a:r>
            <a:r>
              <a:rPr lang="en-US" sz="2900" dirty="0"/>
              <a:t>FHA protected classes, </a:t>
            </a:r>
            <a:r>
              <a:rPr lang="en-US" sz="2900" u="sng" dirty="0"/>
              <a:t>plus</a:t>
            </a:r>
            <a:r>
              <a:rPr lang="en-US" sz="2900" dirty="0"/>
              <a:t> … </a:t>
            </a:r>
          </a:p>
          <a:p>
            <a:pPr algn="ctr">
              <a:buFont typeface="Arial" panose="020B0604020202020204" pitchFamily="34" charset="0"/>
              <a:buChar char="•"/>
            </a:pPr>
            <a:r>
              <a:rPr lang="en-US" sz="2900" b="1" dirty="0"/>
              <a:t> </a:t>
            </a:r>
            <a:r>
              <a:rPr lang="en-US" sz="2900" dirty="0"/>
              <a:t>Age</a:t>
            </a:r>
          </a:p>
          <a:p>
            <a:pPr algn="ctr">
              <a:buFont typeface="Arial" panose="020B0604020202020204" pitchFamily="34" charset="0"/>
              <a:buChar char="•"/>
            </a:pPr>
            <a:r>
              <a:rPr lang="en-US" sz="2900" dirty="0"/>
              <a:t> Marital Status</a:t>
            </a:r>
          </a:p>
          <a:p>
            <a:pPr algn="ctr">
              <a:buFont typeface="Arial" panose="020B0604020202020204" pitchFamily="34" charset="0"/>
              <a:buChar char="•"/>
            </a:pPr>
            <a:r>
              <a:rPr lang="en-US" sz="2900" b="1" dirty="0"/>
              <a:t> </a:t>
            </a:r>
            <a:r>
              <a:rPr lang="en-US" sz="2900" dirty="0"/>
              <a:t>Military Status</a:t>
            </a:r>
          </a:p>
          <a:p>
            <a:pPr algn="ctr">
              <a:buFont typeface="Arial" panose="020B0604020202020204" pitchFamily="34" charset="0"/>
              <a:buChar char="•"/>
            </a:pPr>
            <a:r>
              <a:rPr lang="en-US" sz="2900" dirty="0"/>
              <a:t> Sexual Orientation</a:t>
            </a:r>
          </a:p>
          <a:p>
            <a:pPr algn="ctr">
              <a:buFont typeface="Arial" panose="020B0604020202020204" pitchFamily="34" charset="0"/>
              <a:buChar char="•"/>
            </a:pPr>
            <a:r>
              <a:rPr lang="en-US" sz="2900" dirty="0"/>
              <a:t> Gender Identity</a:t>
            </a:r>
          </a:p>
          <a:p>
            <a:pPr algn="ctr">
              <a:buFont typeface="Arial" panose="020B0604020202020204" pitchFamily="34" charset="0"/>
              <a:buChar char="•"/>
            </a:pPr>
            <a:r>
              <a:rPr lang="en-US" sz="2900" dirty="0"/>
              <a:t> Lawful Source of Income</a:t>
            </a:r>
          </a:p>
          <a:p>
            <a:pPr algn="ctr">
              <a:buFont typeface="Arial" panose="020B0604020202020204" pitchFamily="34" charset="0"/>
              <a:buChar char="•"/>
            </a:pPr>
            <a:r>
              <a:rPr lang="en-US" sz="2900" dirty="0"/>
              <a:t> Domestic Violence Victim Status</a:t>
            </a:r>
          </a:p>
          <a:p>
            <a:pPr algn="ctr">
              <a:buFont typeface="Arial" panose="020B0604020202020204" pitchFamily="34" charset="0"/>
              <a:buChar char="•"/>
            </a:pPr>
            <a:r>
              <a:rPr lang="en-US" sz="2900" dirty="0"/>
              <a:t>Citizenship or Immigration Status</a:t>
            </a:r>
          </a:p>
          <a:p>
            <a:pPr>
              <a:buFont typeface="Arial" panose="020B0604020202020204" pitchFamily="34" charset="0"/>
              <a:buChar char="•"/>
            </a:pPr>
            <a:endParaRPr lang="en-US" b="1" dirty="0"/>
          </a:p>
        </p:txBody>
      </p:sp>
      <p:sp>
        <p:nvSpPr>
          <p:cNvPr id="4" name="Slide Number Placeholder 3">
            <a:extLst>
              <a:ext uri="{FF2B5EF4-FFF2-40B4-BE49-F238E27FC236}">
                <a16:creationId xmlns:a16="http://schemas.microsoft.com/office/drawing/2014/main" id="{07D78B23-E460-E98B-08E5-0E8C1693BB3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9954A3-9DFD-4C44-94BA-B95130A3BA1C}"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05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F12194ED-3CC9-7EB9-E582-8F393291B3EC}"/>
              </a:ext>
            </a:extLst>
          </p:cNvPr>
          <p:cNvSpPr txBox="1"/>
          <p:nvPr/>
        </p:nvSpPr>
        <p:spPr>
          <a:xfrm>
            <a:off x="1097280" y="1917700"/>
            <a:ext cx="1005840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Prohibit discrimination in the sale, rental, or financing of dwellings,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and in other housing-related activities</a:t>
            </a:r>
          </a:p>
        </p:txBody>
      </p:sp>
    </p:spTree>
    <p:extLst>
      <p:ext uri="{BB962C8B-B14F-4D97-AF65-F5344CB8AC3E}">
        <p14:creationId xmlns:p14="http://schemas.microsoft.com/office/powerpoint/2010/main" val="27505707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8220A-3506-4E7E-BA2E-33FC770C024F}"/>
              </a:ext>
            </a:extLst>
          </p:cNvPr>
          <p:cNvSpPr>
            <a:spLocks noGrp="1"/>
          </p:cNvSpPr>
          <p:nvPr>
            <p:ph type="title"/>
          </p:nvPr>
        </p:nvSpPr>
        <p:spPr/>
        <p:txBody>
          <a:bodyPr>
            <a:normAutofit/>
          </a:bodyPr>
          <a:lstStyle/>
          <a:p>
            <a:r>
              <a:rPr lang="en-US" sz="4000" dirty="0"/>
              <a:t>Who (</a:t>
            </a:r>
            <a:r>
              <a:rPr lang="en-US" sz="4000"/>
              <a:t>and what) </a:t>
            </a:r>
            <a:r>
              <a:rPr lang="en-US" sz="4000" dirty="0"/>
              <a:t>is covered by fair housing laws?</a:t>
            </a:r>
          </a:p>
        </p:txBody>
      </p:sp>
      <p:sp>
        <p:nvSpPr>
          <p:cNvPr id="3" name="Content Placeholder 2">
            <a:extLst>
              <a:ext uri="{FF2B5EF4-FFF2-40B4-BE49-F238E27FC236}">
                <a16:creationId xmlns:a16="http://schemas.microsoft.com/office/drawing/2014/main" id="{7B3E6BB1-E2DE-4B2A-9AB3-A007E3BE5DA4}"/>
              </a:ext>
            </a:extLst>
          </p:cNvPr>
          <p:cNvSpPr>
            <a:spLocks noGrp="1"/>
          </p:cNvSpPr>
          <p:nvPr>
            <p:ph sz="half" idx="1"/>
          </p:nvPr>
        </p:nvSpPr>
        <p:spPr>
          <a:xfrm>
            <a:off x="6271614" y="1898742"/>
            <a:ext cx="4937760" cy="4023360"/>
          </a:xfrm>
        </p:spPr>
        <p:txBody>
          <a:bodyPr>
            <a:normAutofit/>
          </a:bodyPr>
          <a:lstStyle/>
          <a:p>
            <a:pPr>
              <a:buFont typeface="Arial" panose="020B0604020202020204" pitchFamily="34" charset="0"/>
              <a:buChar char="•"/>
            </a:pPr>
            <a:r>
              <a:rPr lang="en-US" b="1" dirty="0"/>
              <a:t>Fair Housing laws apply to:</a:t>
            </a:r>
          </a:p>
          <a:p>
            <a:pPr lvl="1">
              <a:buFont typeface="Arial" panose="020B0604020202020204" pitchFamily="34" charset="0"/>
              <a:buChar char="•"/>
            </a:pPr>
            <a:r>
              <a:rPr lang="en-US" sz="2000" dirty="0"/>
              <a:t>Landlords</a:t>
            </a:r>
          </a:p>
          <a:p>
            <a:pPr lvl="1">
              <a:buFont typeface="Arial" panose="020B0604020202020204" pitchFamily="34" charset="0"/>
              <a:buChar char="•"/>
            </a:pPr>
            <a:r>
              <a:rPr lang="en-US" sz="2000" dirty="0"/>
              <a:t>Housing staff</a:t>
            </a:r>
          </a:p>
          <a:p>
            <a:pPr lvl="1">
              <a:buFont typeface="Arial" panose="020B0604020202020204" pitchFamily="34" charset="0"/>
              <a:buChar char="•"/>
            </a:pPr>
            <a:r>
              <a:rPr lang="en-US" sz="2000" dirty="0"/>
              <a:t>Leasing agents</a:t>
            </a:r>
          </a:p>
          <a:p>
            <a:pPr lvl="1">
              <a:buFont typeface="Arial" panose="020B0604020202020204" pitchFamily="34" charset="0"/>
              <a:buChar char="•"/>
            </a:pPr>
            <a:r>
              <a:rPr lang="en-US" sz="2000" dirty="0"/>
              <a:t>Management companies</a:t>
            </a:r>
          </a:p>
          <a:p>
            <a:pPr lvl="1">
              <a:buFont typeface="Arial" panose="020B0604020202020204" pitchFamily="34" charset="0"/>
              <a:buChar char="•"/>
            </a:pPr>
            <a:r>
              <a:rPr lang="en-US" sz="2000" dirty="0"/>
              <a:t>Real estate agents and brokers</a:t>
            </a:r>
          </a:p>
          <a:p>
            <a:pPr lvl="1">
              <a:buFont typeface="Arial" panose="020B0604020202020204" pitchFamily="34" charset="0"/>
              <a:buChar char="•"/>
            </a:pPr>
            <a:r>
              <a:rPr lang="en-US" sz="2000" dirty="0"/>
              <a:t>Owners</a:t>
            </a:r>
          </a:p>
          <a:p>
            <a:pPr lvl="1">
              <a:buFont typeface="Arial" panose="020B0604020202020204" pitchFamily="34" charset="0"/>
              <a:buChar char="•"/>
            </a:pPr>
            <a:r>
              <a:rPr lang="en-US" sz="2000" dirty="0"/>
              <a:t>Homeowner’s insurers</a:t>
            </a:r>
          </a:p>
          <a:p>
            <a:pPr lvl="1">
              <a:buFont typeface="Arial" panose="020B0604020202020204" pitchFamily="34" charset="0"/>
              <a:buChar char="•"/>
            </a:pPr>
            <a:r>
              <a:rPr lang="en-US" sz="2000" dirty="0"/>
              <a:t>Mortgage lenders</a:t>
            </a:r>
          </a:p>
          <a:p>
            <a:endParaRPr lang="en-US" dirty="0"/>
          </a:p>
        </p:txBody>
      </p:sp>
      <p:sp>
        <p:nvSpPr>
          <p:cNvPr id="4" name="Content Placeholder 3">
            <a:extLst>
              <a:ext uri="{FF2B5EF4-FFF2-40B4-BE49-F238E27FC236}">
                <a16:creationId xmlns:a16="http://schemas.microsoft.com/office/drawing/2014/main" id="{54322A77-1E21-465D-9E79-B69A95269236}"/>
              </a:ext>
            </a:extLst>
          </p:cNvPr>
          <p:cNvSpPr>
            <a:spLocks noGrp="1"/>
          </p:cNvSpPr>
          <p:nvPr>
            <p:ph sz="half" idx="2"/>
          </p:nvPr>
        </p:nvSpPr>
        <p:spPr>
          <a:xfrm>
            <a:off x="982626" y="1898742"/>
            <a:ext cx="4937760" cy="4023360"/>
          </a:xfrm>
        </p:spPr>
        <p:txBody>
          <a:bodyPr>
            <a:normAutofit/>
          </a:bodyPr>
          <a:lstStyle/>
          <a:p>
            <a:r>
              <a:rPr lang="en-US" b="1" dirty="0"/>
              <a:t>What housing is covered?</a:t>
            </a:r>
          </a:p>
          <a:p>
            <a:pPr lvl="1">
              <a:buFont typeface="Arial" panose="020B0604020202020204" pitchFamily="34" charset="0"/>
              <a:buChar char="•"/>
            </a:pPr>
            <a:r>
              <a:rPr lang="en-US" sz="2000" dirty="0"/>
              <a:t>In New York State, almost all types of housing are covered including apartments, assisted living, transitional housing, and homeless shelters used as residences.</a:t>
            </a:r>
          </a:p>
          <a:p>
            <a:pPr lvl="1">
              <a:buFont typeface="Arial" panose="020B0604020202020204" pitchFamily="34" charset="0"/>
              <a:buChar char="•"/>
            </a:pPr>
            <a:r>
              <a:rPr lang="en-US" sz="2000" dirty="0"/>
              <a:t>Exceptions for owner occupied buildings with two units or less and for the selection of same sex roommates</a:t>
            </a:r>
          </a:p>
          <a:p>
            <a:pPr lvl="1">
              <a:buFont typeface="Arial" panose="020B0604020202020204" pitchFamily="34" charset="0"/>
              <a:buChar char="•"/>
            </a:pPr>
            <a:r>
              <a:rPr lang="en-US" sz="2000" dirty="0"/>
              <a:t>Race and color protections apply in all housing transactions</a:t>
            </a:r>
          </a:p>
          <a:p>
            <a:pPr lvl="1">
              <a:buFont typeface="Arial" panose="020B0604020202020204" pitchFamily="34" charset="0"/>
              <a:buChar char="•"/>
            </a:pPr>
            <a:r>
              <a:rPr lang="en-US" sz="2000" dirty="0"/>
              <a:t>Senior housing is permitted and is exempt from familial status and age protections (must follow </a:t>
            </a:r>
            <a:r>
              <a:rPr lang="en-US" sz="2000" i="1" dirty="0"/>
              <a:t>Housing for Older Person’s Act</a:t>
            </a:r>
            <a:r>
              <a:rPr lang="en-US" sz="2000" dirty="0"/>
              <a:t>)</a:t>
            </a:r>
          </a:p>
          <a:p>
            <a:endParaRPr lang="en-US" dirty="0"/>
          </a:p>
        </p:txBody>
      </p:sp>
      <p:pic>
        <p:nvPicPr>
          <p:cNvPr id="5" name="Picture 4">
            <a:extLst>
              <a:ext uri="{FF2B5EF4-FFF2-40B4-BE49-F238E27FC236}">
                <a16:creationId xmlns:a16="http://schemas.microsoft.com/office/drawing/2014/main" id="{17CA0374-0662-4C0B-A05F-42467D13F66C}"/>
              </a:ext>
            </a:extLst>
          </p:cNvPr>
          <p:cNvPicPr>
            <a:picLocks noChangeAspect="1"/>
          </p:cNvPicPr>
          <p:nvPr/>
        </p:nvPicPr>
        <p:blipFill>
          <a:blip r:embed="rId2"/>
          <a:stretch>
            <a:fillRect/>
          </a:stretch>
        </p:blipFill>
        <p:spPr>
          <a:xfrm>
            <a:off x="8881675" y="5227098"/>
            <a:ext cx="2274005" cy="695004"/>
          </a:xfrm>
          <a:prstGeom prst="rect">
            <a:avLst/>
          </a:prstGeom>
        </p:spPr>
      </p:pic>
    </p:spTree>
    <p:extLst>
      <p:ext uri="{BB962C8B-B14F-4D97-AF65-F5344CB8AC3E}">
        <p14:creationId xmlns:p14="http://schemas.microsoft.com/office/powerpoint/2010/main" val="347793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676" name="Rectangle 70">
            <a:extLst>
              <a:ext uri="{FF2B5EF4-FFF2-40B4-BE49-F238E27FC236}">
                <a16:creationId xmlns:a16="http://schemas.microsoft.com/office/drawing/2014/main" id="{E5958DBC-F4DA-42A8-8C52-860179790E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74" name="Title 2"/>
          <p:cNvSpPr>
            <a:spLocks noGrp="1"/>
          </p:cNvSpPr>
          <p:nvPr>
            <p:ph type="title"/>
          </p:nvPr>
        </p:nvSpPr>
        <p:spPr>
          <a:xfrm>
            <a:off x="5144679" y="634946"/>
            <a:ext cx="6405063" cy="1450757"/>
          </a:xfrm>
        </p:spPr>
        <p:txBody>
          <a:bodyPr>
            <a:normAutofit/>
          </a:bodyPr>
          <a:lstStyle/>
          <a:p>
            <a:r>
              <a:rPr lang="en-US"/>
              <a:t>Prohibited Conduct</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999" y="1206071"/>
            <a:ext cx="4020297" cy="1226190"/>
          </a:xfrm>
          <a:prstGeom prst="rect">
            <a:avLst/>
          </a:prstGeom>
        </p:spPr>
      </p:pic>
      <p:cxnSp>
        <p:nvCxnSpPr>
          <p:cNvPr id="28677" name="Straight Connector 72">
            <a:extLst>
              <a:ext uri="{FF2B5EF4-FFF2-40B4-BE49-F238E27FC236}">
                <a16:creationId xmlns:a16="http://schemas.microsoft.com/office/drawing/2014/main" id="{79FCC9A9-2031-4283-9B27-34B62BB7F30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81247" y="2086188"/>
            <a:ext cx="585216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pic>
        <p:nvPicPr>
          <p:cNvPr id="5" name="Graphic 4" descr="Remote work outline">
            <a:extLst>
              <a:ext uri="{FF2B5EF4-FFF2-40B4-BE49-F238E27FC236}">
                <a16:creationId xmlns:a16="http://schemas.microsoft.com/office/drawing/2014/main" id="{61C0F351-5B6E-4EDA-9D16-FE7D1FB784F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406079" y="3218101"/>
            <a:ext cx="2476136" cy="2476136"/>
          </a:xfrm>
          <a:prstGeom prst="rect">
            <a:avLst/>
          </a:prstGeom>
        </p:spPr>
      </p:pic>
      <p:sp>
        <p:nvSpPr>
          <p:cNvPr id="2" name="Content Placeholder 1"/>
          <p:cNvSpPr>
            <a:spLocks noGrp="1"/>
          </p:cNvSpPr>
          <p:nvPr>
            <p:ph idx="1"/>
          </p:nvPr>
        </p:nvSpPr>
        <p:spPr>
          <a:xfrm>
            <a:off x="5144679" y="2198914"/>
            <a:ext cx="6405063" cy="3670180"/>
          </a:xfrm>
        </p:spPr>
        <p:txBody>
          <a:bodyPr rtlCol="0">
            <a:normAutofit/>
          </a:bodyPr>
          <a:lstStyle/>
          <a:p>
            <a:pPr>
              <a:spcAft>
                <a:spcPts val="0"/>
              </a:spcAft>
              <a:buFont typeface="Arial" panose="020B0604020202020204" pitchFamily="34" charset="0"/>
              <a:buChar char="•"/>
              <a:defRPr/>
            </a:pPr>
            <a:r>
              <a:rPr lang="en-US" sz="2800" dirty="0"/>
              <a:t> A housing provider cannot, on the basis of a protected class:</a:t>
            </a:r>
          </a:p>
          <a:p>
            <a:pPr lvl="1">
              <a:spcAft>
                <a:spcPts val="0"/>
              </a:spcAft>
              <a:buFont typeface="Arial" panose="020B0604020202020204" pitchFamily="34" charset="0"/>
              <a:buChar char="•"/>
              <a:defRPr/>
            </a:pPr>
            <a:r>
              <a:rPr lang="en-US" sz="2400" dirty="0"/>
              <a:t>Refuse to rent or sell a dwelling</a:t>
            </a:r>
          </a:p>
          <a:p>
            <a:pPr lvl="1">
              <a:spcAft>
                <a:spcPts val="0"/>
              </a:spcAft>
              <a:buFont typeface="Arial" panose="020B0604020202020204" pitchFamily="34" charset="0"/>
              <a:buChar char="•"/>
              <a:defRPr/>
            </a:pPr>
            <a:r>
              <a:rPr lang="en-US" sz="2400" dirty="0"/>
              <a:t>Lie about the availability of housing</a:t>
            </a:r>
          </a:p>
          <a:p>
            <a:pPr lvl="1">
              <a:spcAft>
                <a:spcPts val="0"/>
              </a:spcAft>
              <a:buFont typeface="Arial" panose="020B0604020202020204" pitchFamily="34" charset="0"/>
              <a:buChar char="•"/>
              <a:defRPr/>
            </a:pPr>
            <a:r>
              <a:rPr lang="en-US" sz="2400" dirty="0"/>
              <a:t>Discriminate in the terms, conditions, or privileges of sale or rental of housing, or in the services or facilities connected to it</a:t>
            </a:r>
          </a:p>
          <a:p>
            <a:pPr lvl="1">
              <a:spcAft>
                <a:spcPts val="0"/>
              </a:spcAft>
              <a:buFont typeface="Arial" panose="020B0604020202020204" pitchFamily="34" charset="0"/>
              <a:buChar char="•"/>
              <a:defRPr/>
            </a:pPr>
            <a:endParaRPr lang="en-US" sz="2400" dirty="0"/>
          </a:p>
        </p:txBody>
      </p:sp>
      <p:sp>
        <p:nvSpPr>
          <p:cNvPr id="28678" name="Rectangle 74">
            <a:extLst>
              <a:ext uri="{FF2B5EF4-FFF2-40B4-BE49-F238E27FC236}">
                <a16:creationId xmlns:a16="http://schemas.microsoft.com/office/drawing/2014/main" id="{51DDD252-D7C8-4CE5-9C61-D60D722BC2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8679" name="Rectangle 76">
            <a:extLst>
              <a:ext uri="{FF2B5EF4-FFF2-40B4-BE49-F238E27FC236}">
                <a16:creationId xmlns:a16="http://schemas.microsoft.com/office/drawing/2014/main" id="{2FBD75F5-C49C-4F6A-8D43-7A5939C233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32343338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Title 2"/>
          <p:cNvSpPr>
            <a:spLocks noGrp="1"/>
          </p:cNvSpPr>
          <p:nvPr>
            <p:ph type="title"/>
          </p:nvPr>
        </p:nvSpPr>
        <p:spPr>
          <a:xfrm>
            <a:off x="1097280" y="286603"/>
            <a:ext cx="10058400" cy="1450757"/>
          </a:xfrm>
        </p:spPr>
        <p:txBody>
          <a:bodyPr>
            <a:normAutofit/>
          </a:bodyPr>
          <a:lstStyle/>
          <a:p>
            <a:r>
              <a:rPr lang="en-US" dirty="0"/>
              <a:t>Prohibited Conduct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432" y="3179837"/>
            <a:ext cx="3094997" cy="943974"/>
          </a:xfrm>
          <a:prstGeom prst="rect">
            <a:avLst/>
          </a:prstGeom>
        </p:spPr>
      </p:pic>
      <p:sp>
        <p:nvSpPr>
          <p:cNvPr id="2" name="Content Placeholder 1"/>
          <p:cNvSpPr>
            <a:spLocks noGrp="1"/>
          </p:cNvSpPr>
          <p:nvPr>
            <p:ph idx="1"/>
          </p:nvPr>
        </p:nvSpPr>
        <p:spPr>
          <a:xfrm>
            <a:off x="4639733" y="1845734"/>
            <a:ext cx="6515947" cy="4023360"/>
          </a:xfrm>
        </p:spPr>
        <p:txBody>
          <a:bodyPr rtlCol="0">
            <a:normAutofit/>
          </a:bodyPr>
          <a:lstStyle/>
          <a:p>
            <a:pPr marL="0" indent="0">
              <a:spcAft>
                <a:spcPts val="0"/>
              </a:spcAft>
              <a:buNone/>
              <a:defRPr/>
            </a:pPr>
            <a:r>
              <a:rPr lang="en-US" dirty="0"/>
              <a:t>Examples of differential treatment:</a:t>
            </a:r>
          </a:p>
          <a:p>
            <a:pPr lvl="1">
              <a:spcAft>
                <a:spcPts val="0"/>
              </a:spcAft>
              <a:buFont typeface="Wingdings" panose="05000000000000000000" pitchFamily="2" charset="2"/>
              <a:buChar char="§"/>
              <a:defRPr/>
            </a:pPr>
            <a:r>
              <a:rPr lang="en-US" sz="2000" dirty="0"/>
              <a:t>Differences in application process or requirements</a:t>
            </a:r>
          </a:p>
          <a:p>
            <a:pPr lvl="1">
              <a:spcAft>
                <a:spcPts val="0"/>
              </a:spcAft>
              <a:buFont typeface="Wingdings" panose="05000000000000000000" pitchFamily="2" charset="2"/>
              <a:buChar char="§"/>
              <a:defRPr/>
            </a:pPr>
            <a:r>
              <a:rPr lang="en-US" sz="2000" dirty="0"/>
              <a:t>Require more invasive background checks</a:t>
            </a:r>
          </a:p>
          <a:p>
            <a:pPr lvl="1">
              <a:spcAft>
                <a:spcPts val="0"/>
              </a:spcAft>
              <a:buFont typeface="Wingdings" panose="05000000000000000000" pitchFamily="2" charset="2"/>
              <a:buChar char="§"/>
              <a:defRPr/>
            </a:pPr>
            <a:r>
              <a:rPr lang="en-US" sz="2000" dirty="0"/>
              <a:t>Differences in the information someone is given about an apartment </a:t>
            </a:r>
          </a:p>
          <a:p>
            <a:pPr lvl="1">
              <a:spcAft>
                <a:spcPts val="0"/>
              </a:spcAft>
              <a:buFont typeface="Wingdings" panose="05000000000000000000" pitchFamily="2" charset="2"/>
              <a:buChar char="§"/>
              <a:defRPr/>
            </a:pPr>
            <a:r>
              <a:rPr lang="en-US" sz="2000" dirty="0"/>
              <a:t>Charging higher rents because they have children or have a disability</a:t>
            </a:r>
          </a:p>
          <a:p>
            <a:pPr lvl="1">
              <a:spcAft>
                <a:spcPts val="0"/>
              </a:spcAft>
              <a:buFont typeface="Wingdings" panose="05000000000000000000" pitchFamily="2" charset="2"/>
              <a:buChar char="§"/>
              <a:defRPr/>
            </a:pPr>
            <a:r>
              <a:rPr lang="en-US" sz="2000" dirty="0"/>
              <a:t>Applying property rules differently because of protected status</a:t>
            </a:r>
          </a:p>
          <a:p>
            <a:pPr lvl="1">
              <a:spcAft>
                <a:spcPts val="0"/>
              </a:spcAft>
              <a:buFont typeface="Wingdings" panose="05000000000000000000" pitchFamily="2" charset="2"/>
              <a:buChar char="§"/>
              <a:defRPr/>
            </a:pPr>
            <a:r>
              <a:rPr lang="en-US" sz="2000" dirty="0"/>
              <a:t>Steer applicants into or away from certain areas of a building or to different buildings or neighborhoods to segregate populations</a:t>
            </a:r>
          </a:p>
          <a:p>
            <a:pPr lvl="1">
              <a:spcAft>
                <a:spcPts val="0"/>
              </a:spcAft>
              <a:buFont typeface="Wingdings" panose="05000000000000000000" pitchFamily="2" charset="2"/>
              <a:buChar char="§"/>
              <a:defRPr/>
            </a:pPr>
            <a:endParaRPr lang="en-US" dirty="0"/>
          </a:p>
          <a:p>
            <a:pPr lvl="1">
              <a:spcAft>
                <a:spcPts val="0"/>
              </a:spcAft>
              <a:buFont typeface="Wingdings" panose="05000000000000000000" pitchFamily="2" charset="2"/>
              <a:buChar char="§"/>
              <a:defRPr/>
            </a:pPr>
            <a:endParaRPr lang="en-US" dirty="0"/>
          </a:p>
          <a:p>
            <a:pPr marL="0" indent="0">
              <a:spcAft>
                <a:spcPts val="0"/>
              </a:spcAft>
              <a:buNone/>
              <a:defRPr/>
            </a:pPr>
            <a:endParaRPr lang="en-US" dirty="0">
              <a:ea typeface="+mn-ea"/>
              <a:cs typeface="+mn-cs"/>
            </a:endParaRPr>
          </a:p>
        </p:txBody>
      </p:sp>
    </p:spTree>
    <p:extLst>
      <p:ext uri="{BB962C8B-B14F-4D97-AF65-F5344CB8AC3E}">
        <p14:creationId xmlns:p14="http://schemas.microsoft.com/office/powerpoint/2010/main" val="14430913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2"/>
          <p:cNvSpPr>
            <a:spLocks noGrp="1"/>
          </p:cNvSpPr>
          <p:nvPr>
            <p:ph type="title"/>
          </p:nvPr>
        </p:nvSpPr>
        <p:spPr>
          <a:xfrm>
            <a:off x="4744039" y="909565"/>
            <a:ext cx="4915607" cy="764007"/>
          </a:xfrm>
        </p:spPr>
        <p:txBody>
          <a:bodyPr/>
          <a:lstStyle/>
          <a:p>
            <a:r>
              <a:rPr lang="en-US" dirty="0">
                <a:solidFill>
                  <a:schemeClr val="tx1"/>
                </a:solidFill>
              </a:rPr>
              <a:t>Prohibited Conduct</a:t>
            </a:r>
          </a:p>
        </p:txBody>
      </p:sp>
      <p:sp>
        <p:nvSpPr>
          <p:cNvPr id="2" name="Content Placeholder 1"/>
          <p:cNvSpPr>
            <a:spLocks noGrp="1"/>
          </p:cNvSpPr>
          <p:nvPr>
            <p:ph idx="1"/>
          </p:nvPr>
        </p:nvSpPr>
        <p:spPr>
          <a:xfrm>
            <a:off x="4744039" y="1851658"/>
            <a:ext cx="6492240" cy="3585547"/>
          </a:xfrm>
        </p:spPr>
        <p:txBody>
          <a:bodyPr vert="horz" lIns="0" tIns="45720" rIns="0" bIns="45720" rtlCol="0" anchor="t">
            <a:normAutofit/>
          </a:bodyPr>
          <a:lstStyle/>
          <a:p>
            <a:pPr marL="0" indent="0">
              <a:spcAft>
                <a:spcPts val="0"/>
              </a:spcAft>
              <a:buNone/>
              <a:defRPr/>
            </a:pPr>
            <a:r>
              <a:rPr lang="en-US" sz="2800" dirty="0">
                <a:solidFill>
                  <a:schemeClr val="tx1"/>
                </a:solidFill>
              </a:rPr>
              <a:t>Discriminatory Advertising &amp; Statements</a:t>
            </a:r>
            <a:endParaRPr lang="en-US" sz="2800" dirty="0">
              <a:ea typeface="+mn-ea"/>
              <a:cs typeface="+mn-cs"/>
            </a:endParaRPr>
          </a:p>
          <a:p>
            <a:pPr marL="0" indent="0">
              <a:spcAft>
                <a:spcPts val="0"/>
              </a:spcAft>
              <a:buNone/>
              <a:defRPr/>
            </a:pPr>
            <a:r>
              <a:rPr lang="en-US" sz="2500" dirty="0">
                <a:ea typeface="+mn-ea"/>
                <a:cs typeface="+mn-cs"/>
              </a:rPr>
              <a:t>To make, print or publish any notice, advertising or </a:t>
            </a:r>
            <a:r>
              <a:rPr lang="en-US" sz="2500" dirty="0"/>
              <a:t>statement that indicates a preference, limitation, or discrimination.</a:t>
            </a:r>
          </a:p>
          <a:p>
            <a:pPr marL="383540" lvl="1">
              <a:spcAft>
                <a:spcPts val="0"/>
              </a:spcAft>
              <a:buFont typeface="Wingdings" panose="05000000000000000000" pitchFamily="2" charset="2"/>
              <a:buChar char="§"/>
              <a:defRPr/>
            </a:pPr>
            <a:r>
              <a:rPr lang="en-US" sz="2500" dirty="0"/>
              <a:t>This includes posted signs, Craigslist, Facebook, and others</a:t>
            </a:r>
            <a:endParaRPr lang="en-US" sz="2500" dirty="0">
              <a:ea typeface="Calibri"/>
              <a:cs typeface="Calibri"/>
            </a:endParaRPr>
          </a:p>
          <a:p>
            <a:pPr lvl="1">
              <a:spcAft>
                <a:spcPts val="0"/>
              </a:spcAft>
              <a:buFont typeface="Wingdings" panose="05000000000000000000" pitchFamily="2" charset="2"/>
              <a:buChar char="§"/>
              <a:defRPr/>
            </a:pPr>
            <a:endParaRPr lang="en-US"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84233" y="5445224"/>
            <a:ext cx="2276084" cy="696483"/>
          </a:xfrm>
          <a:prstGeom prst="rect">
            <a:avLst/>
          </a:prstGeom>
        </p:spPr>
      </p:pic>
      <p:cxnSp>
        <p:nvCxnSpPr>
          <p:cNvPr id="9" name="Straight Connector 8">
            <a:extLst>
              <a:ext uri="{FF2B5EF4-FFF2-40B4-BE49-F238E27FC236}">
                <a16:creationId xmlns:a16="http://schemas.microsoft.com/office/drawing/2014/main" id="{F7DCFBAC-364B-4FAE-9606-FCA77E5FD775}"/>
              </a:ext>
            </a:extLst>
          </p:cNvPr>
          <p:cNvCxnSpPr/>
          <p:nvPr/>
        </p:nvCxnSpPr>
        <p:spPr>
          <a:xfrm>
            <a:off x="4744039" y="1681583"/>
            <a:ext cx="688172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3D6DDEE-927E-C683-33C9-970420ABCA02}"/>
              </a:ext>
            </a:extLst>
          </p:cNvPr>
          <p:cNvPicPr>
            <a:picLocks noChangeAspect="1"/>
          </p:cNvPicPr>
          <p:nvPr/>
        </p:nvPicPr>
        <p:blipFill>
          <a:blip r:embed="rId3"/>
          <a:stretch>
            <a:fillRect/>
          </a:stretch>
        </p:blipFill>
        <p:spPr>
          <a:xfrm>
            <a:off x="324651" y="1183885"/>
            <a:ext cx="3455515" cy="1476330"/>
          </a:xfrm>
          <a:prstGeom prst="rect">
            <a:avLst/>
          </a:prstGeom>
        </p:spPr>
      </p:pic>
      <p:pic>
        <p:nvPicPr>
          <p:cNvPr id="5" name="Picture 4">
            <a:extLst>
              <a:ext uri="{FF2B5EF4-FFF2-40B4-BE49-F238E27FC236}">
                <a16:creationId xmlns:a16="http://schemas.microsoft.com/office/drawing/2014/main" id="{84572C69-2028-4833-197F-43D6391422C5}"/>
              </a:ext>
            </a:extLst>
          </p:cNvPr>
          <p:cNvPicPr>
            <a:picLocks noChangeAspect="1"/>
          </p:cNvPicPr>
          <p:nvPr/>
        </p:nvPicPr>
        <p:blipFill>
          <a:blip r:embed="rId4"/>
          <a:stretch>
            <a:fillRect/>
          </a:stretch>
        </p:blipFill>
        <p:spPr>
          <a:xfrm>
            <a:off x="324651" y="3429000"/>
            <a:ext cx="3455515" cy="2008205"/>
          </a:xfrm>
          <a:prstGeom prst="rect">
            <a:avLst/>
          </a:prstGeom>
        </p:spPr>
      </p:pic>
    </p:spTree>
    <p:extLst>
      <p:ext uri="{BB962C8B-B14F-4D97-AF65-F5344CB8AC3E}">
        <p14:creationId xmlns:p14="http://schemas.microsoft.com/office/powerpoint/2010/main" val="2039935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2"/>
          <p:cNvSpPr>
            <a:spLocks noGrp="1"/>
          </p:cNvSpPr>
          <p:nvPr>
            <p:ph type="title"/>
          </p:nvPr>
        </p:nvSpPr>
        <p:spPr>
          <a:xfrm>
            <a:off x="5144678" y="368409"/>
            <a:ext cx="6405063" cy="1450757"/>
          </a:xfrm>
        </p:spPr>
        <p:txBody>
          <a:bodyPr>
            <a:normAutofit/>
          </a:bodyPr>
          <a:lstStyle/>
          <a:p>
            <a:r>
              <a:rPr lang="en-US" dirty="0"/>
              <a:t>Prohibited Conduct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999" y="1206071"/>
            <a:ext cx="4020297" cy="1226190"/>
          </a:xfrm>
          <a:prstGeom prst="rect">
            <a:avLst/>
          </a:prstGeom>
        </p:spPr>
      </p:pic>
      <p:sp>
        <p:nvSpPr>
          <p:cNvPr id="2" name="Content Placeholder 1"/>
          <p:cNvSpPr>
            <a:spLocks noGrp="1"/>
          </p:cNvSpPr>
          <p:nvPr>
            <p:ph idx="1"/>
          </p:nvPr>
        </p:nvSpPr>
        <p:spPr>
          <a:xfrm>
            <a:off x="5144679" y="2198914"/>
            <a:ext cx="6405063" cy="3670180"/>
          </a:xfrm>
        </p:spPr>
        <p:txBody>
          <a:bodyPr vert="horz" lIns="0" tIns="45720" rIns="0" bIns="45720" rtlCol="0" anchor="t">
            <a:normAutofit fontScale="92500" lnSpcReduction="10000"/>
          </a:bodyPr>
          <a:lstStyle/>
          <a:p>
            <a:pPr marL="0" indent="0">
              <a:spcAft>
                <a:spcPts val="0"/>
              </a:spcAft>
              <a:buNone/>
              <a:defRPr/>
            </a:pPr>
            <a:r>
              <a:rPr lang="en-US" sz="2400" dirty="0"/>
              <a:t>Discrimination in Residential Real Estate-Related Transactions</a:t>
            </a:r>
          </a:p>
          <a:p>
            <a:pPr lvl="2">
              <a:spcAft>
                <a:spcPts val="0"/>
              </a:spcAft>
              <a:buFont typeface="Wingdings" panose="05000000000000000000" pitchFamily="2" charset="2"/>
              <a:buChar char="§"/>
              <a:defRPr/>
            </a:pPr>
            <a:r>
              <a:rPr lang="en-US" sz="1800" dirty="0"/>
              <a:t>Making or purchasing of loans or providing other financial assistance for a dwelling or lending secured by residential real estate</a:t>
            </a:r>
          </a:p>
          <a:p>
            <a:pPr lvl="3">
              <a:spcAft>
                <a:spcPts val="0"/>
              </a:spcAft>
              <a:buFont typeface="Wingdings" panose="05000000000000000000" pitchFamily="2" charset="2"/>
              <a:buChar char="§"/>
              <a:defRPr/>
            </a:pPr>
            <a:r>
              <a:rPr lang="en-US" sz="1800" dirty="0"/>
              <a:t>Maternity leave denials</a:t>
            </a:r>
          </a:p>
          <a:p>
            <a:pPr lvl="3">
              <a:spcAft>
                <a:spcPts val="0"/>
              </a:spcAft>
              <a:buFont typeface="Wingdings" panose="05000000000000000000" pitchFamily="2" charset="2"/>
              <a:buChar char="§"/>
              <a:defRPr/>
            </a:pPr>
            <a:r>
              <a:rPr lang="en-US" sz="1800" dirty="0"/>
              <a:t>Steering</a:t>
            </a:r>
          </a:p>
          <a:p>
            <a:pPr lvl="3">
              <a:spcAft>
                <a:spcPts val="0"/>
              </a:spcAft>
              <a:buFont typeface="Wingdings" panose="05000000000000000000" pitchFamily="2" charset="2"/>
              <a:buChar char="§"/>
              <a:defRPr/>
            </a:pPr>
            <a:r>
              <a:rPr lang="en-US" sz="1800" dirty="0"/>
              <a:t>Language Access</a:t>
            </a:r>
          </a:p>
          <a:p>
            <a:pPr lvl="3">
              <a:spcAft>
                <a:spcPts val="0"/>
              </a:spcAft>
              <a:buFont typeface="Wingdings" panose="05000000000000000000" pitchFamily="2" charset="2"/>
              <a:buChar char="§"/>
              <a:defRPr/>
            </a:pPr>
            <a:r>
              <a:rPr lang="en-US" sz="1800" dirty="0"/>
              <a:t>Source of Income</a:t>
            </a:r>
          </a:p>
          <a:p>
            <a:pPr lvl="2">
              <a:spcAft>
                <a:spcPts val="0"/>
              </a:spcAft>
              <a:buFont typeface="Wingdings" panose="05000000000000000000" pitchFamily="2" charset="2"/>
              <a:buChar char="§"/>
              <a:defRPr/>
            </a:pPr>
            <a:r>
              <a:rPr lang="en-US" sz="1800" dirty="0"/>
              <a:t>The selling, brokering, or appraising of residential real property</a:t>
            </a:r>
          </a:p>
          <a:p>
            <a:pPr lvl="3">
              <a:spcAft>
                <a:spcPts val="0"/>
              </a:spcAft>
              <a:buFont typeface="Wingdings" panose="05000000000000000000" pitchFamily="2" charset="2"/>
              <a:buChar char="§"/>
              <a:defRPr/>
            </a:pPr>
            <a:r>
              <a:rPr lang="en-US" sz="1800" dirty="0"/>
              <a:t>Racial discrimination in appraisals</a:t>
            </a:r>
          </a:p>
          <a:p>
            <a:pPr marL="566420" lvl="2">
              <a:spcAft>
                <a:spcPts val="0"/>
              </a:spcAft>
              <a:buFont typeface="Wingdings" panose="05000000000000000000" pitchFamily="2" charset="2"/>
              <a:buChar char="§"/>
              <a:defRPr/>
            </a:pPr>
            <a:r>
              <a:rPr lang="en-US" sz="1800" dirty="0">
                <a:ea typeface="Calibri" panose="020F0502020204030204"/>
                <a:cs typeface="Calibri" panose="020F0502020204030204"/>
              </a:rPr>
              <a:t>Insurance related to housing </a:t>
            </a:r>
          </a:p>
          <a:p>
            <a:pPr marL="749300" lvl="3">
              <a:spcAft>
                <a:spcPts val="0"/>
              </a:spcAft>
              <a:buFont typeface="Wingdings" panose="05000000000000000000" pitchFamily="2" charset="2"/>
              <a:buChar char="§"/>
              <a:defRPr/>
            </a:pPr>
            <a:r>
              <a:rPr lang="en-US" sz="1800" dirty="0">
                <a:ea typeface="Calibri" panose="020F0502020204030204"/>
                <a:cs typeface="Calibri" panose="020F0502020204030204"/>
              </a:rPr>
              <a:t>Homeowner's Insurance</a:t>
            </a:r>
          </a:p>
          <a:p>
            <a:pPr marL="749300" lvl="3">
              <a:spcAft>
                <a:spcPts val="0"/>
              </a:spcAft>
              <a:buFont typeface="Wingdings" panose="05000000000000000000" pitchFamily="2" charset="2"/>
              <a:buChar char="§"/>
              <a:defRPr/>
            </a:pPr>
            <a:r>
              <a:rPr lang="en-US" sz="1800" dirty="0">
                <a:ea typeface="Calibri" panose="020F0502020204030204"/>
                <a:cs typeface="Calibri" panose="020F0502020204030204"/>
              </a:rPr>
              <a:t>Liability Insurance for Rental Properties</a:t>
            </a:r>
          </a:p>
          <a:p>
            <a:pPr marL="749300" lvl="3">
              <a:spcAft>
                <a:spcPts val="0"/>
              </a:spcAft>
              <a:buFont typeface="Wingdings" panose="05000000000000000000" pitchFamily="2" charset="2"/>
              <a:buChar char="§"/>
              <a:defRPr/>
            </a:pPr>
            <a:r>
              <a:rPr lang="en-US" sz="1800" dirty="0">
                <a:ea typeface="Calibri" panose="020F0502020204030204"/>
                <a:cs typeface="Calibri" panose="020F0502020204030204"/>
              </a:rPr>
              <a:t>Renter's Insurance</a:t>
            </a:r>
          </a:p>
          <a:p>
            <a:pPr lvl="2" indent="0">
              <a:spcAft>
                <a:spcPts val="0"/>
              </a:spcAft>
              <a:buNone/>
              <a:defRPr/>
            </a:pPr>
            <a:endParaRPr lang="en-US" dirty="0">
              <a:ea typeface="Calibri" panose="020F0502020204030204"/>
              <a:cs typeface="Calibri" panose="020F0502020204030204"/>
            </a:endParaRPr>
          </a:p>
          <a:p>
            <a:pPr lvl="1">
              <a:spcAft>
                <a:spcPts val="0"/>
              </a:spcAft>
              <a:buFont typeface="Wingdings" panose="05000000000000000000" pitchFamily="2" charset="2"/>
              <a:buChar char="§"/>
              <a:defRPr/>
            </a:pPr>
            <a:endParaRPr lang="en-US" dirty="0">
              <a:ea typeface="Calibri" panose="020F0502020204030204"/>
              <a:cs typeface="Calibri" panose="020F0502020204030204"/>
            </a:endParaRPr>
          </a:p>
          <a:p>
            <a:pPr lvl="1">
              <a:spcAft>
                <a:spcPts val="0"/>
              </a:spcAft>
              <a:buFont typeface="Wingdings" panose="05000000000000000000" pitchFamily="2" charset="2"/>
              <a:buChar char="§"/>
              <a:defRPr/>
            </a:pPr>
            <a:endParaRPr lang="en-US" dirty="0">
              <a:ea typeface="Calibri" panose="020F0502020204030204"/>
              <a:cs typeface="Calibri" panose="020F0502020204030204"/>
            </a:endParaRPr>
          </a:p>
          <a:p>
            <a:pPr marL="0" indent="0">
              <a:spcAft>
                <a:spcPts val="0"/>
              </a:spcAft>
              <a:buNone/>
              <a:defRPr/>
            </a:pPr>
            <a:endParaRPr lang="en-US" dirty="0">
              <a:ea typeface="Calibri" panose="020F0502020204030204"/>
              <a:cs typeface="Calibri" panose="020F0502020204030204"/>
            </a:endParaRPr>
          </a:p>
        </p:txBody>
      </p:sp>
      <p:pic>
        <p:nvPicPr>
          <p:cNvPr id="6" name="Picture 5">
            <a:extLst>
              <a:ext uri="{FF2B5EF4-FFF2-40B4-BE49-F238E27FC236}">
                <a16:creationId xmlns:a16="http://schemas.microsoft.com/office/drawing/2014/main" id="{6C2C7657-0752-BE1A-D5DA-AC6E95960008}"/>
              </a:ext>
            </a:extLst>
          </p:cNvPr>
          <p:cNvPicPr>
            <a:picLocks noChangeAspect="1"/>
          </p:cNvPicPr>
          <p:nvPr/>
        </p:nvPicPr>
        <p:blipFill>
          <a:blip r:embed="rId3"/>
          <a:stretch>
            <a:fillRect/>
          </a:stretch>
        </p:blipFill>
        <p:spPr>
          <a:xfrm>
            <a:off x="851780" y="3089429"/>
            <a:ext cx="3650640" cy="2429335"/>
          </a:xfrm>
          <a:prstGeom prst="rect">
            <a:avLst/>
          </a:prstGeom>
        </p:spPr>
      </p:pic>
    </p:spTree>
    <p:extLst>
      <p:ext uri="{BB962C8B-B14F-4D97-AF65-F5344CB8AC3E}">
        <p14:creationId xmlns:p14="http://schemas.microsoft.com/office/powerpoint/2010/main" val="16148981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
          <p:cNvSpPr>
            <a:spLocks noGrp="1"/>
          </p:cNvSpPr>
          <p:nvPr>
            <p:ph type="title"/>
          </p:nvPr>
        </p:nvSpPr>
        <p:spPr>
          <a:xfrm>
            <a:off x="1097280" y="286603"/>
            <a:ext cx="10058400" cy="1450757"/>
          </a:xfrm>
        </p:spPr>
        <p:txBody>
          <a:bodyPr>
            <a:normAutofit/>
          </a:bodyPr>
          <a:lstStyle/>
          <a:p>
            <a:r>
              <a:rPr lang="en-US" dirty="0"/>
              <a:t>Familial Status</a:t>
            </a:r>
          </a:p>
        </p:txBody>
      </p:sp>
      <p:graphicFrame>
        <p:nvGraphicFramePr>
          <p:cNvPr id="19460" name="Content Placeholder 1">
            <a:extLst>
              <a:ext uri="{FF2B5EF4-FFF2-40B4-BE49-F238E27FC236}">
                <a16:creationId xmlns:a16="http://schemas.microsoft.com/office/drawing/2014/main" id="{D6D65071-38C4-4438-8572-2C3762E86CF6}"/>
              </a:ext>
            </a:extLst>
          </p:cNvPr>
          <p:cNvGraphicFramePr>
            <a:graphicFrameLocks noGrp="1"/>
          </p:cNvGraphicFramePr>
          <p:nvPr>
            <p:ph idx="1"/>
            <p:extLst>
              <p:ext uri="{D42A27DB-BD31-4B8C-83A1-F6EECF244321}">
                <p14:modId xmlns:p14="http://schemas.microsoft.com/office/powerpoint/2010/main" val="10790799"/>
              </p:ext>
            </p:extLst>
          </p:nvPr>
        </p:nvGraphicFramePr>
        <p:xfrm>
          <a:off x="1096963" y="1737360"/>
          <a:ext cx="10058400" cy="41472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a:extLst>
              <a:ext uri="{FF2B5EF4-FFF2-40B4-BE49-F238E27FC236}">
                <a16:creationId xmlns:a16="http://schemas.microsoft.com/office/drawing/2014/main" id="{F7355E66-D457-E8D1-F27F-2B4B78641CFF}"/>
              </a:ext>
            </a:extLst>
          </p:cNvPr>
          <p:cNvSpPr txBox="1"/>
          <p:nvPr/>
        </p:nvSpPr>
        <p:spPr>
          <a:xfrm>
            <a:off x="2262249" y="4690753"/>
            <a:ext cx="878180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Student Housing presents problems if families aren’t permitted to rent and if there are strict one person per bedroom policies or separate leases required for each occupant.</a:t>
            </a:r>
          </a:p>
        </p:txBody>
      </p:sp>
      <p:pic>
        <p:nvPicPr>
          <p:cNvPr id="4" name="Graphic 3" descr="Graduation cap outline">
            <a:extLst>
              <a:ext uri="{FF2B5EF4-FFF2-40B4-BE49-F238E27FC236}">
                <a16:creationId xmlns:a16="http://schemas.microsoft.com/office/drawing/2014/main" id="{F7231133-F94C-852B-BC28-F6A94A37345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36038" y="4683372"/>
            <a:ext cx="771833" cy="771833"/>
          </a:xfrm>
          <a:prstGeom prst="rect">
            <a:avLst/>
          </a:prstGeom>
        </p:spPr>
      </p:pic>
    </p:spTree>
    <p:extLst>
      <p:ext uri="{BB962C8B-B14F-4D97-AF65-F5344CB8AC3E}">
        <p14:creationId xmlns:p14="http://schemas.microsoft.com/office/powerpoint/2010/main" val="24385807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21"/>
        <p:cNvGrpSpPr/>
        <p:nvPr/>
      </p:nvGrpSpPr>
      <p:grpSpPr>
        <a:xfrm>
          <a:off x="0" y="0"/>
          <a:ext cx="0" cy="0"/>
          <a:chOff x="0" y="0"/>
          <a:chExt cx="0" cy="0"/>
        </a:xfrm>
      </p:grpSpPr>
      <p:sp useBgFill="1">
        <p:nvSpPr>
          <p:cNvPr id="162" name="Rectangle 161">
            <a:extLst>
              <a:ext uri="{FF2B5EF4-FFF2-40B4-BE49-F238E27FC236}">
                <a16:creationId xmlns:a16="http://schemas.microsoft.com/office/drawing/2014/main" id="{E5958DBC-F4DA-42A8-8C52-860179790E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 name="Google Shape;122;p3"/>
          <p:cNvSpPr txBox="1">
            <a:spLocks noGrp="1"/>
          </p:cNvSpPr>
          <p:nvPr>
            <p:ph type="title"/>
          </p:nvPr>
        </p:nvSpPr>
        <p:spPr>
          <a:xfrm>
            <a:off x="5144679" y="634946"/>
            <a:ext cx="6405063" cy="1450757"/>
          </a:xfrm>
          <a:prstGeom prst="rect">
            <a:avLst/>
          </a:prstGeom>
        </p:spPr>
        <p:txBody>
          <a:bodyPr spcFirstLastPara="1" lIns="91425" tIns="45700" rIns="91425" bIns="45700" anchorCtr="0">
            <a:normAutofit/>
          </a:bodyPr>
          <a:lstStyle/>
          <a:p>
            <a:pPr marL="0" lvl="0" indent="0" rtl="0">
              <a:spcBef>
                <a:spcPts val="0"/>
              </a:spcBef>
              <a:spcAft>
                <a:spcPts val="0"/>
              </a:spcAft>
              <a:buClr>
                <a:srgbClr val="3F3F3F"/>
              </a:buClr>
              <a:buSzPts val="4400"/>
              <a:buFont typeface="Calibri"/>
              <a:buNone/>
            </a:pPr>
            <a:br>
              <a:rPr lang="en-US" sz="3700">
                <a:latin typeface="+mn-lt"/>
              </a:rPr>
            </a:br>
            <a:r>
              <a:rPr lang="en-US" sz="3700">
                <a:latin typeface="+mn-lt"/>
              </a:rPr>
              <a:t>Current Source of Income Laws</a:t>
            </a:r>
          </a:p>
        </p:txBody>
      </p:sp>
      <p:pic>
        <p:nvPicPr>
          <p:cNvPr id="125" name="Google Shape;125;p3" descr="A screenshot of a computer&#10;&#10;Description automatically generated with low confidence"/>
          <p:cNvPicPr preferRelativeResize="0"/>
          <p:nvPr/>
        </p:nvPicPr>
        <p:blipFill rotWithShape="1">
          <a:blip r:embed="rId3"/>
          <a:stretch/>
        </p:blipFill>
        <p:spPr>
          <a:xfrm>
            <a:off x="633999" y="1206071"/>
            <a:ext cx="4020297" cy="1226190"/>
          </a:xfrm>
          <a:prstGeom prst="rect">
            <a:avLst/>
          </a:prstGeom>
          <a:noFill/>
        </p:spPr>
      </p:pic>
      <p:cxnSp>
        <p:nvCxnSpPr>
          <p:cNvPr id="164" name="Straight Connector 163">
            <a:extLst>
              <a:ext uri="{FF2B5EF4-FFF2-40B4-BE49-F238E27FC236}">
                <a16:creationId xmlns:a16="http://schemas.microsoft.com/office/drawing/2014/main" id="{79FCC9A9-2031-4283-9B27-34B62BB7F30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81247" y="2086188"/>
            <a:ext cx="585216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pic>
        <p:nvPicPr>
          <p:cNvPr id="2" name="Picture 1" descr="Icon&#10;&#10;Description automatically generated">
            <a:extLst>
              <a:ext uri="{FF2B5EF4-FFF2-40B4-BE49-F238E27FC236}">
                <a16:creationId xmlns:a16="http://schemas.microsoft.com/office/drawing/2014/main" id="{B22293DD-8ABF-4821-85DA-8754E94357FB}"/>
              </a:ext>
            </a:extLst>
          </p:cNvPr>
          <p:cNvPicPr>
            <a:picLocks noChangeAspect="1"/>
          </p:cNvPicPr>
          <p:nvPr/>
        </p:nvPicPr>
        <p:blipFill>
          <a:blip r:embed="rId4"/>
          <a:stretch>
            <a:fillRect/>
          </a:stretch>
        </p:blipFill>
        <p:spPr>
          <a:xfrm>
            <a:off x="1406079" y="3218101"/>
            <a:ext cx="2476136" cy="2476136"/>
          </a:xfrm>
          <a:prstGeom prst="rect">
            <a:avLst/>
          </a:prstGeom>
        </p:spPr>
      </p:pic>
      <p:sp>
        <p:nvSpPr>
          <p:cNvPr id="123" name="Google Shape;123;p3"/>
          <p:cNvSpPr txBox="1">
            <a:spLocks noGrp="1"/>
          </p:cNvSpPr>
          <p:nvPr>
            <p:ph type="body" idx="1"/>
          </p:nvPr>
        </p:nvSpPr>
        <p:spPr>
          <a:xfrm>
            <a:off x="5144679" y="2198914"/>
            <a:ext cx="6405063" cy="3670180"/>
          </a:xfrm>
          <a:prstGeom prst="rect">
            <a:avLst/>
          </a:prstGeom>
        </p:spPr>
        <p:txBody>
          <a:bodyPr spcFirstLastPara="1" lIns="0" tIns="45700" rIns="0" bIns="45700" anchorCtr="0">
            <a:normAutofit/>
          </a:bodyPr>
          <a:lstStyle/>
          <a:p>
            <a:pPr marL="0" lvl="0" indent="0" rtl="0">
              <a:spcBef>
                <a:spcPts val="0"/>
              </a:spcBef>
              <a:spcAft>
                <a:spcPts val="600"/>
              </a:spcAft>
              <a:buClr>
                <a:schemeClr val="dk1"/>
              </a:buClr>
              <a:buSzPts val="1100"/>
              <a:buFont typeface="Arial"/>
              <a:buNone/>
            </a:pPr>
            <a:r>
              <a:rPr lang="en-US" dirty="0">
                <a:ea typeface="Arial"/>
                <a:cs typeface="Arial"/>
                <a:sym typeface="Arial"/>
              </a:rPr>
              <a:t>2019 - New York State added “lawful source of income” as a protected class under the state fair housing laws </a:t>
            </a:r>
          </a:p>
          <a:p>
            <a:pPr lvl="1">
              <a:spcBef>
                <a:spcPts val="0"/>
              </a:spcBef>
              <a:spcAft>
                <a:spcPts val="600"/>
              </a:spcAft>
              <a:buClr>
                <a:schemeClr val="tx1"/>
              </a:buClr>
              <a:buSzPts val="1100"/>
              <a:buFont typeface="Arial" panose="020B0604020202020204" pitchFamily="34" charset="0"/>
              <a:buChar char="•"/>
            </a:pPr>
            <a:r>
              <a:rPr lang="en-US" dirty="0">
                <a:ea typeface="Arial"/>
                <a:cs typeface="Arial"/>
                <a:sym typeface="Arial"/>
              </a:rPr>
              <a:t>individuals can not be discriminated against due to the source of the income they use to pay housing costs</a:t>
            </a:r>
          </a:p>
          <a:p>
            <a:pPr lvl="1">
              <a:spcBef>
                <a:spcPts val="0"/>
              </a:spcBef>
              <a:spcAft>
                <a:spcPts val="600"/>
              </a:spcAft>
              <a:buClr>
                <a:schemeClr val="tx1"/>
              </a:buClr>
              <a:buSzPts val="1100"/>
              <a:buFont typeface="Arial" panose="020B0604020202020204" pitchFamily="34" charset="0"/>
              <a:buChar char="•"/>
            </a:pPr>
            <a:r>
              <a:rPr lang="en-US" dirty="0"/>
              <a:t>law includes all legal sources of income such as Section 8 vouchers, SSI, SSD, Public Assistance, HOPWA subsidies, Olmstead vouchers, child support, and alimony.</a:t>
            </a:r>
          </a:p>
          <a:p>
            <a:pPr lvl="1">
              <a:spcBef>
                <a:spcPts val="0"/>
              </a:spcBef>
              <a:spcAft>
                <a:spcPts val="600"/>
              </a:spcAft>
              <a:buClr>
                <a:schemeClr val="tx1"/>
              </a:buClr>
              <a:buSzPts val="1100"/>
              <a:buFont typeface="Arial" panose="020B0604020202020204" pitchFamily="34" charset="0"/>
              <a:buChar char="•"/>
            </a:pPr>
            <a:r>
              <a:rPr lang="en-US" dirty="0">
                <a:sym typeface="Calibri"/>
              </a:rPr>
              <a:t>includes one-time payments and emergency payments such as security deposit  agreements from DSS or ERAP</a:t>
            </a:r>
          </a:p>
          <a:p>
            <a:pPr>
              <a:spcBef>
                <a:spcPts val="0"/>
              </a:spcBef>
              <a:spcAft>
                <a:spcPts val="600"/>
              </a:spcAft>
              <a:buClr>
                <a:schemeClr val="bg1"/>
              </a:buClr>
              <a:buSzPts val="1100"/>
              <a:buFont typeface="Wingdings" panose="05000000000000000000" pitchFamily="2" charset="2"/>
              <a:buChar char="q"/>
            </a:pPr>
            <a:endParaRPr lang="en-US" dirty="0"/>
          </a:p>
        </p:txBody>
      </p:sp>
      <p:sp>
        <p:nvSpPr>
          <p:cNvPr id="166" name="Rectangle 165">
            <a:extLst>
              <a:ext uri="{FF2B5EF4-FFF2-40B4-BE49-F238E27FC236}">
                <a16:creationId xmlns:a16="http://schemas.microsoft.com/office/drawing/2014/main" id="{51DDD252-D7C8-4CE5-9C61-D60D722BC2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68" name="Rectangle 167">
            <a:extLst>
              <a:ext uri="{FF2B5EF4-FFF2-40B4-BE49-F238E27FC236}">
                <a16:creationId xmlns:a16="http://schemas.microsoft.com/office/drawing/2014/main" id="{2FBD75F5-C49C-4F6A-8D43-7A5939C233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12960138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6"/>
          <p:cNvSpPr txBox="1">
            <a:spLocks noGrp="1"/>
          </p:cNvSpPr>
          <p:nvPr>
            <p:ph type="title"/>
          </p:nvPr>
        </p:nvSpPr>
        <p:spPr>
          <a:prstGeom prst="rect">
            <a:avLst/>
          </a:prstGeom>
          <a:noFill/>
          <a:ln>
            <a:noFill/>
          </a:ln>
        </p:spPr>
        <p:txBody>
          <a:bodyPr spcFirstLastPara="1" wrap="square" lIns="91425" tIns="45700" rIns="91425" bIns="45700" anchor="b" anchorCtr="0">
            <a:normAutofit/>
          </a:bodyPr>
          <a:lstStyle/>
          <a:p>
            <a:pPr marL="0" lvl="0" indent="0" algn="l" rtl="0">
              <a:lnSpc>
                <a:spcPct val="115000"/>
              </a:lnSpc>
              <a:spcBef>
                <a:spcPts val="0"/>
              </a:spcBef>
              <a:spcAft>
                <a:spcPts val="0"/>
              </a:spcAft>
              <a:buClr>
                <a:schemeClr val="dk1"/>
              </a:buClr>
              <a:buSzPts val="1100"/>
              <a:buFont typeface="Arial"/>
              <a:buNone/>
            </a:pPr>
            <a:r>
              <a:rPr lang="en-US" sz="3000" dirty="0">
                <a:solidFill>
                  <a:schemeClr val="dk1"/>
                </a:solidFill>
                <a:latin typeface="Arial"/>
                <a:ea typeface="Arial"/>
                <a:cs typeface="Arial"/>
                <a:sym typeface="Arial"/>
              </a:rPr>
              <a:t>What about income &amp; credit requirements?</a:t>
            </a:r>
            <a:endParaRPr sz="6700" dirty="0"/>
          </a:p>
        </p:txBody>
      </p:sp>
      <p:sp>
        <p:nvSpPr>
          <p:cNvPr id="155" name="Google Shape;155;p6"/>
          <p:cNvSpPr txBox="1">
            <a:spLocks noGrp="1"/>
          </p:cNvSpPr>
          <p:nvPr>
            <p:ph sz="half" idx="1"/>
          </p:nvPr>
        </p:nvSpPr>
        <p:spPr>
          <a:prstGeom prst="rect">
            <a:avLst/>
          </a:prstGeom>
          <a:noFill/>
          <a:ln w="25400">
            <a:solidFill>
              <a:schemeClr val="accent1"/>
            </a:solidFill>
          </a:ln>
        </p:spPr>
        <p:txBody>
          <a:bodyPr spcFirstLastPara="1" wrap="square" lIns="0" tIns="45700" rIns="0" bIns="45700" anchor="t" anchorCtr="0">
            <a:normAutofit/>
          </a:bodyPr>
          <a:lstStyle/>
          <a:p>
            <a:pPr lvl="0" indent="0" algn="l" rtl="0">
              <a:lnSpc>
                <a:spcPct val="115000"/>
              </a:lnSpc>
              <a:spcBef>
                <a:spcPts val="0"/>
              </a:spcBef>
              <a:spcAft>
                <a:spcPts val="1200"/>
              </a:spcAft>
              <a:buNone/>
            </a:pPr>
            <a:r>
              <a:rPr lang="en-US" sz="2400" dirty="0">
                <a:solidFill>
                  <a:schemeClr val="dk1"/>
                </a:solidFill>
                <a:ea typeface="Arial"/>
                <a:cs typeface="Arial"/>
                <a:sym typeface="Arial"/>
              </a:rPr>
              <a:t>Income requirements: </a:t>
            </a:r>
          </a:p>
          <a:p>
            <a:pPr indent="0">
              <a:lnSpc>
                <a:spcPct val="115000"/>
              </a:lnSpc>
              <a:spcBef>
                <a:spcPts val="0"/>
              </a:spcBef>
              <a:spcAft>
                <a:spcPts val="1200"/>
              </a:spcAft>
              <a:buNone/>
            </a:pPr>
            <a:r>
              <a:rPr lang="en-US" sz="2400" dirty="0">
                <a:solidFill>
                  <a:schemeClr val="dk1"/>
                </a:solidFill>
                <a:ea typeface="Arial"/>
                <a:cs typeface="Arial"/>
                <a:sym typeface="Arial"/>
              </a:rPr>
              <a:t>Can only apply to the tenant’s portion of the rent. Policies that effectively keep a voucher holder from being able to rent may be discriminatory.</a:t>
            </a:r>
            <a:endParaRPr lang="en-US" sz="2400" dirty="0">
              <a:solidFill>
                <a:schemeClr val="dk1"/>
              </a:solidFill>
              <a:ea typeface="Arial"/>
              <a:cs typeface="Arial"/>
            </a:endParaRPr>
          </a:p>
          <a:p>
            <a:pPr marL="0" lvl="0" indent="0" algn="l" rtl="0">
              <a:lnSpc>
                <a:spcPct val="115000"/>
              </a:lnSpc>
              <a:spcBef>
                <a:spcPts val="0"/>
              </a:spcBef>
              <a:spcAft>
                <a:spcPts val="0"/>
              </a:spcAft>
              <a:buNone/>
            </a:pPr>
            <a:endParaRPr lang="en-US" sz="2000" dirty="0"/>
          </a:p>
          <a:p>
            <a:pPr marL="91440" lvl="0" indent="0" algn="l" rtl="0">
              <a:lnSpc>
                <a:spcPct val="90000"/>
              </a:lnSpc>
              <a:spcBef>
                <a:spcPts val="1200"/>
              </a:spcBef>
              <a:spcAft>
                <a:spcPts val="0"/>
              </a:spcAft>
              <a:buSzPts val="2400"/>
              <a:buFont typeface="Noto Sans Symbols"/>
              <a:buNone/>
            </a:pPr>
            <a:endParaRPr sz="2400" dirty="0"/>
          </a:p>
          <a:p>
            <a:pPr marL="384048" lvl="1" indent="-43179" algn="l" rtl="0">
              <a:lnSpc>
                <a:spcPct val="90000"/>
              </a:lnSpc>
              <a:spcBef>
                <a:spcPts val="200"/>
              </a:spcBef>
              <a:spcAft>
                <a:spcPts val="0"/>
              </a:spcAft>
              <a:buSzPts val="2200"/>
              <a:buFont typeface="Noto Sans Symbols"/>
              <a:buNone/>
            </a:pPr>
            <a:endParaRPr sz="2200" dirty="0"/>
          </a:p>
          <a:p>
            <a:pPr marL="0" lvl="0" indent="0" algn="l" rtl="0">
              <a:lnSpc>
                <a:spcPct val="90000"/>
              </a:lnSpc>
              <a:spcBef>
                <a:spcPts val="1200"/>
              </a:spcBef>
              <a:spcAft>
                <a:spcPts val="0"/>
              </a:spcAft>
              <a:buSzPts val="2000"/>
              <a:buNone/>
            </a:pPr>
            <a:endParaRPr dirty="0"/>
          </a:p>
        </p:txBody>
      </p:sp>
      <p:sp>
        <p:nvSpPr>
          <p:cNvPr id="2" name="Content Placeholder 1">
            <a:extLst>
              <a:ext uri="{FF2B5EF4-FFF2-40B4-BE49-F238E27FC236}">
                <a16:creationId xmlns:a16="http://schemas.microsoft.com/office/drawing/2014/main" id="{4074869B-D87F-4AA7-B08A-9FFC511C5CCF}"/>
              </a:ext>
            </a:extLst>
          </p:cNvPr>
          <p:cNvSpPr>
            <a:spLocks noGrp="1"/>
          </p:cNvSpPr>
          <p:nvPr>
            <p:ph sz="half" idx="2"/>
          </p:nvPr>
        </p:nvSpPr>
        <p:spPr>
          <a:xfrm>
            <a:off x="6562049" y="1862668"/>
            <a:ext cx="4937760" cy="4023360"/>
          </a:xfrm>
          <a:ln w="25400">
            <a:solidFill>
              <a:schemeClr val="accent1"/>
            </a:solidFill>
          </a:ln>
        </p:spPr>
        <p:txBody>
          <a:bodyPr vert="horz" lIns="0" tIns="45720" rIns="0" bIns="45720" rtlCol="0" anchor="t">
            <a:normAutofit/>
          </a:bodyPr>
          <a:lstStyle/>
          <a:p>
            <a:pPr>
              <a:lnSpc>
                <a:spcPct val="114000"/>
              </a:lnSpc>
            </a:pPr>
            <a:r>
              <a:rPr lang="en-US" sz="2400" dirty="0">
                <a:solidFill>
                  <a:schemeClr val="dk1"/>
                </a:solidFill>
                <a:cs typeface="Arial"/>
                <a:sym typeface="Arial"/>
              </a:rPr>
              <a:t>Credit Requirements:</a:t>
            </a:r>
          </a:p>
          <a:p>
            <a:pPr>
              <a:lnSpc>
                <a:spcPct val="114000"/>
              </a:lnSpc>
            </a:pPr>
            <a:r>
              <a:rPr lang="en-US" sz="2400" dirty="0">
                <a:solidFill>
                  <a:schemeClr val="dk1"/>
                </a:solidFill>
                <a:cs typeface="Arial"/>
                <a:sym typeface="Arial"/>
              </a:rPr>
              <a:t>May be situations where use of a credit score to disqualify a tenant with a subsidy could be discriminatory, particularly where tenant payment is low.</a:t>
            </a:r>
            <a:endParaRPr lang="en-US" sz="2400" dirty="0">
              <a:solidFill>
                <a:schemeClr val="dk1"/>
              </a:solidFill>
              <a:ea typeface="Calibri"/>
              <a:cs typeface="Arial"/>
            </a:endParaRPr>
          </a:p>
          <a:p>
            <a:endParaRPr lang="en-US" dirty="0"/>
          </a:p>
        </p:txBody>
      </p:sp>
    </p:spTree>
    <p:extLst>
      <p:ext uri="{BB962C8B-B14F-4D97-AF65-F5344CB8AC3E}">
        <p14:creationId xmlns:p14="http://schemas.microsoft.com/office/powerpoint/2010/main" val="12121223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g8c85146dcd_0_7"/>
          <p:cNvSpPr txBox="1">
            <a:spLocks noGrp="1"/>
          </p:cNvSpPr>
          <p:nvPr>
            <p:ph type="title"/>
          </p:nvPr>
        </p:nvSpPr>
        <p:spPr>
          <a:xfrm>
            <a:off x="1097280" y="286603"/>
            <a:ext cx="10058400" cy="1450800"/>
          </a:xfrm>
          <a:prstGeom prst="rect">
            <a:avLst/>
          </a:prstGeom>
          <a:noFill/>
          <a:ln>
            <a:noFill/>
          </a:ln>
        </p:spPr>
        <p:txBody>
          <a:bodyPr spcFirstLastPara="1" wrap="square" lIns="91425" tIns="45700" rIns="91425" bIns="45700" anchor="b" anchorCtr="0">
            <a:noAutofit/>
          </a:bodyPr>
          <a:lstStyle/>
          <a:p>
            <a:pPr marL="0" lvl="0" indent="0" algn="l" rtl="0">
              <a:lnSpc>
                <a:spcPct val="115000"/>
              </a:lnSpc>
              <a:spcBef>
                <a:spcPts val="0"/>
              </a:spcBef>
              <a:spcAft>
                <a:spcPts val="0"/>
              </a:spcAft>
              <a:buClr>
                <a:schemeClr val="dk1"/>
              </a:buClr>
              <a:buSzPts val="1100"/>
              <a:buFont typeface="Arial"/>
              <a:buNone/>
            </a:pPr>
            <a:r>
              <a:rPr lang="en-US" sz="2700" dirty="0">
                <a:solidFill>
                  <a:schemeClr val="dk1"/>
                </a:solidFill>
                <a:latin typeface="Arial"/>
                <a:ea typeface="Arial"/>
                <a:cs typeface="Arial"/>
                <a:sym typeface="Arial"/>
              </a:rPr>
              <a:t>Rent Amounts for Section 8 Tenants</a:t>
            </a:r>
            <a:endParaRPr sz="2700" dirty="0"/>
          </a:p>
        </p:txBody>
      </p:sp>
      <p:sp>
        <p:nvSpPr>
          <p:cNvPr id="171" name="Google Shape;171;g8c85146dcd_0_7"/>
          <p:cNvSpPr txBox="1">
            <a:spLocks noGrp="1"/>
          </p:cNvSpPr>
          <p:nvPr>
            <p:ph type="body" idx="1"/>
          </p:nvPr>
        </p:nvSpPr>
        <p:spPr>
          <a:xfrm>
            <a:off x="1097275" y="2260900"/>
            <a:ext cx="6880800" cy="3767038"/>
          </a:xfrm>
          <a:prstGeom prst="rect">
            <a:avLst/>
          </a:prstGeom>
          <a:noFill/>
          <a:ln>
            <a:noFill/>
          </a:ln>
        </p:spPr>
        <p:txBody>
          <a:bodyPr spcFirstLastPara="1" wrap="square" lIns="0" tIns="45700" rIns="0" bIns="45700" anchor="t" anchorCtr="0">
            <a:noAutofit/>
          </a:bodyPr>
          <a:lstStyle/>
          <a:p>
            <a:pPr>
              <a:lnSpc>
                <a:spcPct val="115000"/>
              </a:lnSpc>
              <a:spcBef>
                <a:spcPts val="0"/>
              </a:spcBef>
              <a:spcAft>
                <a:spcPts val="0"/>
              </a:spcAft>
              <a:buFont typeface="Arial" panose="020B0604020202020204" pitchFamily="34" charset="0"/>
              <a:buChar char="•"/>
            </a:pPr>
            <a:r>
              <a:rPr lang="en-US" sz="2100" dirty="0">
                <a:solidFill>
                  <a:schemeClr val="dk1"/>
                </a:solidFill>
                <a:ea typeface="Arial"/>
                <a:cs typeface="Arial"/>
                <a:sym typeface="Arial"/>
              </a:rPr>
              <a:t>Housing providers cannot charge more for Section 8 tenants unless the unit is receiving another subsidy like LIHTC</a:t>
            </a:r>
          </a:p>
          <a:p>
            <a:pPr>
              <a:lnSpc>
                <a:spcPct val="115000"/>
              </a:lnSpc>
              <a:spcBef>
                <a:spcPts val="0"/>
              </a:spcBef>
              <a:spcAft>
                <a:spcPts val="0"/>
              </a:spcAft>
              <a:buFont typeface="Arial" panose="020B0604020202020204" pitchFamily="34" charset="0"/>
              <a:buChar char="•"/>
            </a:pPr>
            <a:endParaRPr lang="en-US" sz="2100" dirty="0">
              <a:solidFill>
                <a:schemeClr val="dk1"/>
              </a:solidFill>
              <a:ea typeface="Arial"/>
              <a:cs typeface="Arial"/>
              <a:sym typeface="Arial"/>
            </a:endParaRPr>
          </a:p>
          <a:p>
            <a:pPr>
              <a:lnSpc>
                <a:spcPct val="115000"/>
              </a:lnSpc>
              <a:spcBef>
                <a:spcPts val="0"/>
              </a:spcBef>
              <a:spcAft>
                <a:spcPts val="0"/>
              </a:spcAft>
              <a:buFont typeface="Arial" panose="020B0604020202020204" pitchFamily="34" charset="0"/>
              <a:buChar char="•"/>
            </a:pPr>
            <a:r>
              <a:rPr lang="en-US" dirty="0">
                <a:solidFill>
                  <a:schemeClr val="dk1"/>
                </a:solidFill>
                <a:ea typeface="Arial"/>
                <a:cs typeface="Arial"/>
                <a:sym typeface="Arial"/>
              </a:rPr>
              <a:t>Tenants can rent any unit within the payment standard for their voucher. </a:t>
            </a:r>
            <a:r>
              <a:rPr lang="en-US" dirty="0"/>
              <a:t>Payment standards are set according to the Fair Market Rent or FMR of an area. Individual housing authorities have discretion to set their voucher values between 90 and 110% of FMR.</a:t>
            </a:r>
          </a:p>
          <a:p>
            <a:pPr marL="0" lvl="0" indent="0" rtl="0">
              <a:lnSpc>
                <a:spcPct val="115000"/>
              </a:lnSpc>
              <a:spcBef>
                <a:spcPts val="0"/>
              </a:spcBef>
              <a:spcAft>
                <a:spcPts val="0"/>
              </a:spcAft>
              <a:buNone/>
            </a:pPr>
            <a:endParaRPr lang="en-US" sz="3000" dirty="0">
              <a:solidFill>
                <a:schemeClr val="dk1"/>
              </a:solidFill>
              <a:ea typeface="Arial"/>
              <a:cs typeface="Arial"/>
              <a:sym typeface="Arial"/>
            </a:endParaRPr>
          </a:p>
          <a:p>
            <a:pPr marL="0" lvl="0" indent="0" rtl="0">
              <a:lnSpc>
                <a:spcPct val="115000"/>
              </a:lnSpc>
              <a:spcBef>
                <a:spcPts val="0"/>
              </a:spcBef>
              <a:spcAft>
                <a:spcPts val="0"/>
              </a:spcAft>
              <a:buNone/>
            </a:pPr>
            <a:endParaRPr lang="en-US" sz="3000" dirty="0">
              <a:solidFill>
                <a:schemeClr val="dk1"/>
              </a:solidFill>
              <a:cs typeface="Arial"/>
              <a:sym typeface="Arial"/>
            </a:endParaRPr>
          </a:p>
          <a:p>
            <a:pPr marL="0" lvl="0" indent="0" rtl="0">
              <a:lnSpc>
                <a:spcPct val="115000"/>
              </a:lnSpc>
              <a:spcBef>
                <a:spcPts val="0"/>
              </a:spcBef>
              <a:spcAft>
                <a:spcPts val="0"/>
              </a:spcAft>
              <a:buNone/>
            </a:pPr>
            <a:endParaRPr sz="2200" dirty="0"/>
          </a:p>
          <a:p>
            <a:pPr marL="0" lvl="0" indent="0" algn="l" rtl="0">
              <a:lnSpc>
                <a:spcPct val="90000"/>
              </a:lnSpc>
              <a:spcBef>
                <a:spcPts val="1200"/>
              </a:spcBef>
              <a:spcAft>
                <a:spcPts val="0"/>
              </a:spcAft>
              <a:buSzPts val="2000"/>
              <a:buNone/>
            </a:pPr>
            <a:endParaRPr dirty="0"/>
          </a:p>
        </p:txBody>
      </p:sp>
      <p:pic>
        <p:nvPicPr>
          <p:cNvPr id="172" name="Google Shape;172;g8c85146dcd_0_7"/>
          <p:cNvPicPr preferRelativeResize="0"/>
          <p:nvPr/>
        </p:nvPicPr>
        <p:blipFill rotWithShape="1">
          <a:blip r:embed="rId3">
            <a:alphaModFix/>
          </a:blip>
          <a:srcRect/>
          <a:stretch/>
        </p:blipFill>
        <p:spPr>
          <a:xfrm>
            <a:off x="8184233" y="5445224"/>
            <a:ext cx="2276084" cy="696483"/>
          </a:xfrm>
          <a:prstGeom prst="rect">
            <a:avLst/>
          </a:prstGeom>
          <a:noFill/>
          <a:ln>
            <a:noFill/>
          </a:ln>
        </p:spPr>
      </p:pic>
      <p:sp>
        <p:nvSpPr>
          <p:cNvPr id="173" name="Google Shape;173;g8c85146dcd_0_7"/>
          <p:cNvSpPr/>
          <p:nvPr/>
        </p:nvSpPr>
        <p:spPr>
          <a:xfrm>
            <a:off x="9204829" y="2963557"/>
            <a:ext cx="1255500" cy="1255500"/>
          </a:xfrm>
          <a:prstGeom prst="ellipse">
            <a:avLst/>
          </a:prstGeom>
          <a:solidFill>
            <a:srgbClr val="0C0C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g8c85146dcd_0_7"/>
          <p:cNvSpPr/>
          <p:nvPr/>
        </p:nvSpPr>
        <p:spPr>
          <a:xfrm>
            <a:off x="9472429" y="3231170"/>
            <a:ext cx="720300" cy="720300"/>
          </a:xfrm>
          <a:prstGeom prst="rect">
            <a:avLst/>
          </a:prstGeom>
          <a:blipFill rotWithShape="1">
            <a:blip r:embed="rId4">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686665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9">
          <a:extLst>
            <a:ext uri="{FF2B5EF4-FFF2-40B4-BE49-F238E27FC236}">
              <a16:creationId xmlns:a16="http://schemas.microsoft.com/office/drawing/2014/main" id="{E5E9AFB5-9B03-AB3D-49C7-73BA4E25E97E}"/>
            </a:ext>
          </a:extLst>
        </p:cNvPr>
        <p:cNvGrpSpPr/>
        <p:nvPr/>
      </p:nvGrpSpPr>
      <p:grpSpPr>
        <a:xfrm>
          <a:off x="0" y="0"/>
          <a:ext cx="0" cy="0"/>
          <a:chOff x="0" y="0"/>
          <a:chExt cx="0" cy="0"/>
        </a:xfrm>
      </p:grpSpPr>
      <p:sp>
        <p:nvSpPr>
          <p:cNvPr id="170" name="Google Shape;170;g8c85146dcd_0_7">
            <a:extLst>
              <a:ext uri="{FF2B5EF4-FFF2-40B4-BE49-F238E27FC236}">
                <a16:creationId xmlns:a16="http://schemas.microsoft.com/office/drawing/2014/main" id="{4FC4B73E-5461-75F8-3813-3CD8DE413A66}"/>
              </a:ext>
            </a:extLst>
          </p:cNvPr>
          <p:cNvSpPr txBox="1">
            <a:spLocks noGrp="1"/>
          </p:cNvSpPr>
          <p:nvPr>
            <p:ph type="title"/>
          </p:nvPr>
        </p:nvSpPr>
        <p:spPr>
          <a:xfrm>
            <a:off x="1097280" y="286603"/>
            <a:ext cx="10058400" cy="1450800"/>
          </a:xfrm>
          <a:prstGeom prst="rect">
            <a:avLst/>
          </a:prstGeom>
          <a:noFill/>
          <a:ln>
            <a:noFill/>
          </a:ln>
        </p:spPr>
        <p:txBody>
          <a:bodyPr spcFirstLastPara="1" wrap="square" lIns="91425" tIns="45700" rIns="91425" bIns="45700" anchor="b" anchorCtr="0">
            <a:noAutofit/>
          </a:bodyPr>
          <a:lstStyle/>
          <a:p>
            <a:pPr>
              <a:lnSpc>
                <a:spcPct val="114999"/>
              </a:lnSpc>
              <a:spcBef>
                <a:spcPts val="0"/>
              </a:spcBef>
            </a:pPr>
            <a:r>
              <a:rPr lang="en-US" sz="2700" dirty="0">
                <a:solidFill>
                  <a:schemeClr val="dk1"/>
                </a:solidFill>
                <a:latin typeface="Arial"/>
                <a:cs typeface="Arial"/>
                <a:sym typeface="Arial"/>
              </a:rPr>
              <a:t>Commons West Case</a:t>
            </a:r>
            <a:endParaRPr lang="en-US" dirty="0">
              <a:solidFill>
                <a:schemeClr val="dk1"/>
              </a:solidFill>
            </a:endParaRPr>
          </a:p>
        </p:txBody>
      </p:sp>
      <p:sp>
        <p:nvSpPr>
          <p:cNvPr id="171" name="Google Shape;171;g8c85146dcd_0_7">
            <a:extLst>
              <a:ext uri="{FF2B5EF4-FFF2-40B4-BE49-F238E27FC236}">
                <a16:creationId xmlns:a16="http://schemas.microsoft.com/office/drawing/2014/main" id="{4BC084CD-9C19-F038-F008-5EBB988F400F}"/>
              </a:ext>
            </a:extLst>
          </p:cNvPr>
          <p:cNvSpPr txBox="1">
            <a:spLocks noGrp="1"/>
          </p:cNvSpPr>
          <p:nvPr>
            <p:ph type="body" idx="1"/>
          </p:nvPr>
        </p:nvSpPr>
        <p:spPr>
          <a:xfrm>
            <a:off x="1097275" y="2260900"/>
            <a:ext cx="6880800" cy="3767038"/>
          </a:xfrm>
          <a:prstGeom prst="rect">
            <a:avLst/>
          </a:prstGeom>
          <a:noFill/>
          <a:ln>
            <a:noFill/>
          </a:ln>
        </p:spPr>
        <p:txBody>
          <a:bodyPr spcFirstLastPara="1" wrap="square" lIns="0" tIns="45700" rIns="0" bIns="45700" anchor="t" anchorCtr="0">
            <a:noAutofit/>
          </a:bodyPr>
          <a:lstStyle/>
          <a:p>
            <a:pPr>
              <a:lnSpc>
                <a:spcPct val="114999"/>
              </a:lnSpc>
              <a:spcBef>
                <a:spcPts val="0"/>
              </a:spcBef>
              <a:spcAft>
                <a:spcPts val="0"/>
              </a:spcAft>
              <a:buFont typeface="Arial" panose="020B0604020202020204" pitchFamily="34" charset="0"/>
              <a:buChar char="•"/>
            </a:pPr>
            <a:r>
              <a:rPr lang="en-US" sz="2100" dirty="0">
                <a:solidFill>
                  <a:schemeClr val="dk1"/>
                </a:solidFill>
                <a:ea typeface="+mn-lt"/>
                <a:cs typeface="+mn-lt"/>
                <a:sym typeface="Arial"/>
              </a:rPr>
              <a:t>New York State Appellate Division ruled that the state law forcing landlords to accept Section 8 vouchers is unconstitutional because it violates the Fourth Amendment.</a:t>
            </a:r>
            <a:endParaRPr lang="en-US" dirty="0">
              <a:solidFill>
                <a:schemeClr val="dk1"/>
              </a:solidFill>
            </a:endParaRPr>
          </a:p>
          <a:p>
            <a:pPr>
              <a:lnSpc>
                <a:spcPct val="115000"/>
              </a:lnSpc>
              <a:spcBef>
                <a:spcPts val="0"/>
              </a:spcBef>
              <a:spcAft>
                <a:spcPts val="0"/>
              </a:spcAft>
              <a:buFont typeface="Arial" panose="020B0604020202020204" pitchFamily="34" charset="0"/>
              <a:buChar char="•"/>
            </a:pPr>
            <a:r>
              <a:rPr lang="en-US" sz="2100" dirty="0">
                <a:solidFill>
                  <a:schemeClr val="dk1"/>
                </a:solidFill>
                <a:ea typeface="+mn-lt"/>
                <a:cs typeface="+mn-lt"/>
              </a:rPr>
              <a:t>The New York Attorney General appealed the decision to the New York Court of Appeals, keeping the broader enforcement of the statute under review.</a:t>
            </a:r>
            <a:endParaRPr lang="en-US" sz="2100" dirty="0">
              <a:solidFill>
                <a:schemeClr val="dk1"/>
              </a:solidFill>
              <a:ea typeface="Arial"/>
              <a:cs typeface="Arial"/>
            </a:endParaRPr>
          </a:p>
          <a:p>
            <a:pPr>
              <a:lnSpc>
                <a:spcPct val="114999"/>
              </a:lnSpc>
              <a:spcBef>
                <a:spcPts val="0"/>
              </a:spcBef>
              <a:spcAft>
                <a:spcPts val="0"/>
              </a:spcAft>
              <a:buFont typeface="Arial" panose="020B0604020202020204" pitchFamily="34" charset="0"/>
              <a:buChar char="•"/>
            </a:pPr>
            <a:r>
              <a:rPr lang="en-US" sz="2100" dirty="0">
                <a:solidFill>
                  <a:schemeClr val="dk1"/>
                </a:solidFill>
                <a:ea typeface="Calibri"/>
                <a:cs typeface="Calibri"/>
              </a:rPr>
              <a:t>Only applies to Section 8 vouchers, not other sources of income.</a:t>
            </a:r>
          </a:p>
          <a:p>
            <a:pPr marL="0" lvl="0" indent="0" rtl="0">
              <a:lnSpc>
                <a:spcPct val="115000"/>
              </a:lnSpc>
              <a:spcBef>
                <a:spcPts val="0"/>
              </a:spcBef>
              <a:spcAft>
                <a:spcPts val="0"/>
              </a:spcAft>
              <a:buNone/>
            </a:pPr>
            <a:endParaRPr lang="en-US" sz="3000" dirty="0">
              <a:solidFill>
                <a:srgbClr val="000000"/>
              </a:solidFill>
              <a:ea typeface="Calibri" panose="020F0502020204030204"/>
              <a:cs typeface="Arial"/>
            </a:endParaRPr>
          </a:p>
          <a:p>
            <a:pPr marL="0" lvl="0" indent="0" algn="l" rtl="0">
              <a:lnSpc>
                <a:spcPct val="115000"/>
              </a:lnSpc>
              <a:spcBef>
                <a:spcPts val="0"/>
              </a:spcBef>
              <a:spcAft>
                <a:spcPts val="0"/>
              </a:spcAft>
              <a:buNone/>
            </a:pPr>
            <a:endParaRPr lang="en-US" sz="3000" dirty="0">
              <a:solidFill>
                <a:srgbClr val="000000"/>
              </a:solidFill>
              <a:ea typeface="Calibri" panose="020F0502020204030204"/>
              <a:cs typeface="Arial"/>
            </a:endParaRPr>
          </a:p>
          <a:p>
            <a:pPr marL="0" indent="0">
              <a:lnSpc>
                <a:spcPct val="115000"/>
              </a:lnSpc>
              <a:spcBef>
                <a:spcPts val="0"/>
              </a:spcBef>
              <a:spcAft>
                <a:spcPts val="0"/>
              </a:spcAft>
              <a:buNone/>
            </a:pPr>
            <a:endParaRPr lang="en-US" sz="2200" dirty="0">
              <a:ea typeface="Calibri" panose="020F0502020204030204"/>
              <a:cs typeface="Calibri" panose="020F0502020204030204"/>
            </a:endParaRPr>
          </a:p>
          <a:p>
            <a:pPr marL="0" indent="0">
              <a:spcAft>
                <a:spcPts val="0"/>
              </a:spcAft>
              <a:buSzPts val="2000"/>
              <a:buNone/>
            </a:pPr>
            <a:endParaRPr lang="en-US" dirty="0">
              <a:ea typeface="Calibri" panose="020F0502020204030204"/>
              <a:cs typeface="Calibri" panose="020F0502020204030204"/>
            </a:endParaRPr>
          </a:p>
        </p:txBody>
      </p:sp>
      <p:pic>
        <p:nvPicPr>
          <p:cNvPr id="172" name="Google Shape;172;g8c85146dcd_0_7">
            <a:extLst>
              <a:ext uri="{FF2B5EF4-FFF2-40B4-BE49-F238E27FC236}">
                <a16:creationId xmlns:a16="http://schemas.microsoft.com/office/drawing/2014/main" id="{D3BA0FF4-D15B-1A0D-3741-C1CF4C83F65C}"/>
              </a:ext>
            </a:extLst>
          </p:cNvPr>
          <p:cNvPicPr preferRelativeResize="0"/>
          <p:nvPr/>
        </p:nvPicPr>
        <p:blipFill rotWithShape="1">
          <a:blip r:embed="rId3">
            <a:alphaModFix/>
          </a:blip>
          <a:srcRect/>
          <a:stretch/>
        </p:blipFill>
        <p:spPr>
          <a:xfrm>
            <a:off x="8184233" y="5445224"/>
            <a:ext cx="2276084" cy="696483"/>
          </a:xfrm>
          <a:prstGeom prst="rect">
            <a:avLst/>
          </a:prstGeom>
          <a:noFill/>
          <a:ln>
            <a:noFill/>
          </a:ln>
        </p:spPr>
      </p:pic>
      <p:sp>
        <p:nvSpPr>
          <p:cNvPr id="173" name="Google Shape;173;g8c85146dcd_0_7">
            <a:extLst>
              <a:ext uri="{FF2B5EF4-FFF2-40B4-BE49-F238E27FC236}">
                <a16:creationId xmlns:a16="http://schemas.microsoft.com/office/drawing/2014/main" id="{86FD4A73-B713-E51B-73B7-C6C036D1EADA}"/>
              </a:ext>
            </a:extLst>
          </p:cNvPr>
          <p:cNvSpPr/>
          <p:nvPr/>
        </p:nvSpPr>
        <p:spPr>
          <a:xfrm>
            <a:off x="9204829" y="2963557"/>
            <a:ext cx="1255500" cy="1255500"/>
          </a:xfrm>
          <a:prstGeom prst="ellipse">
            <a:avLst/>
          </a:prstGeom>
          <a:solidFill>
            <a:srgbClr val="0C0C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g8c85146dcd_0_7">
            <a:extLst>
              <a:ext uri="{FF2B5EF4-FFF2-40B4-BE49-F238E27FC236}">
                <a16:creationId xmlns:a16="http://schemas.microsoft.com/office/drawing/2014/main" id="{ECEB6132-AAA4-B4A0-26F6-E7F76693BE6B}"/>
              </a:ext>
            </a:extLst>
          </p:cNvPr>
          <p:cNvSpPr/>
          <p:nvPr/>
        </p:nvSpPr>
        <p:spPr>
          <a:xfrm>
            <a:off x="9472429" y="3231170"/>
            <a:ext cx="720300" cy="720300"/>
          </a:xfrm>
          <a:prstGeom prst="rect">
            <a:avLst/>
          </a:prstGeom>
          <a:blipFill rotWithShape="1">
            <a:blip r:embed="rId4">
              <a:alphaModFix/>
            </a:blip>
            <a:stretch>
              <a:fillRect/>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133978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DE3B93A-6105-4E0D-ABE7-1711117A80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642256" y="642257"/>
            <a:ext cx="3417677" cy="5226837"/>
          </a:xfrm>
        </p:spPr>
        <p:txBody>
          <a:bodyPr anchor="t">
            <a:normAutofit/>
          </a:bodyPr>
          <a:lstStyle/>
          <a:p>
            <a:br>
              <a:rPr lang="en-US" dirty="0"/>
            </a:br>
            <a:br>
              <a:rPr lang="en-US" dirty="0"/>
            </a:br>
            <a:r>
              <a:rPr lang="en-US" dirty="0"/>
              <a:t>Domestic Violence</a:t>
            </a:r>
          </a:p>
        </p:txBody>
      </p:sp>
      <p:graphicFrame>
        <p:nvGraphicFramePr>
          <p:cNvPr id="16" name="Content Placeholder 4">
            <a:extLst>
              <a:ext uri="{FF2B5EF4-FFF2-40B4-BE49-F238E27FC236}">
                <a16:creationId xmlns:a16="http://schemas.microsoft.com/office/drawing/2014/main" id="{8B03F8F1-6831-4BE9-AA44-98C95135D26E}"/>
              </a:ext>
            </a:extLst>
          </p:cNvPr>
          <p:cNvGraphicFramePr>
            <a:graphicFrameLocks noGrp="1"/>
          </p:cNvGraphicFramePr>
          <p:nvPr>
            <p:ph idx="1"/>
            <p:extLst>
              <p:ext uri="{D42A27DB-BD31-4B8C-83A1-F6EECF244321}">
                <p14:modId xmlns:p14="http://schemas.microsoft.com/office/powerpoint/2010/main" val="1224895413"/>
              </p:ext>
            </p:extLst>
          </p:nvPr>
        </p:nvGraphicFramePr>
        <p:xfrm>
          <a:off x="4713512" y="642257"/>
          <a:ext cx="6847117" cy="4205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944DB6D4-DF8A-4040-AC24-AF0F75DB6AF3}"/>
              </a:ext>
            </a:extLst>
          </p:cNvPr>
          <p:cNvPicPr>
            <a:picLocks noChangeAspect="1"/>
          </p:cNvPicPr>
          <p:nvPr/>
        </p:nvPicPr>
        <p:blipFill>
          <a:blip r:embed="rId7"/>
          <a:stretch>
            <a:fillRect/>
          </a:stretch>
        </p:blipFill>
        <p:spPr>
          <a:xfrm>
            <a:off x="8656367" y="5094514"/>
            <a:ext cx="2560624" cy="782603"/>
          </a:xfrm>
          <a:prstGeom prst="rect">
            <a:avLst/>
          </a:prstGeom>
        </p:spPr>
      </p:pic>
      <p:sp>
        <p:nvSpPr>
          <p:cNvPr id="12" name="Rectangle 11">
            <a:extLst>
              <a:ext uri="{FF2B5EF4-FFF2-40B4-BE49-F238E27FC236}">
                <a16:creationId xmlns:a16="http://schemas.microsoft.com/office/drawing/2014/main" id="{1924D57B-FEC9-4779-B514-732685B87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4" name="Rectangle 13">
            <a:extLst>
              <a:ext uri="{FF2B5EF4-FFF2-40B4-BE49-F238E27FC236}">
                <a16:creationId xmlns:a16="http://schemas.microsoft.com/office/drawing/2014/main" id="{55EFD2BD-6E0E-4450-A3FF-5D1EA322A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14525632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DE3B93A-6105-4E0D-ABE7-1711117A80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642256" y="642257"/>
            <a:ext cx="3417677" cy="5226837"/>
          </a:xfrm>
        </p:spPr>
        <p:txBody>
          <a:bodyPr anchor="t">
            <a:normAutofit/>
          </a:bodyPr>
          <a:lstStyle/>
          <a:p>
            <a:br>
              <a:rPr lang="en-US" dirty="0"/>
            </a:br>
            <a:br>
              <a:rPr lang="en-US" dirty="0"/>
            </a:br>
            <a:r>
              <a:rPr lang="en-US" dirty="0"/>
              <a:t>Domestic Violence</a:t>
            </a:r>
          </a:p>
        </p:txBody>
      </p:sp>
      <p:graphicFrame>
        <p:nvGraphicFramePr>
          <p:cNvPr id="16" name="Content Placeholder 4">
            <a:extLst>
              <a:ext uri="{FF2B5EF4-FFF2-40B4-BE49-F238E27FC236}">
                <a16:creationId xmlns:a16="http://schemas.microsoft.com/office/drawing/2014/main" id="{8B03F8F1-6831-4BE9-AA44-98C95135D26E}"/>
              </a:ext>
            </a:extLst>
          </p:cNvPr>
          <p:cNvGraphicFramePr>
            <a:graphicFrameLocks noGrp="1"/>
          </p:cNvGraphicFramePr>
          <p:nvPr>
            <p:ph idx="1"/>
            <p:extLst>
              <p:ext uri="{D42A27DB-BD31-4B8C-83A1-F6EECF244321}">
                <p14:modId xmlns:p14="http://schemas.microsoft.com/office/powerpoint/2010/main" val="1940786336"/>
              </p:ext>
            </p:extLst>
          </p:nvPr>
        </p:nvGraphicFramePr>
        <p:xfrm>
          <a:off x="4713512" y="642257"/>
          <a:ext cx="6847117" cy="4205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944DB6D4-DF8A-4040-AC24-AF0F75DB6AF3}"/>
              </a:ext>
            </a:extLst>
          </p:cNvPr>
          <p:cNvPicPr>
            <a:picLocks noChangeAspect="1"/>
          </p:cNvPicPr>
          <p:nvPr/>
        </p:nvPicPr>
        <p:blipFill>
          <a:blip r:embed="rId7"/>
          <a:stretch>
            <a:fillRect/>
          </a:stretch>
        </p:blipFill>
        <p:spPr>
          <a:xfrm>
            <a:off x="8656367" y="5094514"/>
            <a:ext cx="2560624" cy="782603"/>
          </a:xfrm>
          <a:prstGeom prst="rect">
            <a:avLst/>
          </a:prstGeom>
        </p:spPr>
      </p:pic>
      <p:sp>
        <p:nvSpPr>
          <p:cNvPr id="12" name="Rectangle 11">
            <a:extLst>
              <a:ext uri="{FF2B5EF4-FFF2-40B4-BE49-F238E27FC236}">
                <a16:creationId xmlns:a16="http://schemas.microsoft.com/office/drawing/2014/main" id="{1924D57B-FEC9-4779-B514-732685B87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4" name="Rectangle 13">
            <a:extLst>
              <a:ext uri="{FF2B5EF4-FFF2-40B4-BE49-F238E27FC236}">
                <a16:creationId xmlns:a16="http://schemas.microsoft.com/office/drawing/2014/main" id="{55EFD2BD-6E0E-4450-A3FF-5D1EA322A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25975042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DE3B93A-6105-4E0D-ABE7-1711117A80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642256" y="642257"/>
            <a:ext cx="3417677" cy="5226837"/>
          </a:xfrm>
        </p:spPr>
        <p:txBody>
          <a:bodyPr anchor="t">
            <a:normAutofit/>
          </a:bodyPr>
          <a:lstStyle/>
          <a:p>
            <a:br>
              <a:rPr lang="en-US" dirty="0"/>
            </a:br>
            <a:br>
              <a:rPr lang="en-US" dirty="0"/>
            </a:br>
            <a:r>
              <a:rPr lang="en-US" dirty="0"/>
              <a:t>Domestic Violence</a:t>
            </a:r>
          </a:p>
        </p:txBody>
      </p:sp>
      <p:pic>
        <p:nvPicPr>
          <p:cNvPr id="3" name="Picture 2">
            <a:extLst>
              <a:ext uri="{FF2B5EF4-FFF2-40B4-BE49-F238E27FC236}">
                <a16:creationId xmlns:a16="http://schemas.microsoft.com/office/drawing/2014/main" id="{944DB6D4-DF8A-4040-AC24-AF0F75DB6AF3}"/>
              </a:ext>
            </a:extLst>
          </p:cNvPr>
          <p:cNvPicPr>
            <a:picLocks noChangeAspect="1"/>
          </p:cNvPicPr>
          <p:nvPr/>
        </p:nvPicPr>
        <p:blipFill>
          <a:blip r:embed="rId2"/>
          <a:stretch>
            <a:fillRect/>
          </a:stretch>
        </p:blipFill>
        <p:spPr>
          <a:xfrm>
            <a:off x="8656367" y="5094514"/>
            <a:ext cx="2560624" cy="782603"/>
          </a:xfrm>
          <a:prstGeom prst="rect">
            <a:avLst/>
          </a:prstGeom>
        </p:spPr>
      </p:pic>
      <p:sp>
        <p:nvSpPr>
          <p:cNvPr id="12" name="Rectangle 11">
            <a:extLst>
              <a:ext uri="{FF2B5EF4-FFF2-40B4-BE49-F238E27FC236}">
                <a16:creationId xmlns:a16="http://schemas.microsoft.com/office/drawing/2014/main" id="{1924D57B-FEC9-4779-B514-732685B87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55EFD2BD-6E0E-4450-A3FF-5D1EA322A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D2A238E5-0FAE-245E-499F-D4555055C9A6}"/>
              </a:ext>
            </a:extLst>
          </p:cNvPr>
          <p:cNvSpPr>
            <a:spLocks noGrp="1"/>
          </p:cNvSpPr>
          <p:nvPr>
            <p:ph idx="1"/>
          </p:nvPr>
        </p:nvSpPr>
        <p:spPr>
          <a:xfrm>
            <a:off x="4059932" y="457200"/>
            <a:ext cx="7095747" cy="5411894"/>
          </a:xfrm>
        </p:spPr>
        <p:txBody>
          <a:bodyPr>
            <a:normAutofit/>
          </a:bodyPr>
          <a:lstStyle/>
          <a:p>
            <a:r>
              <a:rPr lang="en-US" sz="2400" b="1" dirty="0"/>
              <a:t>VAWA Protections</a:t>
            </a:r>
          </a:p>
          <a:p>
            <a:pPr>
              <a:buFont typeface="Arial" panose="020B0604020202020204" pitchFamily="34" charset="0"/>
              <a:buChar char="•"/>
            </a:pPr>
            <a:r>
              <a:rPr lang="en-US" dirty="0"/>
              <a:t>May bifurcate a lease for the housing in order to evict, remove, or terminate assistance to any individual who is a tenant or lawful occupant of the housing and who engages in criminal activity without evicting, removing, terminating assistance to, or otherwise penalizing a victim of such criminal activity who is also a tenant or lawful occupant of the housing.</a:t>
            </a:r>
          </a:p>
          <a:p>
            <a:pPr>
              <a:buFont typeface="Arial" panose="020B0604020202020204" pitchFamily="34" charset="0"/>
              <a:buChar char="•"/>
            </a:pPr>
            <a:r>
              <a:rPr lang="en-US" dirty="0"/>
              <a:t>If the individual who is evicted is the sole tenant eligible to receive assistance the housing provider shall provide any remaining tenant or resident an opportunity to establish eligibility for the covered housing program. If a tenant or resident cannot establish eligibility, the housing provider shall provide the tenant or resident a reasonable time, as determined by the appropriate agency, to find new housing or to establish eligibility for housing under another covered housing program.</a:t>
            </a:r>
          </a:p>
        </p:txBody>
      </p:sp>
    </p:spTree>
    <p:extLst>
      <p:ext uri="{BB962C8B-B14F-4D97-AF65-F5344CB8AC3E}">
        <p14:creationId xmlns:p14="http://schemas.microsoft.com/office/powerpoint/2010/main" val="2005330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DE3B93A-6105-4E0D-ABE7-1711117A80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642256" y="642257"/>
            <a:ext cx="3417677" cy="5226837"/>
          </a:xfrm>
        </p:spPr>
        <p:txBody>
          <a:bodyPr anchor="t">
            <a:normAutofit/>
          </a:bodyPr>
          <a:lstStyle/>
          <a:p>
            <a:br>
              <a:rPr lang="en-US" dirty="0"/>
            </a:br>
            <a:br>
              <a:rPr lang="en-US" dirty="0"/>
            </a:br>
            <a:r>
              <a:rPr lang="en-US" dirty="0"/>
              <a:t>Domestic Violence</a:t>
            </a:r>
          </a:p>
        </p:txBody>
      </p:sp>
      <p:sp>
        <p:nvSpPr>
          <p:cNvPr id="12" name="Rectangle 11">
            <a:extLst>
              <a:ext uri="{FF2B5EF4-FFF2-40B4-BE49-F238E27FC236}">
                <a16:creationId xmlns:a16="http://schemas.microsoft.com/office/drawing/2014/main" id="{1924D57B-FEC9-4779-B514-732685B87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55EFD2BD-6E0E-4450-A3FF-5D1EA322A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D2A238E5-0FAE-245E-499F-D4555055C9A6}"/>
              </a:ext>
            </a:extLst>
          </p:cNvPr>
          <p:cNvSpPr>
            <a:spLocks noGrp="1"/>
          </p:cNvSpPr>
          <p:nvPr>
            <p:ph idx="1"/>
          </p:nvPr>
        </p:nvSpPr>
        <p:spPr>
          <a:xfrm>
            <a:off x="3953053" y="465222"/>
            <a:ext cx="7095747" cy="5411894"/>
          </a:xfrm>
        </p:spPr>
        <p:txBody>
          <a:bodyPr>
            <a:normAutofit fontScale="92500" lnSpcReduction="10000"/>
          </a:bodyPr>
          <a:lstStyle/>
          <a:p>
            <a:r>
              <a:rPr lang="en-US" sz="2400" b="1" dirty="0"/>
              <a:t>VAWA Protections</a:t>
            </a:r>
          </a:p>
          <a:p>
            <a:pPr>
              <a:buFont typeface="Arial" panose="020B0604020202020204" pitchFamily="34" charset="0"/>
              <a:buChar char="•"/>
            </a:pPr>
            <a:r>
              <a:rPr lang="en-US" dirty="0"/>
              <a:t>14 business days to provide documentation they are VAWA eligible</a:t>
            </a:r>
          </a:p>
          <a:p>
            <a:pPr lvl="1">
              <a:buFont typeface="Arial" panose="020B0604020202020204" pitchFamily="34" charset="0"/>
              <a:buChar char="•"/>
            </a:pPr>
            <a:r>
              <a:rPr lang="en-US" dirty="0"/>
              <a:t>Documentation can be:</a:t>
            </a:r>
          </a:p>
          <a:p>
            <a:pPr lvl="2">
              <a:buFont typeface="Arial" panose="020B0604020202020204" pitchFamily="34" charset="0"/>
              <a:buChar char="•"/>
            </a:pPr>
            <a:r>
              <a:rPr lang="en-US" dirty="0"/>
              <a:t>certification form approved by the appropriate agency that--</a:t>
            </a:r>
          </a:p>
          <a:p>
            <a:pPr lvl="3">
              <a:buFont typeface="Arial" panose="020B0604020202020204" pitchFamily="34" charset="0"/>
              <a:buChar char="•"/>
            </a:pPr>
            <a:r>
              <a:rPr lang="en-US" dirty="0"/>
              <a:t>states that an applicant or tenant is a victim of domestic violence, dating violence, sexual assault, or stalking;</a:t>
            </a:r>
          </a:p>
          <a:p>
            <a:pPr lvl="3">
              <a:buFont typeface="Arial" panose="020B0604020202020204" pitchFamily="34" charset="0"/>
              <a:buChar char="•"/>
            </a:pPr>
            <a:r>
              <a:rPr lang="en-US" dirty="0"/>
              <a:t>states that the incident of domestic violence, dating violence, sexual assault, or stalking that is the ground for protection under subsection (b) meets the requirements under subsection (b); and</a:t>
            </a:r>
          </a:p>
          <a:p>
            <a:pPr lvl="3">
              <a:buFont typeface="Arial" panose="020B0604020202020204" pitchFamily="34" charset="0"/>
              <a:buChar char="•"/>
            </a:pPr>
            <a:r>
              <a:rPr lang="en-US" dirty="0"/>
              <a:t>includes the name of the individual who committed the domestic violence, dating violence, sexual assault, or stalking, if the name is known and safe to provide;</a:t>
            </a:r>
          </a:p>
          <a:p>
            <a:pPr lvl="2">
              <a:buFont typeface="Arial" panose="020B0604020202020204" pitchFamily="34" charset="0"/>
              <a:buChar char="•"/>
            </a:pPr>
            <a:r>
              <a:rPr lang="en-US" dirty="0"/>
              <a:t>a document that--</a:t>
            </a:r>
          </a:p>
          <a:p>
            <a:pPr lvl="3">
              <a:buFont typeface="Arial" panose="020B0604020202020204" pitchFamily="34" charset="0"/>
              <a:buChar char="•"/>
            </a:pPr>
            <a:r>
              <a:rPr lang="en-US" dirty="0"/>
              <a:t>is signed by--</a:t>
            </a:r>
          </a:p>
          <a:p>
            <a:pPr lvl="3">
              <a:buFont typeface="Arial" panose="020B0604020202020204" pitchFamily="34" charset="0"/>
              <a:buChar char="•"/>
            </a:pPr>
            <a:r>
              <a:rPr lang="en-US" dirty="0"/>
              <a:t>an employee, agent, or volunteer of a victim service provider, an attorney, a medical professional, or a mental health professional from whom an applicant or tenant has sought assistance relating to domestic violence, dating violence, sexual assault, or stalking, or the effects of the abuse; and</a:t>
            </a:r>
          </a:p>
          <a:p>
            <a:pPr lvl="3">
              <a:buFont typeface="Arial" panose="020B0604020202020204" pitchFamily="34" charset="0"/>
              <a:buChar char="•"/>
            </a:pPr>
            <a:r>
              <a:rPr lang="en-US" dirty="0"/>
              <a:t>the applicant or tenant; and</a:t>
            </a:r>
          </a:p>
          <a:p>
            <a:pPr lvl="3">
              <a:buFont typeface="Arial" panose="020B0604020202020204" pitchFamily="34" charset="0"/>
              <a:buChar char="•"/>
            </a:pPr>
            <a:r>
              <a:rPr lang="en-US" dirty="0"/>
              <a:t>states under penalty of perjury that the individual described in clause (</a:t>
            </a:r>
            <a:r>
              <a:rPr lang="en-US" dirty="0" err="1"/>
              <a:t>i</a:t>
            </a:r>
            <a:r>
              <a:rPr lang="en-US" dirty="0"/>
              <a:t>)(I) believes that the incident of domestic violence, dating violence, sexual assault, or stalking that is the ground for protection under subsection (b) meets the requirements under subsection (b);</a:t>
            </a:r>
          </a:p>
          <a:p>
            <a:pPr lvl="2">
              <a:buFont typeface="Arial" panose="020B0604020202020204" pitchFamily="34" charset="0"/>
              <a:buChar char="•"/>
            </a:pPr>
            <a:r>
              <a:rPr lang="en-US" dirty="0"/>
              <a:t>a record of a Federal, State, tribal, territorial, or local law enforcement agency, court, or administrative agency; or</a:t>
            </a:r>
          </a:p>
          <a:p>
            <a:pPr lvl="2">
              <a:buFont typeface="Arial" panose="020B0604020202020204" pitchFamily="34" charset="0"/>
              <a:buChar char="•"/>
            </a:pPr>
            <a:r>
              <a:rPr lang="en-US" dirty="0"/>
              <a:t>at the discretion of a public housing agency or owner or manager of housing assisted under a covered housing program, a statement or other evidence provided by an applicant or tenant.</a:t>
            </a:r>
          </a:p>
        </p:txBody>
      </p:sp>
    </p:spTree>
    <p:extLst>
      <p:ext uri="{BB962C8B-B14F-4D97-AF65-F5344CB8AC3E}">
        <p14:creationId xmlns:p14="http://schemas.microsoft.com/office/powerpoint/2010/main" val="9519444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DE3B93A-6105-4E0D-ABE7-1711117A80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642256" y="642257"/>
            <a:ext cx="3417677" cy="5226837"/>
          </a:xfrm>
        </p:spPr>
        <p:txBody>
          <a:bodyPr anchor="t">
            <a:normAutofit/>
          </a:bodyPr>
          <a:lstStyle/>
          <a:p>
            <a:br>
              <a:rPr lang="en-US" dirty="0"/>
            </a:br>
            <a:br>
              <a:rPr lang="en-US" dirty="0"/>
            </a:br>
            <a:r>
              <a:rPr lang="en-US" dirty="0"/>
              <a:t>Domestic Violence</a:t>
            </a:r>
          </a:p>
        </p:txBody>
      </p:sp>
      <p:sp>
        <p:nvSpPr>
          <p:cNvPr id="12" name="Rectangle 11">
            <a:extLst>
              <a:ext uri="{FF2B5EF4-FFF2-40B4-BE49-F238E27FC236}">
                <a16:creationId xmlns:a16="http://schemas.microsoft.com/office/drawing/2014/main" id="{1924D57B-FEC9-4779-B514-732685B87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55EFD2BD-6E0E-4450-A3FF-5D1EA322A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D2A238E5-0FAE-245E-499F-D4555055C9A6}"/>
              </a:ext>
            </a:extLst>
          </p:cNvPr>
          <p:cNvSpPr>
            <a:spLocks noGrp="1"/>
          </p:cNvSpPr>
          <p:nvPr>
            <p:ph idx="1"/>
          </p:nvPr>
        </p:nvSpPr>
        <p:spPr>
          <a:xfrm>
            <a:off x="3953053" y="465222"/>
            <a:ext cx="7095747" cy="5411894"/>
          </a:xfrm>
        </p:spPr>
        <p:txBody>
          <a:bodyPr>
            <a:normAutofit/>
          </a:bodyPr>
          <a:lstStyle/>
          <a:p>
            <a:r>
              <a:rPr lang="en-US" sz="2400" b="1" dirty="0"/>
              <a:t>VAWA Protections</a:t>
            </a:r>
          </a:p>
          <a:p>
            <a:pPr>
              <a:buFont typeface="Arial" panose="020B0604020202020204" pitchFamily="34" charset="0"/>
              <a:buChar char="•"/>
            </a:pPr>
            <a:r>
              <a:rPr lang="en-US" sz="1900" dirty="0"/>
              <a:t>Confidentiality - Any information submitted to a public housing agency or owner or manager under this subsection, including the fact that an individual is a victim of domestic violence, dating violence, sexual assault, or stalking shall be maintained in confidence by the public housing agency or owner or manager and may not be entered into any shared database or disclosed to any other entity or individual, except to the extent that the disclosure is--</a:t>
            </a:r>
          </a:p>
          <a:p>
            <a:pPr lvl="1">
              <a:buFont typeface="Arial" panose="020B0604020202020204" pitchFamily="34" charset="0"/>
              <a:buChar char="•"/>
            </a:pPr>
            <a:r>
              <a:rPr lang="en-US" sz="1900" dirty="0"/>
              <a:t>requested or consented to by the individual in writing;</a:t>
            </a:r>
          </a:p>
          <a:p>
            <a:pPr lvl="1">
              <a:buFont typeface="Arial" panose="020B0604020202020204" pitchFamily="34" charset="0"/>
              <a:buChar char="•"/>
            </a:pPr>
            <a:r>
              <a:rPr lang="en-US" sz="1900" dirty="0"/>
              <a:t>required for use in an eviction proceeding under subsection (b); or</a:t>
            </a:r>
          </a:p>
          <a:p>
            <a:pPr lvl="1">
              <a:buFont typeface="Arial" panose="020B0604020202020204" pitchFamily="34" charset="0"/>
              <a:buChar char="•"/>
            </a:pPr>
            <a:r>
              <a:rPr lang="en-US" sz="1900" dirty="0"/>
              <a:t>otherwise required by applicable law.</a:t>
            </a:r>
          </a:p>
          <a:p>
            <a:pPr>
              <a:buFont typeface="Arial" panose="020B0604020202020204" pitchFamily="34" charset="0"/>
              <a:buChar char="•"/>
            </a:pPr>
            <a:r>
              <a:rPr lang="en-US" sz="1900" dirty="0"/>
              <a:t>Documentation not required - Public housing agency or owner or manager of housing assisted under a covered housing program are not required to request that an individual submit documentation of the status of the individual as a victim of domestic violence, dating violence, sexual assault, or stalking.</a:t>
            </a:r>
          </a:p>
        </p:txBody>
      </p:sp>
    </p:spTree>
    <p:extLst>
      <p:ext uri="{BB962C8B-B14F-4D97-AF65-F5344CB8AC3E}">
        <p14:creationId xmlns:p14="http://schemas.microsoft.com/office/powerpoint/2010/main" val="7784122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DE3B93A-6105-4E0D-ABE7-1711117A80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642256" y="642257"/>
            <a:ext cx="3417677" cy="5226837"/>
          </a:xfrm>
        </p:spPr>
        <p:txBody>
          <a:bodyPr anchor="t">
            <a:normAutofit/>
          </a:bodyPr>
          <a:lstStyle/>
          <a:p>
            <a:br>
              <a:rPr lang="en-US" dirty="0"/>
            </a:br>
            <a:br>
              <a:rPr lang="en-US" dirty="0"/>
            </a:br>
            <a:r>
              <a:rPr lang="en-US" dirty="0"/>
              <a:t>Domestic Violence</a:t>
            </a:r>
          </a:p>
        </p:txBody>
      </p:sp>
      <p:sp>
        <p:nvSpPr>
          <p:cNvPr id="12" name="Rectangle 11">
            <a:extLst>
              <a:ext uri="{FF2B5EF4-FFF2-40B4-BE49-F238E27FC236}">
                <a16:creationId xmlns:a16="http://schemas.microsoft.com/office/drawing/2014/main" id="{1924D57B-FEC9-4779-B514-732685B87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55EFD2BD-6E0E-4450-A3FF-5D1EA322A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D2A238E5-0FAE-245E-499F-D4555055C9A6}"/>
              </a:ext>
            </a:extLst>
          </p:cNvPr>
          <p:cNvSpPr>
            <a:spLocks noGrp="1"/>
          </p:cNvSpPr>
          <p:nvPr>
            <p:ph idx="1"/>
          </p:nvPr>
        </p:nvSpPr>
        <p:spPr>
          <a:xfrm>
            <a:off x="3953053" y="465222"/>
            <a:ext cx="7095747" cy="5411894"/>
          </a:xfrm>
        </p:spPr>
        <p:txBody>
          <a:bodyPr>
            <a:normAutofit/>
          </a:bodyPr>
          <a:lstStyle/>
          <a:p>
            <a:r>
              <a:rPr lang="en-US" sz="2400" b="1" dirty="0"/>
              <a:t>VAWA Protections</a:t>
            </a:r>
          </a:p>
          <a:p>
            <a:pPr>
              <a:buFont typeface="Arial" panose="020B0604020202020204" pitchFamily="34" charset="0"/>
              <a:buChar char="•"/>
            </a:pPr>
            <a:r>
              <a:rPr lang="en-US" sz="1900" dirty="0"/>
              <a:t>. Emergency transfers - Each appropriate agency shall adopt a model emergency transfer plan for use by public housing agencies and owners or managers of housing assisted under covered housing programs that-</a:t>
            </a:r>
          </a:p>
          <a:p>
            <a:pPr lvl="2">
              <a:buFont typeface="Arial" panose="020B0604020202020204" pitchFamily="34" charset="0"/>
              <a:buChar char="•"/>
            </a:pPr>
            <a:r>
              <a:rPr lang="en-US" sz="1600" dirty="0"/>
              <a:t>allows tenants who are victims of domestic violence, dating violence, sexual assault, or stalking to transfer to another available and safe dwelling unit assisted under a covered housing program if--</a:t>
            </a:r>
          </a:p>
          <a:p>
            <a:pPr lvl="3">
              <a:buFont typeface="Arial" panose="020B0604020202020204" pitchFamily="34" charset="0"/>
              <a:buChar char="•"/>
            </a:pPr>
            <a:r>
              <a:rPr lang="en-US" sz="1600" dirty="0"/>
              <a:t>the tenant expressly requests the transfer; and</a:t>
            </a:r>
          </a:p>
          <a:p>
            <a:pPr lvl="3">
              <a:buFont typeface="Arial" panose="020B0604020202020204" pitchFamily="34" charset="0"/>
              <a:buChar char="•"/>
            </a:pPr>
            <a:r>
              <a:rPr lang="en-US" sz="1600" dirty="0"/>
              <a:t>(</a:t>
            </a:r>
            <a:r>
              <a:rPr lang="en-US" sz="1600" dirty="0" err="1"/>
              <a:t>i</a:t>
            </a:r>
            <a:r>
              <a:rPr lang="en-US" sz="1600" dirty="0"/>
              <a:t>) the tenant reasonably believes that the tenant is threatened with imminent harm from further violence if the tenant remains within the same dwelling unit assisted under a covered housing program; or</a:t>
            </a:r>
          </a:p>
          <a:p>
            <a:pPr lvl="4">
              <a:buFont typeface="Arial" panose="020B0604020202020204" pitchFamily="34" charset="0"/>
              <a:buChar char="•"/>
            </a:pPr>
            <a:r>
              <a:rPr lang="en-US" sz="1600" dirty="0"/>
              <a:t>in the case of a tenant who is a victim of sexual assault, the sexual assault occurred on the premises during the 90 day period preceding the request for transfer; and</a:t>
            </a:r>
          </a:p>
          <a:p>
            <a:pPr lvl="2">
              <a:buFont typeface="Arial" panose="020B0604020202020204" pitchFamily="34" charset="0"/>
              <a:buChar char="•"/>
            </a:pPr>
            <a:r>
              <a:rPr lang="en-US" sz="1600" dirty="0"/>
              <a:t>incorporates reasonable confidentiality measures to ensure that the public housing agency or owner or manager does not disclose the location of the dwelling unit of a tenant to a person that commits an act of domestic violence, dating violence, sexual assault, or stalking against the tenant.</a:t>
            </a:r>
          </a:p>
        </p:txBody>
      </p:sp>
    </p:spTree>
    <p:extLst>
      <p:ext uri="{BB962C8B-B14F-4D97-AF65-F5344CB8AC3E}">
        <p14:creationId xmlns:p14="http://schemas.microsoft.com/office/powerpoint/2010/main" val="36561697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DE3B93A-6105-4E0D-ABE7-1711117A80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642256" y="642257"/>
            <a:ext cx="3417677" cy="5226837"/>
          </a:xfrm>
        </p:spPr>
        <p:txBody>
          <a:bodyPr anchor="t">
            <a:normAutofit/>
          </a:bodyPr>
          <a:lstStyle/>
          <a:p>
            <a:br>
              <a:rPr lang="en-US" dirty="0"/>
            </a:br>
            <a:br>
              <a:rPr lang="en-US" dirty="0"/>
            </a:br>
            <a:r>
              <a:rPr lang="en-US" dirty="0"/>
              <a:t>Criminal Background Screening</a:t>
            </a:r>
          </a:p>
        </p:txBody>
      </p:sp>
      <p:graphicFrame>
        <p:nvGraphicFramePr>
          <p:cNvPr id="16" name="Content Placeholder 4">
            <a:extLst>
              <a:ext uri="{FF2B5EF4-FFF2-40B4-BE49-F238E27FC236}">
                <a16:creationId xmlns:a16="http://schemas.microsoft.com/office/drawing/2014/main" id="{D291CDBA-52D6-4033-A838-4A2DC073722F}"/>
              </a:ext>
            </a:extLst>
          </p:cNvPr>
          <p:cNvGraphicFramePr>
            <a:graphicFrameLocks noGrp="1"/>
          </p:cNvGraphicFramePr>
          <p:nvPr>
            <p:ph idx="1"/>
            <p:extLst>
              <p:ext uri="{D42A27DB-BD31-4B8C-83A1-F6EECF244321}">
                <p14:modId xmlns:p14="http://schemas.microsoft.com/office/powerpoint/2010/main" val="2838168514"/>
              </p:ext>
            </p:extLst>
          </p:nvPr>
        </p:nvGraphicFramePr>
        <p:xfrm>
          <a:off x="4713512" y="642257"/>
          <a:ext cx="6847117" cy="38716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944DB6D4-DF8A-4040-AC24-AF0F75DB6AF3}"/>
              </a:ext>
            </a:extLst>
          </p:cNvPr>
          <p:cNvPicPr>
            <a:picLocks noChangeAspect="1"/>
          </p:cNvPicPr>
          <p:nvPr/>
        </p:nvPicPr>
        <p:blipFill>
          <a:blip r:embed="rId7"/>
          <a:stretch>
            <a:fillRect/>
          </a:stretch>
        </p:blipFill>
        <p:spPr>
          <a:xfrm>
            <a:off x="8656372" y="5156199"/>
            <a:ext cx="2560619" cy="782602"/>
          </a:xfrm>
          <a:prstGeom prst="rect">
            <a:avLst/>
          </a:prstGeom>
        </p:spPr>
      </p:pic>
      <p:sp>
        <p:nvSpPr>
          <p:cNvPr id="12" name="Rectangle 11">
            <a:extLst>
              <a:ext uri="{FF2B5EF4-FFF2-40B4-BE49-F238E27FC236}">
                <a16:creationId xmlns:a16="http://schemas.microsoft.com/office/drawing/2014/main" id="{1924D57B-FEC9-4779-B514-732685B87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4" name="Rectangle 13">
            <a:extLst>
              <a:ext uri="{FF2B5EF4-FFF2-40B4-BE49-F238E27FC236}">
                <a16:creationId xmlns:a16="http://schemas.microsoft.com/office/drawing/2014/main" id="{55EFD2BD-6E0E-4450-A3FF-5D1EA322A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 name="TextBox 3">
            <a:extLst>
              <a:ext uri="{FF2B5EF4-FFF2-40B4-BE49-F238E27FC236}">
                <a16:creationId xmlns:a16="http://schemas.microsoft.com/office/drawing/2014/main" id="{AE5B0F9B-366F-AFFA-8FAB-D820BC312916}"/>
              </a:ext>
            </a:extLst>
          </p:cNvPr>
          <p:cNvSpPr txBox="1"/>
          <p:nvPr/>
        </p:nvSpPr>
        <p:spPr>
          <a:xfrm>
            <a:off x="999077" y="4777086"/>
            <a:ext cx="5359076" cy="369332"/>
          </a:xfrm>
          <a:prstGeom prst="rect">
            <a:avLst/>
          </a:prstGeom>
          <a:noFill/>
        </p:spPr>
        <p:txBody>
          <a:bodyPr wrap="square" rtlCol="0">
            <a:spAutoFit/>
          </a:bodyPr>
          <a:lstStyle/>
          <a:p>
            <a:r>
              <a:rPr lang="en-US" b="1" dirty="0">
                <a:hlinkClick r:id="rId8">
                  <a:extLst>
                    <a:ext uri="{A12FA001-AC4F-418D-AE19-62706E023703}">
                      <ahyp:hlinkClr xmlns:ahyp="http://schemas.microsoft.com/office/drawing/2018/hyperlinkcolor" val="tx"/>
                    </a:ext>
                  </a:extLst>
                </a:hlinkClick>
              </a:rPr>
              <a:t>Criminal Background Check Toolkit</a:t>
            </a:r>
            <a:endParaRPr lang="en-US" b="1" dirty="0"/>
          </a:p>
        </p:txBody>
      </p:sp>
      <p:sp>
        <p:nvSpPr>
          <p:cNvPr id="5" name="TextBox 4">
            <a:extLst>
              <a:ext uri="{FF2B5EF4-FFF2-40B4-BE49-F238E27FC236}">
                <a16:creationId xmlns:a16="http://schemas.microsoft.com/office/drawing/2014/main" id="{FC4D0593-728B-F55B-128B-487606E73290}"/>
              </a:ext>
            </a:extLst>
          </p:cNvPr>
          <p:cNvSpPr txBox="1"/>
          <p:nvPr/>
        </p:nvSpPr>
        <p:spPr>
          <a:xfrm>
            <a:off x="999077" y="5292188"/>
            <a:ext cx="4934857" cy="369332"/>
          </a:xfrm>
          <a:prstGeom prst="rect">
            <a:avLst/>
          </a:prstGeom>
          <a:noFill/>
        </p:spPr>
        <p:txBody>
          <a:bodyPr wrap="square" rtlCol="0">
            <a:spAutoFit/>
          </a:bodyPr>
          <a:lstStyle/>
          <a:p>
            <a:r>
              <a:rPr lang="en-US" b="1" dirty="0">
                <a:hlinkClick r:id="rId9">
                  <a:extLst>
                    <a:ext uri="{A12FA001-AC4F-418D-AE19-62706E023703}">
                      <ahyp:hlinkClr xmlns:ahyp="http://schemas.microsoft.com/office/drawing/2018/hyperlinkcolor" val="tx"/>
                    </a:ext>
                  </a:extLst>
                </a:hlinkClick>
              </a:rPr>
              <a:t>NYS Justice Involved Worksheet</a:t>
            </a:r>
            <a:endParaRPr lang="en-US" b="1" dirty="0"/>
          </a:p>
        </p:txBody>
      </p:sp>
      <p:sp>
        <p:nvSpPr>
          <p:cNvPr id="6" name="TextBox 5">
            <a:extLst>
              <a:ext uri="{FF2B5EF4-FFF2-40B4-BE49-F238E27FC236}">
                <a16:creationId xmlns:a16="http://schemas.microsoft.com/office/drawing/2014/main" id="{4BB01FE1-B083-945A-AC70-A757801BFF96}"/>
              </a:ext>
            </a:extLst>
          </p:cNvPr>
          <p:cNvSpPr txBox="1"/>
          <p:nvPr/>
        </p:nvSpPr>
        <p:spPr>
          <a:xfrm>
            <a:off x="999077" y="5745240"/>
            <a:ext cx="5453847" cy="369332"/>
          </a:xfrm>
          <a:prstGeom prst="rect">
            <a:avLst/>
          </a:prstGeom>
          <a:noFill/>
        </p:spPr>
        <p:txBody>
          <a:bodyPr wrap="square" lIns="91440" tIns="45720" rIns="91440" bIns="45720" rtlCol="0" anchor="t">
            <a:spAutoFit/>
          </a:bodyPr>
          <a:lstStyle/>
          <a:p>
            <a:r>
              <a:rPr lang="en-US" b="1" dirty="0">
                <a:hlinkClick r:id="rId10">
                  <a:extLst>
                    <a:ext uri="{A12FA001-AC4F-418D-AE19-62706E023703}">
                      <ahyp:hlinkClr xmlns:ahyp="http://schemas.microsoft.com/office/drawing/2018/hyperlinkcolor" val="tx"/>
                    </a:ext>
                  </a:extLst>
                </a:hlinkClick>
              </a:rPr>
              <a:t>NYS Guidance for Justice Involved Cases</a:t>
            </a:r>
            <a:endParaRPr lang="en-US" b="1">
              <a:ea typeface="Calibri"/>
              <a:cs typeface="Calibri"/>
            </a:endParaRPr>
          </a:p>
        </p:txBody>
      </p:sp>
    </p:spTree>
    <p:extLst>
      <p:ext uri="{BB962C8B-B14F-4D97-AF65-F5344CB8AC3E}">
        <p14:creationId xmlns:p14="http://schemas.microsoft.com/office/powerpoint/2010/main" val="37415795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2"/>
          <p:cNvSpPr>
            <a:spLocks noGrp="1"/>
          </p:cNvSpPr>
          <p:nvPr>
            <p:ph type="title"/>
          </p:nvPr>
        </p:nvSpPr>
        <p:spPr>
          <a:xfrm>
            <a:off x="6411684" y="368616"/>
            <a:ext cx="5127171" cy="1450757"/>
          </a:xfrm>
        </p:spPr>
        <p:txBody>
          <a:bodyPr>
            <a:normAutofit/>
          </a:bodyPr>
          <a:lstStyle/>
          <a:p>
            <a:r>
              <a:rPr lang="en-US" dirty="0"/>
              <a:t>Limited English Proficiency</a:t>
            </a:r>
          </a:p>
        </p:txBody>
      </p:sp>
      <p:pic>
        <p:nvPicPr>
          <p:cNvPr id="5" name="Picture 4" descr="Text&#10;&#10;Description automatically generated">
            <a:extLst>
              <a:ext uri="{FF2B5EF4-FFF2-40B4-BE49-F238E27FC236}">
                <a16:creationId xmlns:a16="http://schemas.microsoft.com/office/drawing/2014/main" id="{75569A8F-7758-A470-62DC-575D330CB2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5132" y="645106"/>
            <a:ext cx="5247747" cy="5247747"/>
          </a:xfrm>
          <a:prstGeom prst="rect">
            <a:avLst/>
          </a:prstGeom>
        </p:spPr>
      </p:pic>
      <p:sp>
        <p:nvSpPr>
          <p:cNvPr id="2" name="Content Placeholder 1"/>
          <p:cNvSpPr>
            <a:spLocks noGrp="1"/>
          </p:cNvSpPr>
          <p:nvPr>
            <p:ph idx="1"/>
          </p:nvPr>
        </p:nvSpPr>
        <p:spPr>
          <a:xfrm>
            <a:off x="6411684" y="2198914"/>
            <a:ext cx="5127172" cy="3670180"/>
          </a:xfrm>
        </p:spPr>
        <p:txBody>
          <a:bodyPr vert="horz" lIns="0" tIns="45720" rIns="0" bIns="45720" rtlCol="0" anchor="t">
            <a:normAutofit/>
          </a:bodyPr>
          <a:lstStyle/>
          <a:p>
            <a:pPr>
              <a:spcAft>
                <a:spcPts val="0"/>
              </a:spcAft>
              <a:buFont typeface="Arial" panose="020B0604020202020204" pitchFamily="34" charset="0"/>
              <a:buChar char="•"/>
              <a:defRPr/>
            </a:pPr>
            <a:r>
              <a:rPr lang="en-US" dirty="0"/>
              <a:t>Refusal to rent to households simply because they do not speak English constitutes discrimination on the basis of national origin.</a:t>
            </a:r>
          </a:p>
          <a:p>
            <a:pPr>
              <a:spcAft>
                <a:spcPts val="0"/>
              </a:spcAft>
              <a:buFont typeface="Arial" panose="020B0604020202020204" pitchFamily="34" charset="0"/>
              <a:buChar char="•"/>
              <a:defRPr/>
            </a:pPr>
            <a:r>
              <a:rPr lang="en-US" dirty="0"/>
              <a:t>NY State funded properties have additional requirements for LEP residents.</a:t>
            </a:r>
          </a:p>
          <a:p>
            <a:pPr lvl="1">
              <a:spcAft>
                <a:spcPts val="0"/>
              </a:spcAft>
              <a:buFont typeface="Arial" panose="020B0604020202020204" pitchFamily="34" charset="0"/>
              <a:buChar char="•"/>
              <a:defRPr/>
            </a:pPr>
            <a:r>
              <a:rPr lang="en-US" dirty="0"/>
              <a:t>Provide interpretation services in any language and translation of vital documents into 12 most common languages.</a:t>
            </a:r>
          </a:p>
          <a:p>
            <a:pPr>
              <a:spcAft>
                <a:spcPts val="0"/>
              </a:spcAft>
              <a:buFont typeface="Arial" panose="020B0604020202020204" pitchFamily="34" charset="0"/>
              <a:buChar char="•"/>
              <a:defRPr/>
            </a:pPr>
            <a:r>
              <a:rPr lang="en-US" dirty="0"/>
              <a:t>HUD moved to an English only policy effective Sept. 1</a:t>
            </a:r>
            <a:r>
              <a:rPr lang="en-US" baseline="30000" dirty="0"/>
              <a:t>st</a:t>
            </a:r>
            <a:r>
              <a:rPr lang="en-US" dirty="0"/>
              <a:t>, 2025.</a:t>
            </a:r>
            <a:endParaRPr lang="en-US" dirty="0" err="1"/>
          </a:p>
          <a:p>
            <a:pPr>
              <a:spcAft>
                <a:spcPts val="0"/>
              </a:spcAft>
              <a:buFont typeface="Arial" panose="020B0604020202020204" pitchFamily="34" charset="0"/>
              <a:buChar char="•"/>
              <a:defRPr/>
            </a:pPr>
            <a:r>
              <a:rPr lang="en-US" dirty="0"/>
              <a:t>HUD LEP guidance was rescinded in Sept. 2025.</a:t>
            </a:r>
            <a:endParaRPr lang="en-US" dirty="0">
              <a:ea typeface="Calibri"/>
              <a:cs typeface="Calibri"/>
            </a:endParaRPr>
          </a:p>
        </p:txBody>
      </p:sp>
    </p:spTree>
    <p:extLst>
      <p:ext uri="{BB962C8B-B14F-4D97-AF65-F5344CB8AC3E}">
        <p14:creationId xmlns:p14="http://schemas.microsoft.com/office/powerpoint/2010/main" val="3989868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3"/>
            <a:ext cx="10058400" cy="1450757"/>
          </a:xfrm>
        </p:spPr>
        <p:txBody>
          <a:bodyPr>
            <a:normAutofit/>
          </a:bodyPr>
          <a:lstStyle/>
          <a:p>
            <a:br>
              <a:rPr lang="en-US" u="sng" dirty="0"/>
            </a:br>
            <a:r>
              <a:rPr lang="en-US" dirty="0"/>
              <a:t>Harassment in Housing</a:t>
            </a:r>
          </a:p>
        </p:txBody>
      </p:sp>
      <p:pic>
        <p:nvPicPr>
          <p:cNvPr id="3" name="Picture 2">
            <a:extLst>
              <a:ext uri="{FF2B5EF4-FFF2-40B4-BE49-F238E27FC236}">
                <a16:creationId xmlns:a16="http://schemas.microsoft.com/office/drawing/2014/main" id="{4CE29BEB-2BBD-406B-B62D-277D2F0A0A6C}"/>
              </a:ext>
            </a:extLst>
          </p:cNvPr>
          <p:cNvPicPr>
            <a:picLocks noChangeAspect="1"/>
          </p:cNvPicPr>
          <p:nvPr/>
        </p:nvPicPr>
        <p:blipFill>
          <a:blip r:embed="rId2"/>
          <a:stretch>
            <a:fillRect/>
          </a:stretch>
        </p:blipFill>
        <p:spPr>
          <a:xfrm>
            <a:off x="1076432" y="3175968"/>
            <a:ext cx="3094997" cy="951711"/>
          </a:xfrm>
          <a:prstGeom prst="rect">
            <a:avLst/>
          </a:prstGeom>
        </p:spPr>
      </p:pic>
      <p:graphicFrame>
        <p:nvGraphicFramePr>
          <p:cNvPr id="9" name="Content Placeholder 4">
            <a:extLst>
              <a:ext uri="{FF2B5EF4-FFF2-40B4-BE49-F238E27FC236}">
                <a16:creationId xmlns:a16="http://schemas.microsoft.com/office/drawing/2014/main" id="{D643E781-6C7B-47F9-883C-98A112E74DF7}"/>
              </a:ext>
            </a:extLst>
          </p:cNvPr>
          <p:cNvGraphicFramePr>
            <a:graphicFrameLocks noGrp="1"/>
          </p:cNvGraphicFramePr>
          <p:nvPr>
            <p:ph idx="1"/>
          </p:nvPr>
        </p:nvGraphicFramePr>
        <p:xfrm>
          <a:off x="4639733" y="1845734"/>
          <a:ext cx="6515947"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947043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7443" y="171006"/>
            <a:ext cx="3417677" cy="5226837"/>
          </a:xfrm>
        </p:spPr>
        <p:txBody>
          <a:bodyPr anchor="t">
            <a:normAutofit/>
          </a:bodyPr>
          <a:lstStyle/>
          <a:p>
            <a:r>
              <a:rPr lang="en-US" sz="4000" dirty="0"/>
              <a:t>Hostile Environment Harassment</a:t>
            </a:r>
            <a:br>
              <a:rPr lang="en-US" dirty="0"/>
            </a:br>
            <a:r>
              <a:rPr lang="en-US" sz="2200" dirty="0"/>
              <a:t>severe and pervasive conduct that creates a hostile environment</a:t>
            </a:r>
            <a:br>
              <a:rPr lang="en-US" sz="2200" dirty="0"/>
            </a:br>
            <a:endParaRPr lang="en-US" sz="2200" dirty="0"/>
          </a:p>
        </p:txBody>
      </p:sp>
      <p:graphicFrame>
        <p:nvGraphicFramePr>
          <p:cNvPr id="16" name="Content Placeholder 4">
            <a:extLst>
              <a:ext uri="{FF2B5EF4-FFF2-40B4-BE49-F238E27FC236}">
                <a16:creationId xmlns:a16="http://schemas.microsoft.com/office/drawing/2014/main" id="{F30443F6-9750-9207-9739-16DECC263FBC}"/>
              </a:ext>
            </a:extLst>
          </p:cNvPr>
          <p:cNvGraphicFramePr>
            <a:graphicFrameLocks noGrp="1"/>
          </p:cNvGraphicFramePr>
          <p:nvPr>
            <p:ph idx="1"/>
          </p:nvPr>
        </p:nvGraphicFramePr>
        <p:xfrm>
          <a:off x="5373301" y="415876"/>
          <a:ext cx="6847117" cy="30916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3971EB4D-9559-467E-BC09-9A269A4189A6}"/>
              </a:ext>
            </a:extLst>
          </p:cNvPr>
          <p:cNvPicPr>
            <a:picLocks noChangeAspect="1"/>
          </p:cNvPicPr>
          <p:nvPr/>
        </p:nvPicPr>
        <p:blipFill>
          <a:blip r:embed="rId7"/>
          <a:stretch>
            <a:fillRect/>
          </a:stretch>
        </p:blipFill>
        <p:spPr>
          <a:xfrm>
            <a:off x="7452852" y="4723693"/>
            <a:ext cx="3720719" cy="1153424"/>
          </a:xfrm>
          <a:prstGeom prst="rect">
            <a:avLst/>
          </a:prstGeom>
        </p:spPr>
      </p:pic>
      <p:grpSp>
        <p:nvGrpSpPr>
          <p:cNvPr id="9" name="Group 8">
            <a:extLst>
              <a:ext uri="{FF2B5EF4-FFF2-40B4-BE49-F238E27FC236}">
                <a16:creationId xmlns:a16="http://schemas.microsoft.com/office/drawing/2014/main" id="{59166B8A-394D-4AFB-A8C3-9FA57FC2ED22}"/>
              </a:ext>
            </a:extLst>
          </p:cNvPr>
          <p:cNvGrpSpPr/>
          <p:nvPr/>
        </p:nvGrpSpPr>
        <p:grpSpPr>
          <a:xfrm>
            <a:off x="601234" y="3460541"/>
            <a:ext cx="5148711" cy="2684518"/>
            <a:chOff x="849202" y="1227"/>
            <a:chExt cx="5148711" cy="3089226"/>
          </a:xfrm>
          <a:solidFill>
            <a:srgbClr val="EA931F"/>
          </a:solidFill>
        </p:grpSpPr>
        <p:sp>
          <p:nvSpPr>
            <p:cNvPr id="11" name="Rectangle 10">
              <a:extLst>
                <a:ext uri="{FF2B5EF4-FFF2-40B4-BE49-F238E27FC236}">
                  <a16:creationId xmlns:a16="http://schemas.microsoft.com/office/drawing/2014/main" id="{EF52CEA7-2D83-42D8-B936-21D581BDAB7A}"/>
                </a:ext>
              </a:extLst>
            </p:cNvPr>
            <p:cNvSpPr/>
            <p:nvPr/>
          </p:nvSpPr>
          <p:spPr>
            <a:xfrm>
              <a:off x="849202" y="1227"/>
              <a:ext cx="5148711" cy="3089226"/>
            </a:xfrm>
            <a:prstGeom prst="rect">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13" name="TextBox 12">
              <a:extLst>
                <a:ext uri="{FF2B5EF4-FFF2-40B4-BE49-F238E27FC236}">
                  <a16:creationId xmlns:a16="http://schemas.microsoft.com/office/drawing/2014/main" id="{0397320F-530E-419A-95B6-9AA4770DB92A}"/>
                </a:ext>
              </a:extLst>
            </p:cNvPr>
            <p:cNvSpPr txBox="1"/>
            <p:nvPr/>
          </p:nvSpPr>
          <p:spPr>
            <a:xfrm>
              <a:off x="849202" y="1227"/>
              <a:ext cx="5148711" cy="3089226"/>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endParaRPr lang="en-US" sz="2000" kern="1200" dirty="0"/>
            </a:p>
          </p:txBody>
        </p:sp>
      </p:grpSp>
      <p:sp>
        <p:nvSpPr>
          <p:cNvPr id="15" name="TextBox 14">
            <a:extLst>
              <a:ext uri="{FF2B5EF4-FFF2-40B4-BE49-F238E27FC236}">
                <a16:creationId xmlns:a16="http://schemas.microsoft.com/office/drawing/2014/main" id="{CAF2D41A-8368-40E3-9D1E-0E801507B40D}"/>
              </a:ext>
            </a:extLst>
          </p:cNvPr>
          <p:cNvSpPr txBox="1"/>
          <p:nvPr/>
        </p:nvSpPr>
        <p:spPr>
          <a:xfrm>
            <a:off x="862045" y="3574042"/>
            <a:ext cx="4793298" cy="2492990"/>
          </a:xfrm>
          <a:prstGeom prst="rect">
            <a:avLst/>
          </a:prstGeom>
          <a:noFill/>
        </p:spPr>
        <p:txBody>
          <a:bodyPr wrap="square">
            <a:spAutoFit/>
          </a:bodyPr>
          <a:lstStyle/>
          <a:p>
            <a:pPr marL="46435" lvl="1" indent="0">
              <a:spcBef>
                <a:spcPct val="0"/>
              </a:spcBef>
              <a:buNone/>
            </a:pPr>
            <a:r>
              <a:rPr lang="en-US" altLang="en-US" sz="2400" dirty="0">
                <a:solidFill>
                  <a:schemeClr val="bg1"/>
                </a:solidFill>
                <a:cs typeface="Times New Roman" panose="02020603050405020304" pitchFamily="18" charset="0"/>
              </a:rPr>
              <a:t>Factors considered to determine whether hostile environment exists:</a:t>
            </a:r>
          </a:p>
          <a:p>
            <a:pPr marL="389335" lvl="1" indent="-342900">
              <a:spcBef>
                <a:spcPct val="0"/>
              </a:spcBef>
              <a:buFont typeface="Wingdings" panose="05000000000000000000" pitchFamily="2" charset="2"/>
              <a:buChar char="§"/>
            </a:pPr>
            <a:r>
              <a:rPr lang="en-US" altLang="en-US" sz="1800" dirty="0">
                <a:solidFill>
                  <a:schemeClr val="bg1"/>
                </a:solidFill>
                <a:cs typeface="Times New Roman" panose="02020603050405020304" pitchFamily="18" charset="0"/>
              </a:rPr>
              <a:t>nature and context of the conduct</a:t>
            </a:r>
          </a:p>
          <a:p>
            <a:pPr marL="389335" lvl="1" indent="-342900">
              <a:spcBef>
                <a:spcPct val="0"/>
              </a:spcBef>
              <a:buFont typeface="Wingdings" panose="05000000000000000000" pitchFamily="2" charset="2"/>
              <a:buChar char="§"/>
            </a:pPr>
            <a:r>
              <a:rPr lang="en-US" altLang="en-US" sz="1800" dirty="0">
                <a:solidFill>
                  <a:schemeClr val="bg1"/>
                </a:solidFill>
                <a:cs typeface="Times New Roman" panose="02020603050405020304" pitchFamily="18" charset="0"/>
              </a:rPr>
              <a:t>severity, scope, frequency, duration, and location of the conduct</a:t>
            </a:r>
          </a:p>
          <a:p>
            <a:pPr marL="389335" lvl="1" indent="-342900">
              <a:spcBef>
                <a:spcPct val="0"/>
              </a:spcBef>
              <a:buFont typeface="Wingdings" panose="05000000000000000000" pitchFamily="2" charset="2"/>
              <a:buChar char="§"/>
            </a:pPr>
            <a:r>
              <a:rPr lang="en-US" altLang="en-US" sz="1800" dirty="0">
                <a:solidFill>
                  <a:schemeClr val="bg1"/>
                </a:solidFill>
                <a:cs typeface="Times New Roman" panose="02020603050405020304" pitchFamily="18" charset="0"/>
              </a:rPr>
              <a:t>even a single event that it is severe enough, can still arise to the level of hostile environment</a:t>
            </a:r>
          </a:p>
        </p:txBody>
      </p:sp>
    </p:spTree>
    <p:extLst>
      <p:ext uri="{BB962C8B-B14F-4D97-AF65-F5344CB8AC3E}">
        <p14:creationId xmlns:p14="http://schemas.microsoft.com/office/powerpoint/2010/main" val="16732040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3"/>
            <a:ext cx="10058400" cy="1450757"/>
          </a:xfrm>
        </p:spPr>
        <p:txBody>
          <a:bodyPr>
            <a:normAutofit/>
          </a:bodyPr>
          <a:lstStyle/>
          <a:p>
            <a:r>
              <a:rPr lang="en-US" dirty="0"/>
              <a:t>Quid Pro Quo Harassment</a:t>
            </a:r>
          </a:p>
        </p:txBody>
      </p:sp>
      <p:pic>
        <p:nvPicPr>
          <p:cNvPr id="3" name="Picture 2" descr="A screenshot of a computer&#10;&#10;Description automatically generated with low confidence">
            <a:extLst>
              <a:ext uri="{FF2B5EF4-FFF2-40B4-BE49-F238E27FC236}">
                <a16:creationId xmlns:a16="http://schemas.microsoft.com/office/drawing/2014/main" id="{6A1B4C52-2FAA-4C20-9BF5-67F2C5FEDAC4}"/>
              </a:ext>
            </a:extLst>
          </p:cNvPr>
          <p:cNvPicPr>
            <a:picLocks noChangeAspect="1"/>
          </p:cNvPicPr>
          <p:nvPr/>
        </p:nvPicPr>
        <p:blipFill>
          <a:blip r:embed="rId2"/>
          <a:stretch>
            <a:fillRect/>
          </a:stretch>
        </p:blipFill>
        <p:spPr>
          <a:xfrm>
            <a:off x="1036320" y="3154344"/>
            <a:ext cx="3094997" cy="959449"/>
          </a:xfrm>
          <a:prstGeom prst="rect">
            <a:avLst/>
          </a:prstGeom>
        </p:spPr>
      </p:pic>
      <p:graphicFrame>
        <p:nvGraphicFramePr>
          <p:cNvPr id="7" name="Content Placeholder 4">
            <a:extLst>
              <a:ext uri="{FF2B5EF4-FFF2-40B4-BE49-F238E27FC236}">
                <a16:creationId xmlns:a16="http://schemas.microsoft.com/office/drawing/2014/main" id="{E498A5C9-73D9-5E49-384D-B8753DA5D6F8}"/>
              </a:ext>
            </a:extLst>
          </p:cNvPr>
          <p:cNvGraphicFramePr>
            <a:graphicFrameLocks noGrp="1"/>
          </p:cNvGraphicFramePr>
          <p:nvPr>
            <p:ph idx="1"/>
          </p:nvPr>
        </p:nvGraphicFramePr>
        <p:xfrm>
          <a:off x="4639733" y="1845734"/>
          <a:ext cx="6515947"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4" name="Group 3">
            <a:extLst>
              <a:ext uri="{FF2B5EF4-FFF2-40B4-BE49-F238E27FC236}">
                <a16:creationId xmlns:a16="http://schemas.microsoft.com/office/drawing/2014/main" id="{74729B88-171C-3E66-5FD4-58E88C5F214B}"/>
              </a:ext>
            </a:extLst>
          </p:cNvPr>
          <p:cNvGrpSpPr/>
          <p:nvPr/>
        </p:nvGrpSpPr>
        <p:grpSpPr>
          <a:xfrm>
            <a:off x="5071472" y="5333802"/>
            <a:ext cx="5388603" cy="742518"/>
            <a:chOff x="325797" y="19854"/>
            <a:chExt cx="5388603" cy="742518"/>
          </a:xfrm>
        </p:grpSpPr>
        <p:sp>
          <p:nvSpPr>
            <p:cNvPr id="5" name="Rectangle: Rounded Corners 4">
              <a:extLst>
                <a:ext uri="{FF2B5EF4-FFF2-40B4-BE49-F238E27FC236}">
                  <a16:creationId xmlns:a16="http://schemas.microsoft.com/office/drawing/2014/main" id="{16EFA8AE-0461-DFA0-3961-2E0756E15FFA}"/>
                </a:ext>
              </a:extLst>
            </p:cNvPr>
            <p:cNvSpPr/>
            <p:nvPr/>
          </p:nvSpPr>
          <p:spPr>
            <a:xfrm>
              <a:off x="325797" y="19854"/>
              <a:ext cx="5388603" cy="742518"/>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6" name="Rectangle: Rounded Corners 4">
              <a:extLst>
                <a:ext uri="{FF2B5EF4-FFF2-40B4-BE49-F238E27FC236}">
                  <a16:creationId xmlns:a16="http://schemas.microsoft.com/office/drawing/2014/main" id="{A4F55F8D-1524-2063-9FAF-70638A9F2F39}"/>
                </a:ext>
              </a:extLst>
            </p:cNvPr>
            <p:cNvSpPr txBox="1"/>
            <p:nvPr/>
          </p:nvSpPr>
          <p:spPr>
            <a:xfrm>
              <a:off x="362044" y="56101"/>
              <a:ext cx="5316109" cy="6700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2401" tIns="0" rIns="172401" bIns="0" numCol="1" spcCol="1270" anchor="ctr" anchorCtr="0">
              <a:noAutofit/>
            </a:bodyPr>
            <a:lstStyle/>
            <a:p>
              <a:pPr lvl="0"/>
              <a:r>
                <a:rPr lang="en-US" sz="2400" dirty="0">
                  <a:solidFill>
                    <a:schemeClr val="bg1"/>
                  </a:solidFill>
                </a:rPr>
                <a:t>Even if the tenant acquiesces, it is still sexual harassment.</a:t>
              </a:r>
            </a:p>
          </p:txBody>
        </p:sp>
      </p:grpSp>
    </p:spTree>
    <p:extLst>
      <p:ext uri="{BB962C8B-B14F-4D97-AF65-F5344CB8AC3E}">
        <p14:creationId xmlns:p14="http://schemas.microsoft.com/office/powerpoint/2010/main" val="23545695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D59EF-3948-4EC3-A746-E93094C81D9F}"/>
              </a:ext>
            </a:extLst>
          </p:cNvPr>
          <p:cNvSpPr>
            <a:spLocks noGrp="1"/>
          </p:cNvSpPr>
          <p:nvPr>
            <p:ph type="title"/>
          </p:nvPr>
        </p:nvSpPr>
        <p:spPr>
          <a:xfrm>
            <a:off x="1097280" y="286603"/>
            <a:ext cx="10058400" cy="1450757"/>
          </a:xfrm>
        </p:spPr>
        <p:txBody>
          <a:bodyPr>
            <a:normAutofit/>
          </a:bodyPr>
          <a:lstStyle/>
          <a:p>
            <a:r>
              <a:rPr lang="en-US" dirty="0"/>
              <a:t>Disability Discrimination</a:t>
            </a:r>
          </a:p>
        </p:txBody>
      </p:sp>
      <p:pic>
        <p:nvPicPr>
          <p:cNvPr id="4" name="Picture 3">
            <a:extLst>
              <a:ext uri="{FF2B5EF4-FFF2-40B4-BE49-F238E27FC236}">
                <a16:creationId xmlns:a16="http://schemas.microsoft.com/office/drawing/2014/main" id="{C0AEF95A-98E8-482E-97D5-2A0C79FBFB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432" y="3179837"/>
            <a:ext cx="3094997" cy="943974"/>
          </a:xfrm>
          <a:prstGeom prst="rect">
            <a:avLst/>
          </a:prstGeom>
        </p:spPr>
      </p:pic>
      <p:sp>
        <p:nvSpPr>
          <p:cNvPr id="3" name="Content Placeholder 2">
            <a:extLst>
              <a:ext uri="{FF2B5EF4-FFF2-40B4-BE49-F238E27FC236}">
                <a16:creationId xmlns:a16="http://schemas.microsoft.com/office/drawing/2014/main" id="{CC2FEF1D-76D4-4591-BDF0-2A6BA6BD123E}"/>
              </a:ext>
            </a:extLst>
          </p:cNvPr>
          <p:cNvSpPr>
            <a:spLocks noGrp="1"/>
          </p:cNvSpPr>
          <p:nvPr>
            <p:ph idx="1"/>
          </p:nvPr>
        </p:nvSpPr>
        <p:spPr>
          <a:xfrm>
            <a:off x="4637314" y="1991905"/>
            <a:ext cx="6515947" cy="1583266"/>
          </a:xfrm>
        </p:spPr>
        <p:txBody>
          <a:bodyPr>
            <a:normAutofit/>
          </a:bodyPr>
          <a:lstStyle/>
          <a:p>
            <a:r>
              <a:rPr lang="en-US" sz="1800" dirty="0"/>
              <a:t>“Any person who has a physical or mental impairment that substantially limits one or more major life activities; has a record of such impairment; or is regarded as having such an impairment.”</a:t>
            </a:r>
          </a:p>
          <a:p>
            <a:endParaRPr lang="en-US" sz="2400" dirty="0"/>
          </a:p>
        </p:txBody>
      </p:sp>
      <p:sp>
        <p:nvSpPr>
          <p:cNvPr id="5" name="TextBox 4">
            <a:extLst>
              <a:ext uri="{FF2B5EF4-FFF2-40B4-BE49-F238E27FC236}">
                <a16:creationId xmlns:a16="http://schemas.microsoft.com/office/drawing/2014/main" id="{066F8DFF-0657-787D-D200-92A1F0D6FC9B}"/>
              </a:ext>
            </a:extLst>
          </p:cNvPr>
          <p:cNvSpPr txBox="1"/>
          <p:nvPr/>
        </p:nvSpPr>
        <p:spPr>
          <a:xfrm>
            <a:off x="4637314" y="4607872"/>
            <a:ext cx="6780811" cy="1405513"/>
          </a:xfrm>
          <a:prstGeom prst="rect">
            <a:avLst/>
          </a:prstGeom>
          <a:noFill/>
        </p:spPr>
        <p:txBody>
          <a:bodyPr wrap="square" rtlCol="0">
            <a:spAutoFit/>
          </a:bodyPr>
          <a:lstStyle/>
          <a:p>
            <a:pPr marL="91440" marR="0" lvl="0" indent="-91440" algn="l" defTabSz="914400" rtl="0" eaLnBrk="1" fontAlgn="auto" latinLnBrk="0" hangingPunct="1">
              <a:lnSpc>
                <a:spcPct val="90000"/>
              </a:lnSpc>
              <a:spcBef>
                <a:spcPts val="1200"/>
              </a:spcBef>
              <a:spcAft>
                <a:spcPts val="200"/>
              </a:spcAft>
              <a:buClr>
                <a:srgbClr val="36ACB8"/>
              </a:buClr>
              <a:buSzPct val="100000"/>
              <a:buFont typeface="Calibri" panose="020F0502020204030204" pitchFamily="34" charset="0"/>
              <a:buChar char=" "/>
              <a:tabLst/>
              <a:defRPr/>
            </a:pPr>
            <a:r>
              <a:rPr kumimoji="0" lang="en-US" sz="16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Housing providers:</a:t>
            </a:r>
          </a:p>
          <a:p>
            <a:pPr marL="384048" marR="0" lvl="1" indent="-182880" algn="l" defTabSz="914400" rtl="0" eaLnBrk="1" fontAlgn="auto" latinLnBrk="0" hangingPunct="1">
              <a:lnSpc>
                <a:spcPct val="90000"/>
              </a:lnSpc>
              <a:spcBef>
                <a:spcPts val="200"/>
              </a:spcBef>
              <a:spcAft>
                <a:spcPts val="400"/>
              </a:spcAft>
              <a:buClr>
                <a:srgbClr val="36ACB8"/>
              </a:buClr>
              <a:buSzTx/>
              <a:buFont typeface="Arial" panose="020B0604020202020204" pitchFamily="34" charset="0"/>
              <a:buChar char="•"/>
              <a:tabLst/>
              <a:defRPr/>
            </a:pPr>
            <a:r>
              <a:rPr kumimoji="0" lang="en-US" sz="16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Cannot refuse to rent or sell to prospective residents based upon their disability</a:t>
            </a:r>
          </a:p>
          <a:p>
            <a:pPr marL="384048" marR="0" lvl="1" indent="-182880" algn="l" defTabSz="914400" rtl="0" eaLnBrk="1" fontAlgn="auto" latinLnBrk="0" hangingPunct="1">
              <a:lnSpc>
                <a:spcPct val="90000"/>
              </a:lnSpc>
              <a:spcBef>
                <a:spcPts val="200"/>
              </a:spcBef>
              <a:spcAft>
                <a:spcPts val="400"/>
              </a:spcAft>
              <a:buClr>
                <a:srgbClr val="36ACB8"/>
              </a:buClr>
              <a:buSzTx/>
              <a:buFont typeface="Arial" panose="020B0604020202020204" pitchFamily="34" charset="0"/>
              <a:buChar char="•"/>
              <a:tabLst/>
              <a:defRPr/>
            </a:pPr>
            <a:r>
              <a:rPr kumimoji="0" lang="en-US" sz="16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Should not ask questions about the nature or extent of a person’s disability</a:t>
            </a:r>
          </a:p>
          <a:p>
            <a:pPr marL="384048" marR="0" lvl="1" indent="-182880" algn="l" defTabSz="914400" rtl="0" eaLnBrk="1" fontAlgn="auto" latinLnBrk="0" hangingPunct="1">
              <a:lnSpc>
                <a:spcPct val="90000"/>
              </a:lnSpc>
              <a:spcBef>
                <a:spcPts val="200"/>
              </a:spcBef>
              <a:spcAft>
                <a:spcPts val="400"/>
              </a:spcAft>
              <a:buClr>
                <a:srgbClr val="36ACB8"/>
              </a:buClr>
              <a:buSzTx/>
              <a:buFont typeface="Arial" panose="020B0604020202020204" pitchFamily="34" charset="0"/>
              <a:buChar char="•"/>
              <a:tabLst/>
              <a:defRPr/>
            </a:pPr>
            <a:r>
              <a:rPr kumimoji="0" lang="en-US" sz="16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Can ask </a:t>
            </a:r>
            <a:r>
              <a:rPr lang="en-US" sz="1600" dirty="0">
                <a:solidFill>
                  <a:srgbClr val="000000">
                    <a:lumMod val="75000"/>
                    <a:lumOff val="25000"/>
                  </a:srgbClr>
                </a:solidFill>
                <a:latin typeface="Calibri" panose="020F0502020204030204"/>
              </a:rPr>
              <a:t>ALL tenants if they can meet the obligations of tenancy</a:t>
            </a:r>
            <a:endParaRPr kumimoji="0" lang="en-US" sz="16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EBA150F9-A634-1B02-1FB7-9A81C72B64CC}"/>
              </a:ext>
            </a:extLst>
          </p:cNvPr>
          <p:cNvSpPr txBox="1"/>
          <p:nvPr/>
        </p:nvSpPr>
        <p:spPr>
          <a:xfrm>
            <a:off x="4978091" y="3063971"/>
            <a:ext cx="6175170" cy="1175706"/>
          </a:xfrm>
          <a:prstGeom prst="rect">
            <a:avLst/>
          </a:prstGeom>
          <a:noFill/>
        </p:spPr>
        <p:txBody>
          <a:bodyPr wrap="square" numCol="2" rtlCol="0">
            <a:spAutoFit/>
          </a:bodyPr>
          <a:lstStyle/>
          <a:p>
            <a:pPr marL="285750" marR="0" lvl="0" indent="-285750" algn="l" defTabSz="914400" rtl="0" eaLnBrk="1" fontAlgn="auto" latinLnBrk="0" hangingPunct="1">
              <a:lnSpc>
                <a:spcPct val="90000"/>
              </a:lnSpc>
              <a:spcBef>
                <a:spcPts val="600"/>
              </a:spcBef>
              <a:spcAft>
                <a:spcPts val="200"/>
              </a:spcAft>
              <a:buClr>
                <a:srgbClr val="36ACB8"/>
              </a:buClr>
              <a:buSzPct val="100000"/>
              <a:buFont typeface="Wingdings" panose="05000000000000000000" pitchFamily="2" charset="2"/>
              <a:buChar char="§"/>
              <a:tabLst/>
              <a:defRPr/>
            </a:pPr>
            <a:r>
              <a:rPr kumimoji="0" lang="en-US" sz="14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mobility impairments</a:t>
            </a:r>
          </a:p>
          <a:p>
            <a:pPr marL="285750" marR="0" lvl="0" indent="-285750" algn="l" defTabSz="914400" rtl="0" eaLnBrk="1" fontAlgn="auto" latinLnBrk="0" hangingPunct="1">
              <a:lnSpc>
                <a:spcPct val="90000"/>
              </a:lnSpc>
              <a:spcBef>
                <a:spcPts val="600"/>
              </a:spcBef>
              <a:spcAft>
                <a:spcPts val="200"/>
              </a:spcAft>
              <a:buClr>
                <a:srgbClr val="36ACB8"/>
              </a:buClr>
              <a:buSzPct val="100000"/>
              <a:buFont typeface="Wingdings" panose="05000000000000000000" pitchFamily="2" charset="2"/>
              <a:buChar char="§"/>
              <a:tabLst/>
              <a:defRPr/>
            </a:pPr>
            <a:r>
              <a:rPr kumimoji="0" lang="en-US" sz="14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visual or hearing impairments </a:t>
            </a:r>
          </a:p>
          <a:p>
            <a:pPr marL="285750" marR="0" lvl="0" indent="-285750" algn="l" defTabSz="914400" rtl="0" eaLnBrk="1" fontAlgn="auto" latinLnBrk="0" hangingPunct="1">
              <a:lnSpc>
                <a:spcPct val="90000"/>
              </a:lnSpc>
              <a:spcBef>
                <a:spcPts val="600"/>
              </a:spcBef>
              <a:spcAft>
                <a:spcPts val="200"/>
              </a:spcAft>
              <a:buClr>
                <a:srgbClr val="36ACB8"/>
              </a:buClr>
              <a:buSzPct val="100000"/>
              <a:buFont typeface="Wingdings" panose="05000000000000000000" pitchFamily="2" charset="2"/>
              <a:buChar char="§"/>
              <a:tabLst/>
              <a:defRPr/>
            </a:pPr>
            <a:r>
              <a:rPr kumimoji="0" lang="en-US" sz="14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major diseases</a:t>
            </a:r>
          </a:p>
          <a:p>
            <a:pPr marL="285750" marR="0" lvl="0" indent="-285750" algn="l" defTabSz="914400" rtl="0" eaLnBrk="1" fontAlgn="auto" latinLnBrk="0" hangingPunct="1">
              <a:lnSpc>
                <a:spcPct val="90000"/>
              </a:lnSpc>
              <a:spcBef>
                <a:spcPts val="600"/>
              </a:spcBef>
              <a:spcAft>
                <a:spcPts val="200"/>
              </a:spcAft>
              <a:buClr>
                <a:srgbClr val="36ACB8"/>
              </a:buClr>
              <a:buSzPct val="100000"/>
              <a:buFont typeface="Wingdings" panose="05000000000000000000" pitchFamily="2" charset="2"/>
              <a:buChar char="§"/>
              <a:tabLst/>
              <a:defRPr/>
            </a:pPr>
            <a:r>
              <a:rPr kumimoji="0" lang="en-US" sz="14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mental illness</a:t>
            </a:r>
          </a:p>
          <a:p>
            <a:pPr marL="285750" marR="0" lvl="0" indent="-285750" algn="l" defTabSz="914400" rtl="0" eaLnBrk="1" fontAlgn="auto" latinLnBrk="0" hangingPunct="1">
              <a:lnSpc>
                <a:spcPct val="90000"/>
              </a:lnSpc>
              <a:spcBef>
                <a:spcPts val="600"/>
              </a:spcBef>
              <a:spcAft>
                <a:spcPts val="200"/>
              </a:spcAft>
              <a:buClr>
                <a:srgbClr val="36ACB8"/>
              </a:buClr>
              <a:buSzPct val="100000"/>
              <a:buFont typeface="Wingdings" panose="05000000000000000000" pitchFamily="2" charset="2"/>
              <a:buChar char="§"/>
              <a:tabLst/>
              <a:defRPr/>
            </a:pPr>
            <a:r>
              <a:rPr kumimoji="0" lang="en-US" sz="14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depression</a:t>
            </a:r>
          </a:p>
          <a:p>
            <a:pPr marL="285750" marR="0" lvl="0" indent="-285750" algn="l" defTabSz="914400" rtl="0" eaLnBrk="1" fontAlgn="auto" latinLnBrk="0" hangingPunct="1">
              <a:lnSpc>
                <a:spcPct val="90000"/>
              </a:lnSpc>
              <a:spcBef>
                <a:spcPts val="600"/>
              </a:spcBef>
              <a:spcAft>
                <a:spcPts val="200"/>
              </a:spcAft>
              <a:buClr>
                <a:srgbClr val="36ACB8"/>
              </a:buClr>
              <a:buSzPct val="100000"/>
              <a:buFont typeface="Wingdings" panose="05000000000000000000" pitchFamily="2" charset="2"/>
              <a:buChar char="§"/>
              <a:tabLst/>
              <a:defRPr/>
            </a:pPr>
            <a:r>
              <a:rPr kumimoji="0" lang="en-US" sz="14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anxiety</a:t>
            </a:r>
          </a:p>
          <a:p>
            <a:pPr marL="285750" marR="0" lvl="0" indent="-285750" algn="l" defTabSz="914400" rtl="0" eaLnBrk="1" fontAlgn="auto" latinLnBrk="0" hangingPunct="1">
              <a:lnSpc>
                <a:spcPct val="90000"/>
              </a:lnSpc>
              <a:spcBef>
                <a:spcPts val="600"/>
              </a:spcBef>
              <a:spcAft>
                <a:spcPts val="200"/>
              </a:spcAft>
              <a:buClr>
                <a:srgbClr val="36ACB8"/>
              </a:buClr>
              <a:buSzPct val="100000"/>
              <a:buFont typeface="Wingdings" panose="05000000000000000000" pitchFamily="2" charset="2"/>
              <a:buChar char="§"/>
              <a:tabLst/>
              <a:defRPr/>
            </a:pPr>
            <a:r>
              <a:rPr kumimoji="0" lang="en-US" sz="14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PTSD </a:t>
            </a:r>
          </a:p>
          <a:p>
            <a:pPr marL="285750" marR="0" lvl="0" indent="-285750" algn="l" defTabSz="914400" rtl="0" eaLnBrk="1" fontAlgn="auto" latinLnBrk="0" hangingPunct="1">
              <a:lnSpc>
                <a:spcPct val="90000"/>
              </a:lnSpc>
              <a:spcBef>
                <a:spcPts val="600"/>
              </a:spcBef>
              <a:spcAft>
                <a:spcPts val="200"/>
              </a:spcAft>
              <a:buClr>
                <a:srgbClr val="36ACB8"/>
              </a:buClr>
              <a:buSzPct val="100000"/>
              <a:buFont typeface="Wingdings" panose="05000000000000000000" pitchFamily="2" charset="2"/>
              <a:buChar char="§"/>
              <a:tabLst/>
              <a:defRPr/>
            </a:pPr>
            <a:r>
              <a:rPr kumimoji="0" lang="en-US" sz="14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autism</a:t>
            </a:r>
          </a:p>
        </p:txBody>
      </p:sp>
    </p:spTree>
    <p:extLst>
      <p:ext uri="{BB962C8B-B14F-4D97-AF65-F5344CB8AC3E}">
        <p14:creationId xmlns:p14="http://schemas.microsoft.com/office/powerpoint/2010/main" val="6344791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 name="Rectangle 40">
            <a:extLst>
              <a:ext uri="{FF2B5EF4-FFF2-40B4-BE49-F238E27FC236}">
                <a16:creationId xmlns:a16="http://schemas.microsoft.com/office/drawing/2014/main" id="{841A8DFB-611A-4AAF-9195-84B09E4F7E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60" name="Rectangle 42">
            <a:extLst>
              <a:ext uri="{FF2B5EF4-FFF2-40B4-BE49-F238E27FC236}">
                <a16:creationId xmlns:a16="http://schemas.microsoft.com/office/drawing/2014/main" id="{6A3951CE-6985-48B0-8C07-92C55A1A1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61" name="Straight Connector 44">
            <a:extLst>
              <a:ext uri="{FF2B5EF4-FFF2-40B4-BE49-F238E27FC236}">
                <a16:creationId xmlns:a16="http://schemas.microsoft.com/office/drawing/2014/main" id="{A97EF53E-8C19-478C-B271-F78844347C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0721E18-CAEC-4193-9A65-DB6544D25BDB}"/>
              </a:ext>
            </a:extLst>
          </p:cNvPr>
          <p:cNvSpPr>
            <a:spLocks noGrp="1"/>
          </p:cNvSpPr>
          <p:nvPr>
            <p:ph type="title"/>
          </p:nvPr>
        </p:nvSpPr>
        <p:spPr>
          <a:xfrm>
            <a:off x="1097280" y="286603"/>
            <a:ext cx="10058400" cy="1450757"/>
          </a:xfrm>
        </p:spPr>
        <p:txBody>
          <a:bodyPr vert="horz" lIns="91440" tIns="45720" rIns="91440" bIns="45720" rtlCol="0" anchor="b">
            <a:normAutofit/>
          </a:bodyPr>
          <a:lstStyle/>
          <a:p>
            <a:r>
              <a:rPr lang="en-US"/>
              <a:t>Design &amp; Construction</a:t>
            </a:r>
            <a:endParaRPr lang="en-US" dirty="0"/>
          </a:p>
        </p:txBody>
      </p:sp>
      <p:sp>
        <p:nvSpPr>
          <p:cNvPr id="62" name="Rectangle 46">
            <a:extLst>
              <a:ext uri="{FF2B5EF4-FFF2-40B4-BE49-F238E27FC236}">
                <a16:creationId xmlns:a16="http://schemas.microsoft.com/office/drawing/2014/main" id="{EB46D928-20CF-4C1C-8208-DDCC72244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7281" y="2023966"/>
            <a:ext cx="2429730" cy="1899066"/>
          </a:xfrm>
          <a:prstGeom prst="rect">
            <a:avLst/>
          </a:prstGeom>
          <a:solidFill>
            <a:srgbClr val="FFFFFF"/>
          </a:solidFill>
          <a:ln w="635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Content Placeholder 9">
            <a:extLst>
              <a:ext uri="{FF2B5EF4-FFF2-40B4-BE49-F238E27FC236}">
                <a16:creationId xmlns:a16="http://schemas.microsoft.com/office/drawing/2014/main" id="{0891D5CF-1563-4317-83B5-11A316948FBE}"/>
              </a:ext>
            </a:extLst>
          </p:cNvPr>
          <p:cNvPicPr>
            <a:picLocks noGrp="1" noChangeAspect="1"/>
          </p:cNvPicPr>
          <p:nvPr>
            <p:ph sz="half" idx="2"/>
          </p:nvPr>
        </p:nvPicPr>
        <p:blipFill rotWithShape="1">
          <a:blip r:embed="rId2"/>
          <a:srcRect l="4172" r="4" b="4"/>
          <a:stretch/>
        </p:blipFill>
        <p:spPr>
          <a:xfrm>
            <a:off x="1258148" y="2248497"/>
            <a:ext cx="2086390" cy="1453299"/>
          </a:xfrm>
          <a:prstGeom prst="rect">
            <a:avLst/>
          </a:prstGeom>
        </p:spPr>
      </p:pic>
      <p:sp>
        <p:nvSpPr>
          <p:cNvPr id="63" name="Rectangle 48">
            <a:extLst>
              <a:ext uri="{FF2B5EF4-FFF2-40B4-BE49-F238E27FC236}">
                <a16:creationId xmlns:a16="http://schemas.microsoft.com/office/drawing/2014/main" id="{5C2DE013-7AB0-443B-97C3-22890570C3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6185" y="2023965"/>
            <a:ext cx="2409816" cy="1899067"/>
          </a:xfrm>
          <a:prstGeom prst="rect">
            <a:avLst/>
          </a:prstGeom>
          <a:solidFill>
            <a:srgbClr val="FFFFFF"/>
          </a:solidFill>
          <a:ln w="635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3E4F352-91BE-4DB3-8167-8128F82654B3}"/>
              </a:ext>
            </a:extLst>
          </p:cNvPr>
          <p:cNvPicPr>
            <a:picLocks noChangeAspect="1"/>
          </p:cNvPicPr>
          <p:nvPr/>
        </p:nvPicPr>
        <p:blipFill rotWithShape="1">
          <a:blip r:embed="rId3"/>
          <a:srcRect t="28210" r="-2" b="19547"/>
          <a:stretch/>
        </p:blipFill>
        <p:spPr>
          <a:xfrm>
            <a:off x="3866007" y="2254511"/>
            <a:ext cx="2069128" cy="1441269"/>
          </a:xfrm>
          <a:prstGeom prst="rect">
            <a:avLst/>
          </a:prstGeom>
        </p:spPr>
      </p:pic>
      <p:sp>
        <p:nvSpPr>
          <p:cNvPr id="64" name="Rectangle 50">
            <a:extLst>
              <a:ext uri="{FF2B5EF4-FFF2-40B4-BE49-F238E27FC236}">
                <a16:creationId xmlns:a16="http://schemas.microsoft.com/office/drawing/2014/main" id="{7E83AE91-F8F2-46F6-88F8-CAD52520EF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7281" y="4083898"/>
            <a:ext cx="2429730" cy="1899880"/>
          </a:xfrm>
          <a:prstGeom prst="rect">
            <a:avLst/>
          </a:prstGeom>
          <a:solidFill>
            <a:srgbClr val="FFFFFF"/>
          </a:solidFill>
          <a:ln w="635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E534B6DF-1E96-4BE1-90D5-70D81BC906D5}"/>
              </a:ext>
            </a:extLst>
          </p:cNvPr>
          <p:cNvPicPr>
            <a:picLocks noChangeAspect="1"/>
          </p:cNvPicPr>
          <p:nvPr/>
        </p:nvPicPr>
        <p:blipFill rotWithShape="1">
          <a:blip r:embed="rId4"/>
          <a:srcRect t="6544" r="-2" b="5001"/>
          <a:stretch/>
        </p:blipFill>
        <p:spPr>
          <a:xfrm>
            <a:off x="1258148" y="4305532"/>
            <a:ext cx="2086390" cy="1453315"/>
          </a:xfrm>
          <a:prstGeom prst="rect">
            <a:avLst/>
          </a:prstGeom>
        </p:spPr>
      </p:pic>
      <p:sp>
        <p:nvSpPr>
          <p:cNvPr id="65" name="Rectangle 52">
            <a:extLst>
              <a:ext uri="{FF2B5EF4-FFF2-40B4-BE49-F238E27FC236}">
                <a16:creationId xmlns:a16="http://schemas.microsoft.com/office/drawing/2014/main" id="{EE9DCA04-0209-4A89-9CA1-8C95D074EC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6185" y="4083898"/>
            <a:ext cx="2409816" cy="1899880"/>
          </a:xfrm>
          <a:prstGeom prst="rect">
            <a:avLst/>
          </a:prstGeom>
          <a:solidFill>
            <a:srgbClr val="FFFFFF"/>
          </a:solidFill>
          <a:ln w="635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1DB31483-AD0D-470B-A90A-BBE0A23CA4BE}"/>
              </a:ext>
            </a:extLst>
          </p:cNvPr>
          <p:cNvPicPr>
            <a:picLocks noChangeAspect="1"/>
          </p:cNvPicPr>
          <p:nvPr/>
        </p:nvPicPr>
        <p:blipFill rotWithShape="1">
          <a:blip r:embed="rId5"/>
          <a:srcRect t="19646" r="-2" b="28110"/>
          <a:stretch/>
        </p:blipFill>
        <p:spPr>
          <a:xfrm>
            <a:off x="3866007" y="4311540"/>
            <a:ext cx="2069128" cy="1441298"/>
          </a:xfrm>
          <a:prstGeom prst="rect">
            <a:avLst/>
          </a:prstGeom>
        </p:spPr>
      </p:pic>
      <p:sp>
        <p:nvSpPr>
          <p:cNvPr id="29" name="Content Placeholder 28">
            <a:extLst>
              <a:ext uri="{FF2B5EF4-FFF2-40B4-BE49-F238E27FC236}">
                <a16:creationId xmlns:a16="http://schemas.microsoft.com/office/drawing/2014/main" id="{A0A00447-5EDA-4151-9EA5-9BCD6782EC49}"/>
              </a:ext>
            </a:extLst>
          </p:cNvPr>
          <p:cNvSpPr>
            <a:spLocks noGrp="1"/>
          </p:cNvSpPr>
          <p:nvPr>
            <p:ph sz="half" idx="1"/>
          </p:nvPr>
        </p:nvSpPr>
        <p:spPr>
          <a:xfrm>
            <a:off x="6447125" y="1845734"/>
            <a:ext cx="4708555" cy="4023360"/>
          </a:xfrm>
        </p:spPr>
        <p:txBody>
          <a:bodyPr vert="horz" lIns="0" tIns="45720" rIns="0" bIns="45720" rtlCol="0" anchor="t">
            <a:normAutofit fontScale="92500" lnSpcReduction="20000"/>
          </a:bodyPr>
          <a:lstStyle/>
          <a:p>
            <a:pPr marL="0" indent="0">
              <a:buNone/>
            </a:pPr>
            <a:r>
              <a:rPr lang="en-US" dirty="0"/>
              <a:t>Buildings containing 4 or more units built after 1991 must meet minimum accessibility standards</a:t>
            </a:r>
          </a:p>
          <a:p>
            <a:pPr marL="0" lvl="0" indent="0">
              <a:buNone/>
            </a:pPr>
            <a:r>
              <a:rPr lang="en-US" dirty="0"/>
              <a:t>Common violations:</a:t>
            </a:r>
          </a:p>
          <a:p>
            <a:pPr lvl="1">
              <a:buFont typeface="Calibri" panose="020F0502020204030204" pitchFamily="34" charset="0"/>
              <a:buChar char="•"/>
            </a:pPr>
            <a:r>
              <a:rPr lang="en-US" dirty="0"/>
              <a:t>Thresholds at doorways, especially balconies and patios</a:t>
            </a:r>
          </a:p>
          <a:p>
            <a:pPr lvl="1">
              <a:buFont typeface="Calibri" panose="020F0502020204030204" pitchFamily="34" charset="0"/>
              <a:buChar char="•"/>
            </a:pPr>
            <a:r>
              <a:rPr lang="en-US" dirty="0"/>
              <a:t>Insufficient door width</a:t>
            </a:r>
          </a:p>
          <a:p>
            <a:pPr lvl="1">
              <a:buFont typeface="Calibri" panose="020F0502020204030204" pitchFamily="34" charset="0"/>
              <a:buChar char="•"/>
            </a:pPr>
            <a:r>
              <a:rPr lang="en-US" dirty="0"/>
              <a:t>Maneuvering space in bathrooms and kitchens</a:t>
            </a:r>
          </a:p>
          <a:p>
            <a:pPr lvl="1">
              <a:buFont typeface="Calibri" panose="020F0502020204030204" pitchFamily="34" charset="0"/>
              <a:buChar char="•"/>
            </a:pPr>
            <a:r>
              <a:rPr lang="en-US" dirty="0"/>
              <a:t>Lack of access at common amenities like garages, storage spaces, and mailboxes</a:t>
            </a:r>
          </a:p>
          <a:p>
            <a:pPr lvl="1">
              <a:buFont typeface="Calibri" panose="020F0502020204030204" pitchFamily="34" charset="0"/>
              <a:buChar char="•"/>
            </a:pPr>
            <a:r>
              <a:rPr lang="en-US" dirty="0"/>
              <a:t>Lack of access at rental offices</a:t>
            </a:r>
          </a:p>
          <a:p>
            <a:pPr lvl="1">
              <a:buFont typeface="Calibri" panose="020F0502020204030204" pitchFamily="34" charset="0"/>
              <a:buChar char="•"/>
            </a:pPr>
            <a:r>
              <a:rPr lang="en-US" dirty="0"/>
              <a:t>Lack of curb cuts, excessive slope on sidewalks</a:t>
            </a:r>
          </a:p>
          <a:p>
            <a:r>
              <a:rPr lang="en-US" dirty="0">
                <a:ea typeface="Calibri" panose="020F0502020204030204"/>
                <a:cs typeface="Calibri" panose="020F0502020204030204"/>
              </a:rPr>
              <a:t>Recent HUD memo limits HUD enforcement action to properties completed within one year of filing but case law does not support this interpretation.</a:t>
            </a:r>
          </a:p>
          <a:p>
            <a:endParaRPr lang="en-US" dirty="0">
              <a:ea typeface="Calibri" panose="020F0502020204030204"/>
              <a:cs typeface="Calibri" panose="020F0502020204030204"/>
            </a:endParaRPr>
          </a:p>
        </p:txBody>
      </p:sp>
    </p:spTree>
    <p:extLst>
      <p:ext uri="{BB962C8B-B14F-4D97-AF65-F5344CB8AC3E}">
        <p14:creationId xmlns:p14="http://schemas.microsoft.com/office/powerpoint/2010/main" val="12594206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F7E4C-827E-4852-87E8-92E04482463D}"/>
              </a:ext>
            </a:extLst>
          </p:cNvPr>
          <p:cNvSpPr>
            <a:spLocks noGrp="1"/>
          </p:cNvSpPr>
          <p:nvPr>
            <p:ph type="title"/>
          </p:nvPr>
        </p:nvSpPr>
        <p:spPr>
          <a:xfrm>
            <a:off x="642256" y="642257"/>
            <a:ext cx="3818426" cy="5226837"/>
          </a:xfrm>
        </p:spPr>
        <p:txBody>
          <a:bodyPr anchor="t">
            <a:normAutofit/>
          </a:bodyPr>
          <a:lstStyle/>
          <a:p>
            <a:pPr marL="91440" marR="0" lvl="0" indent="-91440" algn="l" defTabSz="914400" rtl="0" eaLnBrk="1" fontAlgn="auto" latinLnBrk="0" hangingPunct="1">
              <a:lnSpc>
                <a:spcPct val="90000"/>
              </a:lnSpc>
              <a:spcBef>
                <a:spcPts val="1200"/>
              </a:spcBef>
              <a:spcAft>
                <a:spcPts val="200"/>
              </a:spcAft>
              <a:buClr>
                <a:srgbClr val="36ACB8"/>
              </a:buClr>
              <a:buSzPct val="100000"/>
              <a:buFont typeface="Calibri" panose="020F0502020204030204" pitchFamily="34" charset="0"/>
              <a:buChar char=" "/>
              <a:tabLst/>
              <a:defRPr/>
            </a:pPr>
            <a:r>
              <a:rPr lang="en-US" sz="3600" dirty="0"/>
              <a:t>Reasonable Accommodations</a:t>
            </a:r>
            <a:br>
              <a:rPr lang="en-US" sz="3700" dirty="0"/>
            </a:br>
            <a:br>
              <a:rPr lang="en-US" sz="3700" dirty="0"/>
            </a:br>
            <a:r>
              <a:rPr kumimoji="0" lang="en-US" sz="20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A change, exception, or adjustment in normal rules, policies, practices, or services offered by a housing provider to allow persons with disabilities the full use and enjoyment of their dwelling and related facilities.</a:t>
            </a:r>
            <a:br>
              <a:rPr kumimoji="0" lang="en-US" sz="20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br>
            <a:endParaRPr lang="en-US" sz="3700" dirty="0"/>
          </a:p>
        </p:txBody>
      </p:sp>
      <p:pic>
        <p:nvPicPr>
          <p:cNvPr id="11" name="Picture 10">
            <a:extLst>
              <a:ext uri="{FF2B5EF4-FFF2-40B4-BE49-F238E27FC236}">
                <a16:creationId xmlns:a16="http://schemas.microsoft.com/office/drawing/2014/main" id="{FE1DD212-74FB-4184-B910-2B1161CE01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2256" y="4682859"/>
            <a:ext cx="3818426" cy="1164620"/>
          </a:xfrm>
          <a:prstGeom prst="rect">
            <a:avLst/>
          </a:prstGeom>
        </p:spPr>
      </p:pic>
      <p:graphicFrame>
        <p:nvGraphicFramePr>
          <p:cNvPr id="5" name="Content Placeholder 2">
            <a:extLst>
              <a:ext uri="{FF2B5EF4-FFF2-40B4-BE49-F238E27FC236}">
                <a16:creationId xmlns:a16="http://schemas.microsoft.com/office/drawing/2014/main" id="{38DFA740-360E-4D9C-8393-F640F224FD45}"/>
              </a:ext>
            </a:extLst>
          </p:cNvPr>
          <p:cNvGraphicFramePr>
            <a:graphicFrameLocks noGrp="1"/>
          </p:cNvGraphicFramePr>
          <p:nvPr>
            <p:ph idx="1"/>
            <p:extLst>
              <p:ext uri="{D42A27DB-BD31-4B8C-83A1-F6EECF244321}">
                <p14:modId xmlns:p14="http://schemas.microsoft.com/office/powerpoint/2010/main" val="4274260943"/>
              </p:ext>
            </p:extLst>
          </p:nvPr>
        </p:nvGraphicFramePr>
        <p:xfrm>
          <a:off x="4713512" y="1920214"/>
          <a:ext cx="7478488" cy="40406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4" name="Straight Connector 3">
            <a:extLst>
              <a:ext uri="{FF2B5EF4-FFF2-40B4-BE49-F238E27FC236}">
                <a16:creationId xmlns:a16="http://schemas.microsoft.com/office/drawing/2014/main" id="{B1C26938-C444-C6FA-7B55-449765E29A50}"/>
              </a:ext>
            </a:extLst>
          </p:cNvPr>
          <p:cNvCxnSpPr>
            <a:cxnSpLocks/>
          </p:cNvCxnSpPr>
          <p:nvPr/>
        </p:nvCxnSpPr>
        <p:spPr>
          <a:xfrm>
            <a:off x="642256" y="1751610"/>
            <a:ext cx="3769427"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48090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FE1DD212-74FB-4184-B910-2B1161CE01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4092" y="4787332"/>
            <a:ext cx="2864179" cy="873575"/>
          </a:xfrm>
          <a:prstGeom prst="rect">
            <a:avLst/>
          </a:prstGeom>
        </p:spPr>
      </p:pic>
      <p:graphicFrame>
        <p:nvGraphicFramePr>
          <p:cNvPr id="5" name="Content Placeholder 2">
            <a:extLst>
              <a:ext uri="{FF2B5EF4-FFF2-40B4-BE49-F238E27FC236}">
                <a16:creationId xmlns:a16="http://schemas.microsoft.com/office/drawing/2014/main" id="{38DFA740-360E-4D9C-8393-F640F224FD45}"/>
              </a:ext>
            </a:extLst>
          </p:cNvPr>
          <p:cNvGraphicFramePr>
            <a:graphicFrameLocks noGrp="1"/>
          </p:cNvGraphicFramePr>
          <p:nvPr>
            <p:ph idx="1"/>
            <p:extLst>
              <p:ext uri="{D42A27DB-BD31-4B8C-83A1-F6EECF244321}">
                <p14:modId xmlns:p14="http://schemas.microsoft.com/office/powerpoint/2010/main" val="1290429553"/>
              </p:ext>
            </p:extLst>
          </p:nvPr>
        </p:nvGraphicFramePr>
        <p:xfrm>
          <a:off x="4790630" y="1887163"/>
          <a:ext cx="6847117" cy="45817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6" descr="Door Open outline">
            <a:extLst>
              <a:ext uri="{FF2B5EF4-FFF2-40B4-BE49-F238E27FC236}">
                <a16:creationId xmlns:a16="http://schemas.microsoft.com/office/drawing/2014/main" id="{7613649B-24F8-4488-BEA3-FD95B3E14DF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17522" y="4521468"/>
            <a:ext cx="702651" cy="702651"/>
          </a:xfrm>
          <a:prstGeom prst="rect">
            <a:avLst/>
          </a:prstGeom>
        </p:spPr>
      </p:pic>
      <p:sp>
        <p:nvSpPr>
          <p:cNvPr id="6" name="Title 1">
            <a:extLst>
              <a:ext uri="{FF2B5EF4-FFF2-40B4-BE49-F238E27FC236}">
                <a16:creationId xmlns:a16="http://schemas.microsoft.com/office/drawing/2014/main" id="{A171727A-5DE8-8731-DD92-61F8E49C6F62}"/>
              </a:ext>
            </a:extLst>
          </p:cNvPr>
          <p:cNvSpPr txBox="1">
            <a:spLocks/>
          </p:cNvSpPr>
          <p:nvPr/>
        </p:nvSpPr>
        <p:spPr>
          <a:xfrm>
            <a:off x="631371" y="553740"/>
            <a:ext cx="3818426" cy="5226837"/>
          </a:xfrm>
          <a:prstGeom prst="rect">
            <a:avLst/>
          </a:prstGeom>
        </p:spPr>
        <p:txBody>
          <a:bodyPr vert="horz" lIns="91440" tIns="45720" rIns="91440" bIns="45720" rtlCol="0" anchor="t">
            <a:norm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l" defTabSz="914400" rtl="0" eaLnBrk="1" fontAlgn="auto" latinLnBrk="0" hangingPunct="1">
              <a:lnSpc>
                <a:spcPct val="90000"/>
              </a:lnSpc>
              <a:spcBef>
                <a:spcPts val="1200"/>
              </a:spcBef>
              <a:spcAft>
                <a:spcPts val="200"/>
              </a:spcAft>
              <a:buClr>
                <a:srgbClr val="36ACB8"/>
              </a:buClr>
              <a:buSzPct val="100000"/>
              <a:buFont typeface="Calibri" panose="020F0502020204030204" pitchFamily="34" charset="0"/>
              <a:buNone/>
              <a:tabLst/>
              <a:defRPr/>
            </a:pPr>
            <a:r>
              <a:rPr lang="en-US" sz="3600" dirty="0"/>
              <a:t>Reasonable Modifications</a:t>
            </a:r>
            <a:br>
              <a:rPr lang="en-US" sz="3700" dirty="0"/>
            </a:br>
            <a:br>
              <a:rPr lang="en-US" sz="3700" dirty="0"/>
            </a:br>
            <a:r>
              <a:rPr lang="en-US" sz="2000" spc="0" dirty="0">
                <a:solidFill>
                  <a:srgbClr val="000000">
                    <a:lumMod val="75000"/>
                    <a:lumOff val="25000"/>
                  </a:srgbClr>
                </a:solidFill>
                <a:latin typeface="Calibri" panose="020F0502020204030204"/>
                <a:ea typeface="+mn-ea"/>
                <a:cs typeface="+mn-cs"/>
              </a:rPr>
              <a:t>A</a:t>
            </a:r>
            <a:r>
              <a:rPr kumimoji="0" lang="en-US" sz="20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 structural modification that is made to allow persons with disabilities the full use and enjoyment of their dwelling and related facilities.</a:t>
            </a:r>
          </a:p>
          <a:p>
            <a:pPr marL="91440" indent="-91440">
              <a:lnSpc>
                <a:spcPct val="90000"/>
              </a:lnSpc>
              <a:spcBef>
                <a:spcPts val="1200"/>
              </a:spcBef>
              <a:spcAft>
                <a:spcPts val="200"/>
              </a:spcAft>
              <a:buClr>
                <a:srgbClr val="36ACB8"/>
              </a:buClr>
              <a:buSzPct val="100000"/>
              <a:buFont typeface="Calibri" panose="020F0502020204030204" pitchFamily="34" charset="0"/>
              <a:buChar char=" "/>
              <a:defRPr/>
            </a:pPr>
            <a:br>
              <a:rPr lang="en-US" sz="2000" spc="0" dirty="0">
                <a:solidFill>
                  <a:srgbClr val="000000">
                    <a:lumMod val="75000"/>
                    <a:lumOff val="25000"/>
                  </a:srgbClr>
                </a:solidFill>
                <a:latin typeface="Calibri" panose="020F0502020204030204"/>
                <a:ea typeface="+mn-ea"/>
                <a:cs typeface="+mn-cs"/>
              </a:rPr>
            </a:br>
            <a:endParaRPr lang="en-US" sz="3700" dirty="0"/>
          </a:p>
        </p:txBody>
      </p:sp>
      <p:cxnSp>
        <p:nvCxnSpPr>
          <p:cNvPr id="10" name="Straight Connector 9">
            <a:extLst>
              <a:ext uri="{FF2B5EF4-FFF2-40B4-BE49-F238E27FC236}">
                <a16:creationId xmlns:a16="http://schemas.microsoft.com/office/drawing/2014/main" id="{B29DA768-A010-EBA0-56D4-2D1B1D3C130E}"/>
              </a:ext>
            </a:extLst>
          </p:cNvPr>
          <p:cNvCxnSpPr>
            <a:cxnSpLocks/>
          </p:cNvCxnSpPr>
          <p:nvPr/>
        </p:nvCxnSpPr>
        <p:spPr>
          <a:xfrm>
            <a:off x="642256" y="1751610"/>
            <a:ext cx="3769427"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50295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0E31D-8FE1-49FC-AFD7-6AAAB0B57372}"/>
              </a:ext>
            </a:extLst>
          </p:cNvPr>
          <p:cNvSpPr>
            <a:spLocks noGrp="1"/>
          </p:cNvSpPr>
          <p:nvPr>
            <p:ph type="title"/>
          </p:nvPr>
        </p:nvSpPr>
        <p:spPr>
          <a:xfrm>
            <a:off x="1097280" y="286603"/>
            <a:ext cx="10058400" cy="1450757"/>
          </a:xfrm>
        </p:spPr>
        <p:txBody>
          <a:bodyPr>
            <a:normAutofit/>
          </a:bodyPr>
          <a:lstStyle/>
          <a:p>
            <a:r>
              <a:rPr lang="en-US"/>
              <a:t>Reasonable Modifications</a:t>
            </a:r>
            <a:endParaRPr lang="en-US" dirty="0"/>
          </a:p>
        </p:txBody>
      </p:sp>
      <p:pic>
        <p:nvPicPr>
          <p:cNvPr id="6" name="Picture 5">
            <a:extLst>
              <a:ext uri="{FF2B5EF4-FFF2-40B4-BE49-F238E27FC236}">
                <a16:creationId xmlns:a16="http://schemas.microsoft.com/office/drawing/2014/main" id="{374055FF-4444-4916-8803-FEE7182E9C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0570" y="3173720"/>
            <a:ext cx="3135109" cy="956208"/>
          </a:xfrm>
          <a:prstGeom prst="rect">
            <a:avLst/>
          </a:prstGeom>
        </p:spPr>
      </p:pic>
      <p:graphicFrame>
        <p:nvGraphicFramePr>
          <p:cNvPr id="5" name="Content Placeholder 2">
            <a:extLst>
              <a:ext uri="{FF2B5EF4-FFF2-40B4-BE49-F238E27FC236}">
                <a16:creationId xmlns:a16="http://schemas.microsoft.com/office/drawing/2014/main" id="{479F13B0-4751-49DE-9984-92EF5856EC22}"/>
              </a:ext>
            </a:extLst>
          </p:cNvPr>
          <p:cNvGraphicFramePr>
            <a:graphicFrameLocks noGrp="1"/>
          </p:cNvGraphicFramePr>
          <p:nvPr>
            <p:ph idx="1"/>
            <p:extLst>
              <p:ext uri="{D42A27DB-BD31-4B8C-83A1-F6EECF244321}">
                <p14:modId xmlns:p14="http://schemas.microsoft.com/office/powerpoint/2010/main" val="2837253194"/>
              </p:ext>
            </p:extLst>
          </p:nvPr>
        </p:nvGraphicFramePr>
        <p:xfrm>
          <a:off x="1097279" y="1845734"/>
          <a:ext cx="6454987"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891655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33">
            <a:extLst>
              <a:ext uri="{FF2B5EF4-FFF2-40B4-BE49-F238E27FC236}">
                <a16:creationId xmlns:a16="http://schemas.microsoft.com/office/drawing/2014/main" id="{E5958DBC-F4DA-42A8-8C52-860179790E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C555A8-F3A7-4DE6-8F08-47A736C75073}"/>
              </a:ext>
            </a:extLst>
          </p:cNvPr>
          <p:cNvSpPr>
            <a:spLocks noGrp="1"/>
          </p:cNvSpPr>
          <p:nvPr>
            <p:ph type="title"/>
          </p:nvPr>
        </p:nvSpPr>
        <p:spPr>
          <a:xfrm>
            <a:off x="5144679" y="634946"/>
            <a:ext cx="6405063" cy="1450757"/>
          </a:xfrm>
        </p:spPr>
        <p:txBody>
          <a:bodyPr>
            <a:normAutofit/>
          </a:bodyPr>
          <a:lstStyle/>
          <a:p>
            <a:r>
              <a:rPr lang="en-US"/>
              <a:t>What is Reasonable?</a:t>
            </a:r>
          </a:p>
        </p:txBody>
      </p:sp>
      <p:pic>
        <p:nvPicPr>
          <p:cNvPr id="18" name="Picture 17">
            <a:extLst>
              <a:ext uri="{FF2B5EF4-FFF2-40B4-BE49-F238E27FC236}">
                <a16:creationId xmlns:a16="http://schemas.microsoft.com/office/drawing/2014/main" id="{658E1E95-9167-4EE1-89D3-7B1A0F3FB9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999" y="1206071"/>
            <a:ext cx="4020297" cy="1226190"/>
          </a:xfrm>
          <a:prstGeom prst="rect">
            <a:avLst/>
          </a:prstGeom>
        </p:spPr>
      </p:pic>
      <p:cxnSp>
        <p:nvCxnSpPr>
          <p:cNvPr id="43" name="Straight Connector 35">
            <a:extLst>
              <a:ext uri="{FF2B5EF4-FFF2-40B4-BE49-F238E27FC236}">
                <a16:creationId xmlns:a16="http://schemas.microsoft.com/office/drawing/2014/main" id="{79FCC9A9-2031-4283-9B27-34B62BB7F30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81247" y="2086188"/>
            <a:ext cx="585216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3C9BFA6E-36AE-10CB-05B5-B3972B1B1131}"/>
              </a:ext>
            </a:extLst>
          </p:cNvPr>
          <p:cNvPicPr>
            <a:picLocks noChangeAspect="1"/>
          </p:cNvPicPr>
          <p:nvPr/>
        </p:nvPicPr>
        <p:blipFill>
          <a:blip r:embed="rId3"/>
          <a:stretch>
            <a:fillRect/>
          </a:stretch>
        </p:blipFill>
        <p:spPr>
          <a:xfrm>
            <a:off x="914400" y="2742272"/>
            <a:ext cx="3460955" cy="3426347"/>
          </a:xfrm>
          <a:prstGeom prst="rect">
            <a:avLst/>
          </a:prstGeom>
        </p:spPr>
      </p:pic>
      <p:sp>
        <p:nvSpPr>
          <p:cNvPr id="3" name="Content Placeholder 2">
            <a:extLst>
              <a:ext uri="{FF2B5EF4-FFF2-40B4-BE49-F238E27FC236}">
                <a16:creationId xmlns:a16="http://schemas.microsoft.com/office/drawing/2014/main" id="{82AF7862-139C-4F12-BC65-A92D4928FB35}"/>
              </a:ext>
            </a:extLst>
          </p:cNvPr>
          <p:cNvSpPr>
            <a:spLocks noGrp="1"/>
          </p:cNvSpPr>
          <p:nvPr>
            <p:ph idx="1"/>
          </p:nvPr>
        </p:nvSpPr>
        <p:spPr>
          <a:xfrm>
            <a:off x="5144679" y="2198914"/>
            <a:ext cx="6405063" cy="3670180"/>
          </a:xfrm>
        </p:spPr>
        <p:txBody>
          <a:bodyPr>
            <a:normAutofit/>
          </a:bodyPr>
          <a:lstStyle/>
          <a:p>
            <a:pPr>
              <a:buFont typeface="Arial" panose="020B0604020202020204" pitchFamily="34" charset="0"/>
              <a:buChar char="•"/>
            </a:pPr>
            <a:r>
              <a:rPr lang="en-US" dirty="0"/>
              <a:t> Changes that do not impose an undue financial and administrative burden or that would fundamentally alter the provider’s operations</a:t>
            </a:r>
          </a:p>
          <a:p>
            <a:pPr>
              <a:buFont typeface="Arial" panose="020B0604020202020204" pitchFamily="34" charset="0"/>
              <a:buChar char="•"/>
            </a:pPr>
            <a:r>
              <a:rPr lang="en-US" dirty="0"/>
              <a:t> Takes into account: </a:t>
            </a:r>
          </a:p>
          <a:p>
            <a:pPr lvl="1">
              <a:buFont typeface="Arial" panose="020B0604020202020204" pitchFamily="34" charset="0"/>
              <a:buChar char="•"/>
            </a:pPr>
            <a:r>
              <a:rPr lang="en-US" dirty="0"/>
              <a:t>the financial resources of the provider</a:t>
            </a:r>
          </a:p>
          <a:p>
            <a:pPr lvl="1">
              <a:buFont typeface="Arial" panose="020B0604020202020204" pitchFamily="34" charset="0"/>
              <a:buChar char="•"/>
            </a:pPr>
            <a:r>
              <a:rPr lang="en-US" dirty="0"/>
              <a:t>the costs of the accommodation or modification</a:t>
            </a:r>
          </a:p>
          <a:p>
            <a:pPr lvl="1">
              <a:buFont typeface="Arial" panose="020B0604020202020204" pitchFamily="34" charset="0"/>
              <a:buChar char="•"/>
            </a:pPr>
            <a:r>
              <a:rPr lang="en-US" dirty="0"/>
              <a:t>the benefits to the requester</a:t>
            </a:r>
          </a:p>
          <a:p>
            <a:pPr lvl="1">
              <a:buFont typeface="Arial" panose="020B0604020202020204" pitchFamily="34" charset="0"/>
              <a:buChar char="•"/>
            </a:pPr>
            <a:r>
              <a:rPr lang="en-US" dirty="0"/>
              <a:t>the availability or other, less expensive alternative options</a:t>
            </a:r>
          </a:p>
          <a:p>
            <a:endParaRPr lang="en-US" dirty="0"/>
          </a:p>
        </p:txBody>
      </p:sp>
      <p:sp>
        <p:nvSpPr>
          <p:cNvPr id="44" name="Rectangle 37">
            <a:extLst>
              <a:ext uri="{FF2B5EF4-FFF2-40B4-BE49-F238E27FC236}">
                <a16:creationId xmlns:a16="http://schemas.microsoft.com/office/drawing/2014/main" id="{51DDD252-D7C8-4CE5-9C61-D60D722BC2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5" name="Rectangle 39">
            <a:extLst>
              <a:ext uri="{FF2B5EF4-FFF2-40B4-BE49-F238E27FC236}">
                <a16:creationId xmlns:a16="http://schemas.microsoft.com/office/drawing/2014/main" id="{2FBD75F5-C49C-4F6A-8D43-7A5939C233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40374419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B961A-52E6-4351-B484-265789B0F8CA}"/>
              </a:ext>
            </a:extLst>
          </p:cNvPr>
          <p:cNvSpPr>
            <a:spLocks noGrp="1"/>
          </p:cNvSpPr>
          <p:nvPr>
            <p:ph type="title"/>
          </p:nvPr>
        </p:nvSpPr>
        <p:spPr>
          <a:xfrm>
            <a:off x="1097280" y="286603"/>
            <a:ext cx="10058400" cy="1450757"/>
          </a:xfrm>
        </p:spPr>
        <p:txBody>
          <a:bodyPr>
            <a:normAutofit/>
          </a:bodyPr>
          <a:lstStyle/>
          <a:p>
            <a:r>
              <a:rPr lang="en-US" dirty="0"/>
              <a:t>What is required to request a reasonable accommodation or modification?</a:t>
            </a:r>
          </a:p>
        </p:txBody>
      </p:sp>
      <p:pic>
        <p:nvPicPr>
          <p:cNvPr id="6" name="Graphic 5" descr="Document">
            <a:extLst>
              <a:ext uri="{FF2B5EF4-FFF2-40B4-BE49-F238E27FC236}">
                <a16:creationId xmlns:a16="http://schemas.microsoft.com/office/drawing/2014/main" id="{C24E10E7-B409-47FA-BF1E-AB16DFD1B45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076432" y="2104325"/>
            <a:ext cx="3094997" cy="3094997"/>
          </a:xfrm>
          <a:prstGeom prst="rect">
            <a:avLst/>
          </a:prstGeom>
        </p:spPr>
      </p:pic>
      <p:sp>
        <p:nvSpPr>
          <p:cNvPr id="3" name="Content Placeholder 2">
            <a:extLst>
              <a:ext uri="{FF2B5EF4-FFF2-40B4-BE49-F238E27FC236}">
                <a16:creationId xmlns:a16="http://schemas.microsoft.com/office/drawing/2014/main" id="{7D1AF106-4CFA-406A-B05D-09109659E5A2}"/>
              </a:ext>
            </a:extLst>
          </p:cNvPr>
          <p:cNvSpPr>
            <a:spLocks noGrp="1"/>
          </p:cNvSpPr>
          <p:nvPr>
            <p:ph idx="1"/>
          </p:nvPr>
        </p:nvSpPr>
        <p:spPr>
          <a:xfrm>
            <a:off x="4639733" y="1845734"/>
            <a:ext cx="6515947" cy="4023360"/>
          </a:xfrm>
        </p:spPr>
        <p:txBody>
          <a:bodyPr>
            <a:normAutofit fontScale="92500"/>
          </a:bodyPr>
          <a:lstStyle/>
          <a:p>
            <a:r>
              <a:rPr lang="en-US" dirty="0"/>
              <a:t>Request does not need to be made in a particular way</a:t>
            </a:r>
          </a:p>
          <a:p>
            <a:pPr lvl="1"/>
            <a:r>
              <a:rPr lang="en-US" sz="2000" dirty="0"/>
              <a:t>Recommend that requests be made in writing and ask that the housing provider responds in writing</a:t>
            </a:r>
          </a:p>
          <a:p>
            <a:pPr lvl="1"/>
            <a:r>
              <a:rPr lang="en-US" sz="2000" dirty="0"/>
              <a:t>Housing provider may have a particular form or process, but they can’t </a:t>
            </a:r>
            <a:r>
              <a:rPr lang="en-US" sz="2000" i="1" dirty="0"/>
              <a:t>require</a:t>
            </a:r>
            <a:r>
              <a:rPr lang="en-US" sz="2000" dirty="0"/>
              <a:t> tenant use that form or process.</a:t>
            </a:r>
          </a:p>
          <a:p>
            <a:r>
              <a:rPr lang="en-US" sz="2200" dirty="0"/>
              <a:t>If the disability is not obvious, landlord can request information from a third party that:</a:t>
            </a:r>
          </a:p>
          <a:p>
            <a:pPr lvl="1"/>
            <a:r>
              <a:rPr lang="en-US" sz="2200" dirty="0"/>
              <a:t>verifies that they meet the Act’s definition of disability</a:t>
            </a:r>
          </a:p>
          <a:p>
            <a:pPr lvl="1"/>
            <a:r>
              <a:rPr lang="en-US" sz="2200" dirty="0"/>
              <a:t>describes the needed accommodation or modification</a:t>
            </a:r>
          </a:p>
          <a:p>
            <a:pPr lvl="1"/>
            <a:r>
              <a:rPr lang="en-US" sz="2200" dirty="0"/>
              <a:t>shows the relationship between the person’s disability and the need for the requested accommodation and modification</a:t>
            </a:r>
          </a:p>
          <a:p>
            <a:endParaRPr lang="en-US" dirty="0"/>
          </a:p>
        </p:txBody>
      </p:sp>
      <p:pic>
        <p:nvPicPr>
          <p:cNvPr id="8" name="Picture 7">
            <a:extLst>
              <a:ext uri="{FF2B5EF4-FFF2-40B4-BE49-F238E27FC236}">
                <a16:creationId xmlns:a16="http://schemas.microsoft.com/office/drawing/2014/main" id="{99D33B17-BAD6-4091-B4B4-4E0A7E393F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91082" y="5521753"/>
            <a:ext cx="2276084" cy="696483"/>
          </a:xfrm>
          <a:prstGeom prst="rect">
            <a:avLst/>
          </a:prstGeom>
        </p:spPr>
      </p:pic>
      <p:sp>
        <p:nvSpPr>
          <p:cNvPr id="4" name="TextBox 3">
            <a:extLst>
              <a:ext uri="{FF2B5EF4-FFF2-40B4-BE49-F238E27FC236}">
                <a16:creationId xmlns:a16="http://schemas.microsoft.com/office/drawing/2014/main" id="{25FB2D65-F2C6-1DEC-8A6F-302D112E5381}"/>
              </a:ext>
            </a:extLst>
          </p:cNvPr>
          <p:cNvSpPr txBox="1"/>
          <p:nvPr/>
        </p:nvSpPr>
        <p:spPr>
          <a:xfrm>
            <a:off x="866560" y="5204645"/>
            <a:ext cx="3561687" cy="400110"/>
          </a:xfrm>
          <a:prstGeom prst="rect">
            <a:avLst/>
          </a:prstGeom>
          <a:noFill/>
        </p:spPr>
        <p:txBody>
          <a:bodyPr wrap="square" rtlCol="0">
            <a:spAutoFit/>
          </a:bodyPr>
          <a:lstStyle/>
          <a:p>
            <a:r>
              <a:rPr lang="en-US" sz="2000" b="1" dirty="0">
                <a:hlinkClick r:id="rId4">
                  <a:extLst>
                    <a:ext uri="{A12FA001-AC4F-418D-AE19-62706E023703}">
                      <ahyp:hlinkClr xmlns:ahyp="http://schemas.microsoft.com/office/drawing/2018/hyperlinkcolor" val="tx"/>
                    </a:ext>
                  </a:extLst>
                </a:hlinkClick>
              </a:rPr>
              <a:t>CNY Fair Housing Website</a:t>
            </a:r>
            <a:endParaRPr lang="en-US" sz="2000" b="1" dirty="0"/>
          </a:p>
        </p:txBody>
      </p:sp>
      <p:sp>
        <p:nvSpPr>
          <p:cNvPr id="5" name="TextBox 4">
            <a:extLst>
              <a:ext uri="{FF2B5EF4-FFF2-40B4-BE49-F238E27FC236}">
                <a16:creationId xmlns:a16="http://schemas.microsoft.com/office/drawing/2014/main" id="{C42BAFE5-6DAD-C748-FF5C-99FFD8BDB34D}"/>
              </a:ext>
            </a:extLst>
          </p:cNvPr>
          <p:cNvSpPr txBox="1"/>
          <p:nvPr/>
        </p:nvSpPr>
        <p:spPr>
          <a:xfrm>
            <a:off x="517375" y="5792802"/>
            <a:ext cx="6028567" cy="400110"/>
          </a:xfrm>
          <a:prstGeom prst="rect">
            <a:avLst/>
          </a:prstGeom>
          <a:noFill/>
        </p:spPr>
        <p:txBody>
          <a:bodyPr wrap="square" rtlCol="0">
            <a:spAutoFit/>
          </a:bodyPr>
          <a:lstStyle/>
          <a:p>
            <a:r>
              <a:rPr lang="en-US" sz="2000" b="1" dirty="0">
                <a:hlinkClick r:id="rId5">
                  <a:extLst>
                    <a:ext uri="{A12FA001-AC4F-418D-AE19-62706E023703}">
                      <ahyp:hlinkClr xmlns:ahyp="http://schemas.microsoft.com/office/drawing/2018/hyperlinkcolor" val="tx"/>
                    </a:ext>
                  </a:extLst>
                </a:hlinkClick>
              </a:rPr>
              <a:t>CNYFH Website - Disability - Accommodations</a:t>
            </a:r>
            <a:endParaRPr lang="en-US" sz="2000" b="1" dirty="0"/>
          </a:p>
        </p:txBody>
      </p:sp>
    </p:spTree>
    <p:extLst>
      <p:ext uri="{BB962C8B-B14F-4D97-AF65-F5344CB8AC3E}">
        <p14:creationId xmlns:p14="http://schemas.microsoft.com/office/powerpoint/2010/main" val="30559693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4CFCD50F-4BF3-4733-BD42-5567080A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FB961A-52E6-4351-B484-265789B0F8CA}"/>
              </a:ext>
            </a:extLst>
          </p:cNvPr>
          <p:cNvSpPr>
            <a:spLocks noGrp="1"/>
          </p:cNvSpPr>
          <p:nvPr>
            <p:ph type="title"/>
          </p:nvPr>
        </p:nvSpPr>
        <p:spPr>
          <a:xfrm>
            <a:off x="6728459" y="634946"/>
            <a:ext cx="4821283" cy="1450757"/>
          </a:xfrm>
        </p:spPr>
        <p:txBody>
          <a:bodyPr>
            <a:normAutofit/>
          </a:bodyPr>
          <a:lstStyle/>
          <a:p>
            <a:r>
              <a:rPr lang="en-US" sz="3400"/>
              <a:t>How can a housing provider verify that a tenant has a disability?</a:t>
            </a:r>
          </a:p>
        </p:txBody>
      </p:sp>
      <p:sp>
        <p:nvSpPr>
          <p:cNvPr id="14" name="Rectangle 13">
            <a:extLst>
              <a:ext uri="{FF2B5EF4-FFF2-40B4-BE49-F238E27FC236}">
                <a16:creationId xmlns:a16="http://schemas.microsoft.com/office/drawing/2014/main" id="{97C2466A-2320-4205-BDC2-056CD8BC2C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3" y="321733"/>
            <a:ext cx="3057906" cy="3408237"/>
          </a:xfrm>
          <a:prstGeom prst="rect">
            <a:avLst/>
          </a:prstGeom>
          <a:solidFill>
            <a:srgbClr val="FFFFFF"/>
          </a:solidFill>
          <a:ln w="635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B28D4EDE-7572-4F2F-8550-28B3AC2A43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8336" y="1601185"/>
            <a:ext cx="2784700" cy="849333"/>
          </a:xfrm>
          <a:prstGeom prst="rect">
            <a:avLst/>
          </a:prstGeom>
        </p:spPr>
      </p:pic>
      <p:sp>
        <p:nvSpPr>
          <p:cNvPr id="16" name="Rectangle 15">
            <a:extLst>
              <a:ext uri="{FF2B5EF4-FFF2-40B4-BE49-F238E27FC236}">
                <a16:creationId xmlns:a16="http://schemas.microsoft.com/office/drawing/2014/main" id="{C24F77B6-3AFC-4981-A39A-15994073E1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12061" y="321733"/>
            <a:ext cx="2583939" cy="195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E622A300-A12E-4C3D-A574-71AFFA8F2B5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40096" y="2085703"/>
            <a:ext cx="411480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B7D21A87-2874-4438-84BA-E02F7C6327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3" y="3879167"/>
            <a:ext cx="3057906" cy="2135564"/>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B0A69F5-520C-404C-9614-071AAE1387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28588" y="2451014"/>
            <a:ext cx="2567411" cy="3532765"/>
          </a:xfrm>
          <a:prstGeom prst="rect">
            <a:avLst/>
          </a:prstGeom>
          <a:solidFill>
            <a:srgbClr val="FFFFFF"/>
          </a:solidFill>
          <a:ln w="635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5" descr="Woman with cane">
            <a:extLst>
              <a:ext uri="{FF2B5EF4-FFF2-40B4-BE49-F238E27FC236}">
                <a16:creationId xmlns:a16="http://schemas.microsoft.com/office/drawing/2014/main" id="{96DAE919-C670-4640-A201-5D1EE3DDF82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664752" y="3069855"/>
            <a:ext cx="2295082" cy="2295082"/>
          </a:xfrm>
          <a:prstGeom prst="rect">
            <a:avLst/>
          </a:prstGeom>
        </p:spPr>
      </p:pic>
      <p:sp>
        <p:nvSpPr>
          <p:cNvPr id="3" name="Content Placeholder 2">
            <a:extLst>
              <a:ext uri="{FF2B5EF4-FFF2-40B4-BE49-F238E27FC236}">
                <a16:creationId xmlns:a16="http://schemas.microsoft.com/office/drawing/2014/main" id="{7D1AF106-4CFA-406A-B05D-09109659E5A2}"/>
              </a:ext>
            </a:extLst>
          </p:cNvPr>
          <p:cNvSpPr>
            <a:spLocks noGrp="1"/>
          </p:cNvSpPr>
          <p:nvPr>
            <p:ph idx="1"/>
          </p:nvPr>
        </p:nvSpPr>
        <p:spPr>
          <a:xfrm>
            <a:off x="6728459" y="2198914"/>
            <a:ext cx="4821283" cy="3670180"/>
          </a:xfrm>
        </p:spPr>
        <p:txBody>
          <a:bodyPr>
            <a:normAutofit/>
          </a:bodyPr>
          <a:lstStyle/>
          <a:p>
            <a:r>
              <a:rPr lang="en-US" sz="1900" dirty="0"/>
              <a:t>Verification does not need to be from a doctor but should be someone familiar with the disability and need. </a:t>
            </a:r>
          </a:p>
          <a:p>
            <a:pPr lvl="1"/>
            <a:r>
              <a:rPr lang="en-US" sz="1700" dirty="0"/>
              <a:t>Best practice - verification from someone with professional training though in limited circumstances there may be exceptions if that is not possible.</a:t>
            </a:r>
          </a:p>
          <a:p>
            <a:r>
              <a:rPr lang="en-US" sz="1900" dirty="0"/>
              <a:t>A housing provider can not ask for information about the individual’s diagnosis or other treatment they have pursued including asking for information about medications the individual is taking or has taken in the past.</a:t>
            </a:r>
          </a:p>
          <a:p>
            <a:endParaRPr lang="en-US" sz="1900" dirty="0"/>
          </a:p>
        </p:txBody>
      </p:sp>
      <p:sp>
        <p:nvSpPr>
          <p:cNvPr id="24" name="Rectangle 23">
            <a:extLst>
              <a:ext uri="{FF2B5EF4-FFF2-40B4-BE49-F238E27FC236}">
                <a16:creationId xmlns:a16="http://schemas.microsoft.com/office/drawing/2014/main" id="{54D683B1-E7B7-4AF5-8BF1-00757F13FB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6" name="Rectangle 25">
            <a:extLst>
              <a:ext uri="{FF2B5EF4-FFF2-40B4-BE49-F238E27FC236}">
                <a16:creationId xmlns:a16="http://schemas.microsoft.com/office/drawing/2014/main" id="{7B07ECB0-AC96-4F4F-AB0C-44EA1353C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8970117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E5958DBC-F4DA-42A8-8C52-860179790E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FB961A-52E6-4351-B484-265789B0F8CA}"/>
              </a:ext>
            </a:extLst>
          </p:cNvPr>
          <p:cNvSpPr>
            <a:spLocks noGrp="1"/>
          </p:cNvSpPr>
          <p:nvPr>
            <p:ph type="title"/>
          </p:nvPr>
        </p:nvSpPr>
        <p:spPr>
          <a:xfrm>
            <a:off x="5144679" y="634946"/>
            <a:ext cx="6405063" cy="1450757"/>
          </a:xfrm>
        </p:spPr>
        <p:txBody>
          <a:bodyPr>
            <a:normAutofit/>
          </a:bodyPr>
          <a:lstStyle/>
          <a:p>
            <a:r>
              <a:rPr lang="en-US" sz="4100"/>
              <a:t>Can a housing provider charge fees for accommodations?</a:t>
            </a:r>
          </a:p>
        </p:txBody>
      </p:sp>
      <p:pic>
        <p:nvPicPr>
          <p:cNvPr id="8" name="Picture 7">
            <a:extLst>
              <a:ext uri="{FF2B5EF4-FFF2-40B4-BE49-F238E27FC236}">
                <a16:creationId xmlns:a16="http://schemas.microsoft.com/office/drawing/2014/main" id="{37E96BB8-6BDF-447D-BE75-A3491C633C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999" y="1206071"/>
            <a:ext cx="4020297" cy="1226190"/>
          </a:xfrm>
          <a:prstGeom prst="rect">
            <a:avLst/>
          </a:prstGeom>
        </p:spPr>
      </p:pic>
      <p:cxnSp>
        <p:nvCxnSpPr>
          <p:cNvPr id="34" name="Straight Connector 33">
            <a:extLst>
              <a:ext uri="{FF2B5EF4-FFF2-40B4-BE49-F238E27FC236}">
                <a16:creationId xmlns:a16="http://schemas.microsoft.com/office/drawing/2014/main" id="{79FCC9A9-2031-4283-9B27-34B62BB7F30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81247" y="2086188"/>
            <a:ext cx="585216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pic>
        <p:nvPicPr>
          <p:cNvPr id="6" name="Graphic 5" descr="Coins">
            <a:extLst>
              <a:ext uri="{FF2B5EF4-FFF2-40B4-BE49-F238E27FC236}">
                <a16:creationId xmlns:a16="http://schemas.microsoft.com/office/drawing/2014/main" id="{1AA85057-3D1B-4C8B-8FEB-C518C2FA54E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406079" y="3218101"/>
            <a:ext cx="2476136" cy="2476136"/>
          </a:xfrm>
          <a:prstGeom prst="rect">
            <a:avLst/>
          </a:prstGeom>
        </p:spPr>
      </p:pic>
      <p:sp>
        <p:nvSpPr>
          <p:cNvPr id="3" name="Content Placeholder 2">
            <a:extLst>
              <a:ext uri="{FF2B5EF4-FFF2-40B4-BE49-F238E27FC236}">
                <a16:creationId xmlns:a16="http://schemas.microsoft.com/office/drawing/2014/main" id="{7D1AF106-4CFA-406A-B05D-09109659E5A2}"/>
              </a:ext>
            </a:extLst>
          </p:cNvPr>
          <p:cNvSpPr>
            <a:spLocks noGrp="1"/>
          </p:cNvSpPr>
          <p:nvPr>
            <p:ph idx="1"/>
          </p:nvPr>
        </p:nvSpPr>
        <p:spPr>
          <a:xfrm>
            <a:off x="5144679" y="2198914"/>
            <a:ext cx="6405063" cy="3670180"/>
          </a:xfrm>
        </p:spPr>
        <p:txBody>
          <a:bodyPr>
            <a:normAutofit/>
          </a:bodyPr>
          <a:lstStyle/>
          <a:p>
            <a:pPr>
              <a:buFont typeface="Arial" panose="020B0604020202020204" pitchFamily="34" charset="0"/>
              <a:buChar char="•"/>
            </a:pPr>
            <a:r>
              <a:rPr lang="en-US" sz="2400" dirty="0"/>
              <a:t>Housing provider cannot charge additional fees as a condition of granting the accommodation or modification</a:t>
            </a:r>
          </a:p>
          <a:p>
            <a:pPr lvl="1">
              <a:buFont typeface="Arial" panose="020B0604020202020204" pitchFamily="34" charset="0"/>
              <a:buChar char="•"/>
            </a:pPr>
            <a:r>
              <a:rPr lang="en-US" sz="2000" dirty="0"/>
              <a:t>Includes pet fees and pet deposits for assistance animals, parking fees, or transfer fees if an individual needs to switch units for a disability related need</a:t>
            </a:r>
          </a:p>
          <a:p>
            <a:pPr lvl="1">
              <a:buFont typeface="Arial" panose="020B0604020202020204" pitchFamily="34" charset="0"/>
              <a:buChar char="•"/>
            </a:pPr>
            <a:r>
              <a:rPr lang="en-US" sz="2000" dirty="0"/>
              <a:t>Cannot be called an “administrative fee”</a:t>
            </a:r>
          </a:p>
          <a:p>
            <a:endParaRPr lang="en-US" dirty="0"/>
          </a:p>
        </p:txBody>
      </p:sp>
      <p:sp>
        <p:nvSpPr>
          <p:cNvPr id="36" name="Rectangle 35">
            <a:extLst>
              <a:ext uri="{FF2B5EF4-FFF2-40B4-BE49-F238E27FC236}">
                <a16:creationId xmlns:a16="http://schemas.microsoft.com/office/drawing/2014/main" id="{51DDD252-D7C8-4CE5-9C61-D60D722BC2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8" name="Rectangle 37">
            <a:extLst>
              <a:ext uri="{FF2B5EF4-FFF2-40B4-BE49-F238E27FC236}">
                <a16:creationId xmlns:a16="http://schemas.microsoft.com/office/drawing/2014/main" id="{2FBD75F5-C49C-4F6A-8D43-7A5939C233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4414905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BADD7-22B6-4958-8F54-0C62B2EC965B}"/>
              </a:ext>
            </a:extLst>
          </p:cNvPr>
          <p:cNvSpPr>
            <a:spLocks noGrp="1"/>
          </p:cNvSpPr>
          <p:nvPr>
            <p:ph type="title"/>
          </p:nvPr>
        </p:nvSpPr>
        <p:spPr/>
        <p:txBody>
          <a:bodyPr/>
          <a:lstStyle/>
          <a:p>
            <a:r>
              <a:rPr lang="en-US" dirty="0"/>
              <a:t>What animals can be considered support animals?</a:t>
            </a:r>
          </a:p>
        </p:txBody>
      </p:sp>
      <p:graphicFrame>
        <p:nvGraphicFramePr>
          <p:cNvPr id="9" name="Content Placeholder 2">
            <a:extLst>
              <a:ext uri="{FF2B5EF4-FFF2-40B4-BE49-F238E27FC236}">
                <a16:creationId xmlns:a16="http://schemas.microsoft.com/office/drawing/2014/main" id="{349FAB76-5F22-C458-FD25-02FD8C22E431}"/>
              </a:ext>
            </a:extLst>
          </p:cNvPr>
          <p:cNvGraphicFramePr>
            <a:graphicFrameLocks noGrp="1"/>
          </p:cNvGraphicFramePr>
          <p:nvPr>
            <p:ph idx="1"/>
            <p:extLst>
              <p:ext uri="{D42A27DB-BD31-4B8C-83A1-F6EECF244321}">
                <p14:modId xmlns:p14="http://schemas.microsoft.com/office/powerpoint/2010/main" val="2633714713"/>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a:extLst>
              <a:ext uri="{FF2B5EF4-FFF2-40B4-BE49-F238E27FC236}">
                <a16:creationId xmlns:a16="http://schemas.microsoft.com/office/drawing/2014/main" id="{C0F138BE-8E30-4E9E-AF58-65EDC6576B3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091082" y="5521753"/>
            <a:ext cx="2276084" cy="696483"/>
          </a:xfrm>
          <a:prstGeom prst="rect">
            <a:avLst/>
          </a:prstGeom>
        </p:spPr>
      </p:pic>
    </p:spTree>
    <p:extLst>
      <p:ext uri="{BB962C8B-B14F-4D97-AF65-F5344CB8AC3E}">
        <p14:creationId xmlns:p14="http://schemas.microsoft.com/office/powerpoint/2010/main" val="14027536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25">
            <a:extLst>
              <a:ext uri="{FF2B5EF4-FFF2-40B4-BE49-F238E27FC236}">
                <a16:creationId xmlns:a16="http://schemas.microsoft.com/office/drawing/2014/main" id="{08B6F245-60D7-4CD9-8BCF-CB69CAD7FA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ACC619B-EE6D-4950-8A79-AC4B6C77A30C}"/>
              </a:ext>
            </a:extLst>
          </p:cNvPr>
          <p:cNvSpPr>
            <a:spLocks noGrp="1"/>
          </p:cNvSpPr>
          <p:nvPr>
            <p:ph type="title"/>
          </p:nvPr>
        </p:nvSpPr>
        <p:spPr>
          <a:xfrm>
            <a:off x="7534655" y="634946"/>
            <a:ext cx="4015087" cy="1450757"/>
          </a:xfrm>
        </p:spPr>
        <p:txBody>
          <a:bodyPr>
            <a:normAutofit/>
          </a:bodyPr>
          <a:lstStyle/>
          <a:p>
            <a:r>
              <a:rPr lang="en-US" sz="4100"/>
              <a:t>What if the animal is dangerous?</a:t>
            </a:r>
          </a:p>
        </p:txBody>
      </p:sp>
      <p:pic>
        <p:nvPicPr>
          <p:cNvPr id="21" name="Picture 20" descr="A cat lying on a blanket&#10;&#10;Description automatically generated">
            <a:extLst>
              <a:ext uri="{FF2B5EF4-FFF2-40B4-BE49-F238E27FC236}">
                <a16:creationId xmlns:a16="http://schemas.microsoft.com/office/drawing/2014/main" id="{BE9BCEA1-96DA-43E5-B452-1EDC5DBA4F3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9593" r="13446" b="2"/>
          <a:stretch/>
        </p:blipFill>
        <p:spPr>
          <a:xfrm>
            <a:off x="804670" y="798507"/>
            <a:ext cx="2370646" cy="4720304"/>
          </a:xfrm>
          <a:prstGeom prst="rect">
            <a:avLst/>
          </a:prstGeom>
          <a:ln w="28575">
            <a:solidFill>
              <a:schemeClr val="accent3"/>
            </a:solidFill>
          </a:ln>
        </p:spPr>
      </p:pic>
      <p:pic>
        <p:nvPicPr>
          <p:cNvPr id="19" name="Picture 18" descr="A cat lying on top of a green plant&#10;&#10;Description automatically generated">
            <a:extLst>
              <a:ext uri="{FF2B5EF4-FFF2-40B4-BE49-F238E27FC236}">
                <a16:creationId xmlns:a16="http://schemas.microsoft.com/office/drawing/2014/main" id="{205734C5-768C-48DC-9577-1FB20E6BE05C}"/>
              </a:ext>
            </a:extLst>
          </p:cNvPr>
          <p:cNvPicPr>
            <a:picLocks noChangeAspect="1"/>
          </p:cNvPicPr>
          <p:nvPr/>
        </p:nvPicPr>
        <p:blipFill rotWithShape="1">
          <a:blip r:embed="rId3">
            <a:extLst>
              <a:ext uri="{28A0092B-C50C-407E-A947-70E740481C1C}">
                <a14:useLocalDpi xmlns:a14="http://schemas.microsoft.com/office/drawing/2010/main" val="0"/>
              </a:ext>
            </a:extLst>
          </a:blip>
          <a:srcRect r="694" b="-2"/>
          <a:stretch/>
        </p:blipFill>
        <p:spPr>
          <a:xfrm>
            <a:off x="3339251" y="795786"/>
            <a:ext cx="3678284" cy="2778069"/>
          </a:xfrm>
          <a:prstGeom prst="rect">
            <a:avLst/>
          </a:prstGeom>
          <a:ln w="28575">
            <a:solidFill>
              <a:schemeClr val="accent3"/>
            </a:solidFill>
          </a:ln>
        </p:spPr>
      </p:pic>
      <p:cxnSp>
        <p:nvCxnSpPr>
          <p:cNvPr id="39" name="Straight Connector 27">
            <a:extLst>
              <a:ext uri="{FF2B5EF4-FFF2-40B4-BE49-F238E27FC236}">
                <a16:creationId xmlns:a16="http://schemas.microsoft.com/office/drawing/2014/main" id="{A3BEF99A-1C80-4DD9-8F86-B128CC29283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685671" y="2085703"/>
            <a:ext cx="356616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pic>
        <p:nvPicPr>
          <p:cNvPr id="10" name="Picture 9" descr="A cat sitting on a chair&#10;&#10;Description automatically generated">
            <a:extLst>
              <a:ext uri="{FF2B5EF4-FFF2-40B4-BE49-F238E27FC236}">
                <a16:creationId xmlns:a16="http://schemas.microsoft.com/office/drawing/2014/main" id="{C736EC67-E02B-4FD3-A70B-ECE5CA18F47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3457" r="21481" b="-8"/>
          <a:stretch/>
        </p:blipFill>
        <p:spPr>
          <a:xfrm>
            <a:off x="3337804" y="3722753"/>
            <a:ext cx="1578145" cy="1791319"/>
          </a:xfrm>
          <a:prstGeom prst="rect">
            <a:avLst/>
          </a:prstGeom>
          <a:ln w="28575">
            <a:solidFill>
              <a:schemeClr val="accent3"/>
            </a:solidFill>
          </a:ln>
        </p:spPr>
      </p:pic>
      <p:pic>
        <p:nvPicPr>
          <p:cNvPr id="15" name="Picture 14" descr="A cat lying on a bed&#10;&#10;Description automatically generated">
            <a:extLst>
              <a:ext uri="{FF2B5EF4-FFF2-40B4-BE49-F238E27FC236}">
                <a16:creationId xmlns:a16="http://schemas.microsoft.com/office/drawing/2014/main" id="{477D2E64-770E-4B79-A9FF-F3A49436F4E0}"/>
              </a:ext>
            </a:extLst>
          </p:cNvPr>
          <p:cNvPicPr>
            <a:picLocks noChangeAspect="1"/>
          </p:cNvPicPr>
          <p:nvPr/>
        </p:nvPicPr>
        <p:blipFill rotWithShape="1">
          <a:blip r:embed="rId5">
            <a:extLst>
              <a:ext uri="{28A0092B-C50C-407E-A947-70E740481C1C}">
                <a14:useLocalDpi xmlns:a14="http://schemas.microsoft.com/office/drawing/2010/main" val="0"/>
              </a:ext>
            </a:extLst>
          </a:blip>
          <a:srcRect l="847" r="3963" b="-1"/>
          <a:stretch/>
        </p:blipFill>
        <p:spPr>
          <a:xfrm>
            <a:off x="5083905" y="3722753"/>
            <a:ext cx="1925929" cy="1791320"/>
          </a:xfrm>
          <a:prstGeom prst="rect">
            <a:avLst/>
          </a:prstGeom>
          <a:ln w="28575">
            <a:solidFill>
              <a:schemeClr val="accent3"/>
            </a:solidFill>
          </a:ln>
        </p:spPr>
      </p:pic>
      <p:sp>
        <p:nvSpPr>
          <p:cNvPr id="3" name="Content Placeholder 2">
            <a:extLst>
              <a:ext uri="{FF2B5EF4-FFF2-40B4-BE49-F238E27FC236}">
                <a16:creationId xmlns:a16="http://schemas.microsoft.com/office/drawing/2014/main" id="{0F1EAF17-7724-4460-9735-387CDBAE1562}"/>
              </a:ext>
            </a:extLst>
          </p:cNvPr>
          <p:cNvSpPr>
            <a:spLocks noGrp="1"/>
          </p:cNvSpPr>
          <p:nvPr>
            <p:ph idx="1"/>
          </p:nvPr>
        </p:nvSpPr>
        <p:spPr>
          <a:xfrm>
            <a:off x="7534655" y="2198914"/>
            <a:ext cx="4015087" cy="3670180"/>
          </a:xfrm>
        </p:spPr>
        <p:txBody>
          <a:bodyPr>
            <a:normAutofit/>
          </a:bodyPr>
          <a:lstStyle/>
          <a:p>
            <a:r>
              <a:rPr lang="en-US" sz="1800" dirty="0"/>
              <a:t>If the requested animal is dangerous or becomes dangerous to other tenants or property, the housing provider can require that the animal no longer be allowed in the housing. This includes biting or menacing behavior, but does not include typical animal behavior such as occasional noise making.</a:t>
            </a:r>
          </a:p>
        </p:txBody>
      </p:sp>
      <p:sp>
        <p:nvSpPr>
          <p:cNvPr id="40" name="Rectangle 29">
            <a:extLst>
              <a:ext uri="{FF2B5EF4-FFF2-40B4-BE49-F238E27FC236}">
                <a16:creationId xmlns:a16="http://schemas.microsoft.com/office/drawing/2014/main" id="{D32D6460-DEC0-4034-A56D-F284EF3BED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1" name="Rectangle 31">
            <a:extLst>
              <a:ext uri="{FF2B5EF4-FFF2-40B4-BE49-F238E27FC236}">
                <a16:creationId xmlns:a16="http://schemas.microsoft.com/office/drawing/2014/main" id="{61DFB0D9-DBCB-4A65-8146-03122D53AA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pic>
        <p:nvPicPr>
          <p:cNvPr id="24" name="Picture 23">
            <a:extLst>
              <a:ext uri="{FF2B5EF4-FFF2-40B4-BE49-F238E27FC236}">
                <a16:creationId xmlns:a16="http://schemas.microsoft.com/office/drawing/2014/main" id="{0F42E75A-0DC4-4710-A3E6-7BD5F17827C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091082" y="5521753"/>
            <a:ext cx="2276084" cy="696483"/>
          </a:xfrm>
          <a:prstGeom prst="rect">
            <a:avLst/>
          </a:prstGeom>
        </p:spPr>
      </p:pic>
    </p:spTree>
    <p:extLst>
      <p:ext uri="{BB962C8B-B14F-4D97-AF65-F5344CB8AC3E}">
        <p14:creationId xmlns:p14="http://schemas.microsoft.com/office/powerpoint/2010/main" val="26627257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4CFCD50F-4BF3-4733-BD42-5567080A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FB961A-52E6-4351-B484-265789B0F8CA}"/>
              </a:ext>
            </a:extLst>
          </p:cNvPr>
          <p:cNvSpPr>
            <a:spLocks noGrp="1"/>
          </p:cNvSpPr>
          <p:nvPr>
            <p:ph type="title"/>
          </p:nvPr>
        </p:nvSpPr>
        <p:spPr>
          <a:xfrm>
            <a:off x="6728459" y="634946"/>
            <a:ext cx="4821283" cy="1450757"/>
          </a:xfrm>
        </p:spPr>
        <p:txBody>
          <a:bodyPr>
            <a:normAutofit/>
          </a:bodyPr>
          <a:lstStyle/>
          <a:p>
            <a:r>
              <a:rPr lang="en-US" sz="3400"/>
              <a:t>What restrictions can a landlord place on an animal?</a:t>
            </a:r>
          </a:p>
        </p:txBody>
      </p:sp>
      <p:sp>
        <p:nvSpPr>
          <p:cNvPr id="15" name="Rectangle 14">
            <a:extLst>
              <a:ext uri="{FF2B5EF4-FFF2-40B4-BE49-F238E27FC236}">
                <a16:creationId xmlns:a16="http://schemas.microsoft.com/office/drawing/2014/main" id="{97C2466A-2320-4205-BDC2-056CD8BC2C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3" y="321733"/>
            <a:ext cx="3057906" cy="3408237"/>
          </a:xfrm>
          <a:prstGeom prst="rect">
            <a:avLst/>
          </a:prstGeom>
          <a:solidFill>
            <a:srgbClr val="FFFFFF"/>
          </a:solidFill>
          <a:ln w="635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37E96BB8-6BDF-447D-BE75-A3491C633C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8336" y="1601185"/>
            <a:ext cx="2784700" cy="849333"/>
          </a:xfrm>
          <a:prstGeom prst="rect">
            <a:avLst/>
          </a:prstGeom>
        </p:spPr>
      </p:pic>
      <p:sp>
        <p:nvSpPr>
          <p:cNvPr id="17" name="Rectangle 16">
            <a:extLst>
              <a:ext uri="{FF2B5EF4-FFF2-40B4-BE49-F238E27FC236}">
                <a16:creationId xmlns:a16="http://schemas.microsoft.com/office/drawing/2014/main" id="{C24F77B6-3AFC-4981-A39A-15994073E1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12061" y="321733"/>
            <a:ext cx="2583939" cy="195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E622A300-A12E-4C3D-A574-71AFFA8F2B5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40096" y="2085703"/>
            <a:ext cx="411480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B7D21A87-2874-4438-84BA-E02F7C6327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3" y="3879167"/>
            <a:ext cx="3057906" cy="2135564"/>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0B0A69F5-520C-404C-9614-071AAE1387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28588" y="2451014"/>
            <a:ext cx="2567411" cy="3532765"/>
          </a:xfrm>
          <a:prstGeom prst="rect">
            <a:avLst/>
          </a:prstGeom>
          <a:solidFill>
            <a:srgbClr val="FFFFFF"/>
          </a:solidFill>
          <a:ln w="635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 descr="Support Dog">
            <a:extLst>
              <a:ext uri="{FF2B5EF4-FFF2-40B4-BE49-F238E27FC236}">
                <a16:creationId xmlns:a16="http://schemas.microsoft.com/office/drawing/2014/main" id="{14AF1935-57DA-4C97-A544-BA1ECC2B844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664752" y="3069855"/>
            <a:ext cx="2295082" cy="2295082"/>
          </a:xfrm>
          <a:prstGeom prst="rect">
            <a:avLst/>
          </a:prstGeom>
        </p:spPr>
      </p:pic>
      <p:sp>
        <p:nvSpPr>
          <p:cNvPr id="3" name="Content Placeholder 2">
            <a:extLst>
              <a:ext uri="{FF2B5EF4-FFF2-40B4-BE49-F238E27FC236}">
                <a16:creationId xmlns:a16="http://schemas.microsoft.com/office/drawing/2014/main" id="{7D1AF106-4CFA-406A-B05D-09109659E5A2}"/>
              </a:ext>
            </a:extLst>
          </p:cNvPr>
          <p:cNvSpPr>
            <a:spLocks noGrp="1"/>
          </p:cNvSpPr>
          <p:nvPr>
            <p:ph idx="1"/>
          </p:nvPr>
        </p:nvSpPr>
        <p:spPr>
          <a:xfrm>
            <a:off x="6728459" y="2198914"/>
            <a:ext cx="4821283" cy="3670180"/>
          </a:xfrm>
        </p:spPr>
        <p:txBody>
          <a:bodyPr>
            <a:normAutofit/>
          </a:bodyPr>
          <a:lstStyle/>
          <a:p>
            <a:r>
              <a:rPr lang="en-US" sz="1700"/>
              <a:t>Reasonable restrictions would include anything that would be covered by local laws such as using a leash in common areas, vaccinations, and picking up after the animal.</a:t>
            </a:r>
          </a:p>
          <a:p>
            <a:r>
              <a:rPr lang="en-US" sz="1700"/>
              <a:t>Excessive restrictions may include:</a:t>
            </a:r>
          </a:p>
          <a:p>
            <a:pPr lvl="1">
              <a:buFont typeface="Arial" panose="020B0604020202020204" pitchFamily="34" charset="0"/>
              <a:buChar char="•"/>
            </a:pPr>
            <a:r>
              <a:rPr lang="en-US" sz="1700"/>
              <a:t>Breed and size restrictions</a:t>
            </a:r>
          </a:p>
          <a:p>
            <a:pPr lvl="1">
              <a:buFont typeface="Arial" panose="020B0604020202020204" pitchFamily="34" charset="0"/>
              <a:buChar char="•"/>
            </a:pPr>
            <a:r>
              <a:rPr lang="en-US" sz="1700"/>
              <a:t>Excessive safety restrictions that are unrelated to the animal’s behavior</a:t>
            </a:r>
          </a:p>
          <a:p>
            <a:pPr lvl="1">
              <a:buFont typeface="Arial" panose="020B0604020202020204" pitchFamily="34" charset="0"/>
              <a:buChar char="•"/>
            </a:pPr>
            <a:r>
              <a:rPr lang="en-US" sz="1700"/>
              <a:t>Not allowing the animal in common areas</a:t>
            </a:r>
          </a:p>
          <a:p>
            <a:pPr lvl="1">
              <a:buFont typeface="Arial" panose="020B0604020202020204" pitchFamily="34" charset="0"/>
              <a:buChar char="•"/>
            </a:pPr>
            <a:r>
              <a:rPr lang="en-US" sz="1700"/>
              <a:t>Forcing the animal to leave the property to relieve itself</a:t>
            </a:r>
          </a:p>
          <a:p>
            <a:pPr lvl="1">
              <a:buFont typeface="Arial" panose="020B0604020202020204" pitchFamily="34" charset="0"/>
              <a:buChar char="•"/>
            </a:pPr>
            <a:r>
              <a:rPr lang="en-US" sz="1700"/>
              <a:t>Strict no barking policies</a:t>
            </a:r>
          </a:p>
        </p:txBody>
      </p:sp>
      <p:sp>
        <p:nvSpPr>
          <p:cNvPr id="25" name="Rectangle 24">
            <a:extLst>
              <a:ext uri="{FF2B5EF4-FFF2-40B4-BE49-F238E27FC236}">
                <a16:creationId xmlns:a16="http://schemas.microsoft.com/office/drawing/2014/main" id="{54D683B1-E7B7-4AF5-8BF1-00757F13FB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7" name="Rectangle 26">
            <a:extLst>
              <a:ext uri="{FF2B5EF4-FFF2-40B4-BE49-F238E27FC236}">
                <a16:creationId xmlns:a16="http://schemas.microsoft.com/office/drawing/2014/main" id="{7B07ECB0-AC96-4F4F-AB0C-44EA1353C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27731654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3"/>
            <a:ext cx="10058400" cy="1450757"/>
          </a:xfrm>
        </p:spPr>
        <p:txBody>
          <a:bodyPr>
            <a:normAutofit/>
          </a:bodyPr>
          <a:lstStyle/>
          <a:p>
            <a:r>
              <a:rPr lang="en-US" sz="3400" dirty="0"/>
              <a:t>Enforcement of Fair Housing Complaints</a:t>
            </a:r>
          </a:p>
        </p:txBody>
      </p:sp>
      <p:pic>
        <p:nvPicPr>
          <p:cNvPr id="3" name="Picture 2">
            <a:extLst>
              <a:ext uri="{FF2B5EF4-FFF2-40B4-BE49-F238E27FC236}">
                <a16:creationId xmlns:a16="http://schemas.microsoft.com/office/drawing/2014/main" id="{944DB6D4-DF8A-4040-AC24-AF0F75DB6AF3}"/>
              </a:ext>
            </a:extLst>
          </p:cNvPr>
          <p:cNvPicPr>
            <a:picLocks noChangeAspect="1"/>
          </p:cNvPicPr>
          <p:nvPr/>
        </p:nvPicPr>
        <p:blipFill>
          <a:blip r:embed="rId2"/>
          <a:stretch>
            <a:fillRect/>
          </a:stretch>
        </p:blipFill>
        <p:spPr>
          <a:xfrm>
            <a:off x="1076432" y="3178862"/>
            <a:ext cx="3094997" cy="945923"/>
          </a:xfrm>
          <a:prstGeom prst="rect">
            <a:avLst/>
          </a:prstGeom>
        </p:spPr>
      </p:pic>
      <p:sp>
        <p:nvSpPr>
          <p:cNvPr id="5" name="Content Placeholder 4"/>
          <p:cNvSpPr>
            <a:spLocks noGrp="1"/>
          </p:cNvSpPr>
          <p:nvPr>
            <p:ph idx="1"/>
          </p:nvPr>
        </p:nvSpPr>
        <p:spPr>
          <a:xfrm>
            <a:off x="4639733" y="1845734"/>
            <a:ext cx="6515947" cy="4023360"/>
          </a:xfrm>
        </p:spPr>
        <p:txBody>
          <a:bodyPr>
            <a:normAutofit/>
          </a:bodyPr>
          <a:lstStyle/>
          <a:p>
            <a:pPr lvl="1">
              <a:buFont typeface="Wingdings" panose="05000000000000000000" pitchFamily="2" charset="2"/>
              <a:buChar char="§"/>
            </a:pPr>
            <a:r>
              <a:rPr lang="en-US" sz="2200" dirty="0"/>
              <a:t>Fair Housing complaints can be filed in:</a:t>
            </a:r>
          </a:p>
          <a:p>
            <a:pPr lvl="2">
              <a:buFont typeface="Wingdings" panose="05000000000000000000" pitchFamily="2" charset="2"/>
              <a:buChar char="§"/>
            </a:pPr>
            <a:r>
              <a:rPr lang="en-US" sz="2000" dirty="0"/>
              <a:t>Federal Court: if there are claims covered under the Fair Housing Act (e.g. disability)</a:t>
            </a:r>
          </a:p>
          <a:p>
            <a:pPr lvl="2">
              <a:buFont typeface="Wingdings" panose="05000000000000000000" pitchFamily="2" charset="2"/>
              <a:buChar char="§"/>
            </a:pPr>
            <a:r>
              <a:rPr lang="en-US" sz="2000" dirty="0"/>
              <a:t>State Court: if there are claims covered under state Human Rights Law (e.g. source of income)</a:t>
            </a:r>
          </a:p>
          <a:p>
            <a:pPr lvl="2">
              <a:buFont typeface="Wingdings" panose="05000000000000000000" pitchFamily="2" charset="2"/>
              <a:buChar char="§"/>
            </a:pPr>
            <a:r>
              <a:rPr lang="en-US" sz="2000" dirty="0"/>
              <a:t>HUD</a:t>
            </a:r>
          </a:p>
          <a:p>
            <a:pPr lvl="2">
              <a:buFont typeface="Wingdings" panose="05000000000000000000" pitchFamily="2" charset="2"/>
              <a:buChar char="§"/>
            </a:pPr>
            <a:r>
              <a:rPr lang="en-US" sz="2000" dirty="0"/>
              <a:t>NYS Division of Human Rights </a:t>
            </a:r>
          </a:p>
        </p:txBody>
      </p:sp>
    </p:spTree>
    <p:extLst>
      <p:ext uri="{BB962C8B-B14F-4D97-AF65-F5344CB8AC3E}">
        <p14:creationId xmlns:p14="http://schemas.microsoft.com/office/powerpoint/2010/main" val="19358401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DE3B93A-6105-4E0D-ABE7-1711117A80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2256" y="642257"/>
            <a:ext cx="3417677" cy="5226837"/>
          </a:xfrm>
        </p:spPr>
        <p:txBody>
          <a:bodyPr anchor="t">
            <a:normAutofit/>
          </a:bodyPr>
          <a:lstStyle/>
          <a:p>
            <a:r>
              <a:rPr lang="en-US" dirty="0"/>
              <a:t>Remedies in Fair Housing Cases</a:t>
            </a:r>
          </a:p>
        </p:txBody>
      </p:sp>
      <p:sp>
        <p:nvSpPr>
          <p:cNvPr id="5" name="Content Placeholder 4"/>
          <p:cNvSpPr>
            <a:spLocks noGrp="1"/>
          </p:cNvSpPr>
          <p:nvPr>
            <p:ph idx="1"/>
          </p:nvPr>
        </p:nvSpPr>
        <p:spPr>
          <a:xfrm>
            <a:off x="4713512" y="642258"/>
            <a:ext cx="6847117" cy="3091682"/>
          </a:xfrm>
        </p:spPr>
        <p:txBody>
          <a:bodyPr>
            <a:noAutofit/>
          </a:bodyPr>
          <a:lstStyle/>
          <a:p>
            <a:pPr marL="201168" lvl="1" indent="0">
              <a:buNone/>
            </a:pPr>
            <a:r>
              <a:rPr lang="en-US" dirty="0"/>
              <a:t>Monetary Damages:</a:t>
            </a:r>
          </a:p>
          <a:p>
            <a:pPr lvl="1"/>
            <a:r>
              <a:rPr lang="en-US" dirty="0"/>
              <a:t>Compensatory damages (moving costs, missed work)</a:t>
            </a:r>
          </a:p>
          <a:p>
            <a:pPr lvl="1"/>
            <a:r>
              <a:rPr lang="en-US" dirty="0"/>
              <a:t>Emotional damages (mental anguish and humiliation)</a:t>
            </a:r>
          </a:p>
          <a:p>
            <a:pPr lvl="1"/>
            <a:r>
              <a:rPr lang="en-US" dirty="0"/>
              <a:t>Punitive damages - acted with knowledge that the action violated the law or with reckless indifference to the plaintiff’s rights</a:t>
            </a:r>
          </a:p>
          <a:p>
            <a:r>
              <a:rPr lang="en-US" sz="1800" dirty="0"/>
              <a:t>Injunctive Relief:</a:t>
            </a:r>
          </a:p>
          <a:p>
            <a:pPr lvl="1"/>
            <a:r>
              <a:rPr lang="en-US" dirty="0"/>
              <a:t>Affirmative remedies (e.g. requiring landlord to rent to tenant, requiring affirmative marketing)</a:t>
            </a:r>
          </a:p>
          <a:p>
            <a:pPr lvl="1"/>
            <a:r>
              <a:rPr lang="en-US" dirty="0"/>
              <a:t>Training</a:t>
            </a:r>
          </a:p>
          <a:p>
            <a:pPr lvl="1"/>
            <a:r>
              <a:rPr lang="en-US" dirty="0"/>
              <a:t>Continued monitoring</a:t>
            </a:r>
          </a:p>
        </p:txBody>
      </p:sp>
      <p:pic>
        <p:nvPicPr>
          <p:cNvPr id="3" name="Picture 2">
            <a:extLst>
              <a:ext uri="{FF2B5EF4-FFF2-40B4-BE49-F238E27FC236}">
                <a16:creationId xmlns:a16="http://schemas.microsoft.com/office/drawing/2014/main" id="{944DB6D4-DF8A-4040-AC24-AF0F75DB6AF3}"/>
              </a:ext>
            </a:extLst>
          </p:cNvPr>
          <p:cNvPicPr>
            <a:picLocks noChangeAspect="1"/>
          </p:cNvPicPr>
          <p:nvPr/>
        </p:nvPicPr>
        <p:blipFill>
          <a:blip r:embed="rId2"/>
          <a:stretch>
            <a:fillRect/>
          </a:stretch>
        </p:blipFill>
        <p:spPr>
          <a:xfrm>
            <a:off x="5057150" y="3994485"/>
            <a:ext cx="6159841" cy="1882632"/>
          </a:xfrm>
          <a:prstGeom prst="rect">
            <a:avLst/>
          </a:prstGeom>
        </p:spPr>
      </p:pic>
      <p:sp>
        <p:nvSpPr>
          <p:cNvPr id="12" name="Rectangle 11">
            <a:extLst>
              <a:ext uri="{FF2B5EF4-FFF2-40B4-BE49-F238E27FC236}">
                <a16:creationId xmlns:a16="http://schemas.microsoft.com/office/drawing/2014/main" id="{1924D57B-FEC9-4779-B514-732685B87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4" name="Rectangle 13">
            <a:extLst>
              <a:ext uri="{FF2B5EF4-FFF2-40B4-BE49-F238E27FC236}">
                <a16:creationId xmlns:a16="http://schemas.microsoft.com/office/drawing/2014/main" id="{55EFD2BD-6E0E-4450-A3FF-5D1EA322A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14907513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pPr algn="ctr"/>
            <a:r>
              <a:rPr lang="en-US" sz="4400" dirty="0"/>
              <a:t>Fair Housing</a:t>
            </a:r>
            <a:br>
              <a:rPr lang="en-US" sz="4400" dirty="0"/>
            </a:br>
            <a:r>
              <a:rPr lang="en-US" sz="4400" dirty="0"/>
              <a:t>Questions/Inquiries?</a:t>
            </a:r>
          </a:p>
        </p:txBody>
      </p:sp>
      <p:sp>
        <p:nvSpPr>
          <p:cNvPr id="2" name="Content Placeholder 1"/>
          <p:cNvSpPr>
            <a:spLocks noGrp="1"/>
          </p:cNvSpPr>
          <p:nvPr>
            <p:ph idx="1"/>
          </p:nvPr>
        </p:nvSpPr>
        <p:spPr>
          <a:xfrm>
            <a:off x="2395538" y="2060849"/>
            <a:ext cx="7408863" cy="4065315"/>
          </a:xfrm>
        </p:spPr>
        <p:txBody>
          <a:bodyPr>
            <a:normAutofit fontScale="92500" lnSpcReduction="10000"/>
          </a:bodyPr>
          <a:lstStyle/>
          <a:p>
            <a:pPr marL="0" indent="0" algn="ctr">
              <a:buNone/>
            </a:pPr>
            <a:endParaRPr lang="en-US" dirty="0"/>
          </a:p>
          <a:p>
            <a:pPr marL="0" indent="0" algn="ctr">
              <a:buNone/>
            </a:pPr>
            <a:endParaRPr lang="en-US" dirty="0"/>
          </a:p>
          <a:p>
            <a:pPr marL="0" indent="0" algn="ctr">
              <a:buNone/>
            </a:pPr>
            <a:endParaRPr lang="en-US" dirty="0"/>
          </a:p>
          <a:p>
            <a:pPr marL="0" indent="0">
              <a:buNone/>
            </a:pPr>
            <a:endParaRPr lang="en-US" sz="800" dirty="0"/>
          </a:p>
          <a:p>
            <a:pPr marL="0" indent="0" algn="ctr">
              <a:buNone/>
            </a:pPr>
            <a:endParaRPr lang="en-US" b="1" dirty="0"/>
          </a:p>
          <a:p>
            <a:pPr marL="0" indent="0" algn="ctr">
              <a:buNone/>
            </a:pPr>
            <a:r>
              <a:rPr lang="en-US" b="1" dirty="0"/>
              <a:t>CNY Fair Housing, Inc.</a:t>
            </a:r>
          </a:p>
          <a:p>
            <a:pPr marL="0" indent="0" algn="ctr">
              <a:buNone/>
            </a:pPr>
            <a:r>
              <a:rPr lang="en-US" b="1" dirty="0"/>
              <a:t>731 James Street, Suite 200</a:t>
            </a:r>
          </a:p>
          <a:p>
            <a:pPr marL="0" indent="0" algn="ctr">
              <a:buNone/>
            </a:pPr>
            <a:r>
              <a:rPr lang="en-US" b="1" dirty="0"/>
              <a:t>Syracuse, NY 13203</a:t>
            </a:r>
          </a:p>
          <a:p>
            <a:pPr marL="0" indent="0" algn="ctr">
              <a:buNone/>
            </a:pPr>
            <a:r>
              <a:rPr lang="en-US" b="1" dirty="0"/>
              <a:t>Phone: (315) 471-0420</a:t>
            </a:r>
          </a:p>
          <a:p>
            <a:pPr marL="0" indent="0" algn="ctr">
              <a:buNone/>
            </a:pPr>
            <a:r>
              <a:rPr lang="en-US" b="1" dirty="0"/>
              <a:t>Website:  www.cnyfairhousing.org</a:t>
            </a:r>
            <a:endParaRPr lang="en-US" dirty="0"/>
          </a:p>
          <a:p>
            <a:pPr marL="0" indent="0">
              <a:buNone/>
            </a:pPr>
            <a:endParaRPr lang="en-US" dirty="0"/>
          </a:p>
        </p:txBody>
      </p:sp>
      <p:pic>
        <p:nvPicPr>
          <p:cNvPr id="4" name="Picture 3"/>
          <p:cNvPicPr>
            <a:picLocks noChangeAspect="1"/>
          </p:cNvPicPr>
          <p:nvPr/>
        </p:nvPicPr>
        <p:blipFill>
          <a:blip r:embed="rId3"/>
          <a:stretch>
            <a:fillRect/>
          </a:stretch>
        </p:blipFill>
        <p:spPr>
          <a:xfrm>
            <a:off x="4958997" y="2913719"/>
            <a:ext cx="2274005" cy="695004"/>
          </a:xfrm>
          <a:prstGeom prst="rect">
            <a:avLst/>
          </a:prstGeom>
        </p:spPr>
      </p:pic>
    </p:spTree>
    <p:extLst>
      <p:ext uri="{BB962C8B-B14F-4D97-AF65-F5344CB8AC3E}">
        <p14:creationId xmlns:p14="http://schemas.microsoft.com/office/powerpoint/2010/main" val="3362911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Retrospect">
  <a:themeElements>
    <a:clrScheme name="Custom 1">
      <a:dk1>
        <a:srgbClr val="000000"/>
      </a:dk1>
      <a:lt1>
        <a:sysClr val="window" lastClr="FFFFFF"/>
      </a:lt1>
      <a:dk2>
        <a:srgbClr val="637052"/>
      </a:dk2>
      <a:lt2>
        <a:srgbClr val="CCDDEA"/>
      </a:lt2>
      <a:accent1>
        <a:srgbClr val="36ACB8"/>
      </a:accent1>
      <a:accent2>
        <a:srgbClr val="B02273"/>
      </a:accent2>
      <a:accent3>
        <a:srgbClr val="E8942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1_Retrospect">
  <a:themeElements>
    <a:clrScheme name="Custom 1">
      <a:dk1>
        <a:srgbClr val="000000"/>
      </a:dk1>
      <a:lt1>
        <a:sysClr val="window" lastClr="FFFFFF"/>
      </a:lt1>
      <a:dk2>
        <a:srgbClr val="637052"/>
      </a:dk2>
      <a:lt2>
        <a:srgbClr val="CCDDEA"/>
      </a:lt2>
      <a:accent1>
        <a:srgbClr val="36ACB8"/>
      </a:accent1>
      <a:accent2>
        <a:srgbClr val="B02273"/>
      </a:accent2>
      <a:accent3>
        <a:srgbClr val="E8942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3.xml><?xml version="1.0" encoding="utf-8"?>
<a:theme xmlns:a="http://schemas.openxmlformats.org/drawingml/2006/main" name="3_Retrospect">
  <a:themeElements>
    <a:clrScheme name="Custom 1">
      <a:dk1>
        <a:srgbClr val="000000"/>
      </a:dk1>
      <a:lt1>
        <a:sysClr val="window" lastClr="FFFFFF"/>
      </a:lt1>
      <a:dk2>
        <a:srgbClr val="637052"/>
      </a:dk2>
      <a:lt2>
        <a:srgbClr val="CCDDEA"/>
      </a:lt2>
      <a:accent1>
        <a:srgbClr val="36ACB8"/>
      </a:accent1>
      <a:accent2>
        <a:srgbClr val="B02273"/>
      </a:accent2>
      <a:accent3>
        <a:srgbClr val="E8942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4.xml><?xml version="1.0" encoding="utf-8"?>
<a:theme xmlns:a="http://schemas.openxmlformats.org/drawingml/2006/main" name="2_Retrospect">
  <a:themeElements>
    <a:clrScheme name="Custom 1">
      <a:dk1>
        <a:srgbClr val="000000"/>
      </a:dk1>
      <a:lt1>
        <a:sysClr val="window" lastClr="FFFFFF"/>
      </a:lt1>
      <a:dk2>
        <a:srgbClr val="637052"/>
      </a:dk2>
      <a:lt2>
        <a:srgbClr val="CCDDEA"/>
      </a:lt2>
      <a:accent1>
        <a:srgbClr val="36ACB8"/>
      </a:accent1>
      <a:accent2>
        <a:srgbClr val="B02273"/>
      </a:accent2>
      <a:accent3>
        <a:srgbClr val="E8942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7927a25-ba4f-44da-940e-8fc822d979c2">
      <Terms xmlns="http://schemas.microsoft.com/office/infopath/2007/PartnerControls"/>
    </lcf76f155ced4ddcb4097134ff3c332f>
    <TaxCatchAll xmlns="d046b84a-a382-43f5-bd27-e119ae1d47e5" xsi:nil="true"/>
    <Date xmlns="57927a25-ba4f-44da-940e-8fc822d979c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32F96E179312C45AAB9CF888F644361" ma:contentTypeVersion="12" ma:contentTypeDescription="Create a new document." ma:contentTypeScope="" ma:versionID="37a2d6748012c7addee78a78319a41e4">
  <xsd:schema xmlns:xsd="http://www.w3.org/2001/XMLSchema" xmlns:xs="http://www.w3.org/2001/XMLSchema" xmlns:p="http://schemas.microsoft.com/office/2006/metadata/properties" xmlns:ns2="57927a25-ba4f-44da-940e-8fc822d979c2" xmlns:ns3="d046b84a-a382-43f5-bd27-e119ae1d47e5" targetNamespace="http://schemas.microsoft.com/office/2006/metadata/properties" ma:root="true" ma:fieldsID="36eafe883541826975348dd27a730b48" ns2:_="" ns3:_="">
    <xsd:import namespace="57927a25-ba4f-44da-940e-8fc822d979c2"/>
    <xsd:import namespace="d046b84a-a382-43f5-bd27-e119ae1d47e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LengthInSeconds" minOccurs="0"/>
                <xsd:element ref="ns2: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927a25-ba4f-44da-940e-8fc822d979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3b7cd6f4-b68d-4762-9aa2-84506c09a602"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Date" ma:index="19" nillable="true" ma:displayName="Date" ma:format="DateOnly" ma:internalNam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d046b84a-a382-43f5-bd27-e119ae1d47e5"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c283100e-b203-43c4-8eea-0bbc28a8b637}" ma:internalName="TaxCatchAll" ma:showField="CatchAllData" ma:web="d046b84a-a382-43f5-bd27-e119ae1d47e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62729D-52C2-485D-840D-7A223C98AEA7}">
  <ds:schemaRefs>
    <ds:schemaRef ds:uri="http://purl.org/dc/terms/"/>
    <ds:schemaRef ds:uri="http://www.w3.org/XML/1998/namespace"/>
    <ds:schemaRef ds:uri="http://schemas.microsoft.com/office/infopath/2007/PartnerControls"/>
    <ds:schemaRef ds:uri="http://purl.org/dc/dcmitype/"/>
    <ds:schemaRef ds:uri="http://schemas.openxmlformats.org/package/2006/metadata/core-properties"/>
    <ds:schemaRef ds:uri="http://schemas.microsoft.com/office/2006/documentManagement/types"/>
    <ds:schemaRef ds:uri="http://purl.org/dc/elements/1.1/"/>
    <ds:schemaRef ds:uri="d046b84a-a382-43f5-bd27-e119ae1d47e5"/>
    <ds:schemaRef ds:uri="57927a25-ba4f-44da-940e-8fc822d979c2"/>
    <ds:schemaRef ds:uri="http://schemas.microsoft.com/office/2006/metadata/properties"/>
  </ds:schemaRefs>
</ds:datastoreItem>
</file>

<file path=customXml/itemProps2.xml><?xml version="1.0" encoding="utf-8"?>
<ds:datastoreItem xmlns:ds="http://schemas.openxmlformats.org/officeDocument/2006/customXml" ds:itemID="{73E743B3-5F62-448E-AE76-4FF8FEB9EE0C}">
  <ds:schemaRefs>
    <ds:schemaRef ds:uri="http://schemas.microsoft.com/sharepoint/v3/contenttype/forms"/>
  </ds:schemaRefs>
</ds:datastoreItem>
</file>

<file path=customXml/itemProps3.xml><?xml version="1.0" encoding="utf-8"?>
<ds:datastoreItem xmlns:ds="http://schemas.openxmlformats.org/officeDocument/2006/customXml" ds:itemID="{D4ADC3BA-D0F0-49B7-9EA9-D9E84960E44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927a25-ba4f-44da-940e-8fc822d979c2"/>
    <ds:schemaRef ds:uri="d046b84a-a382-43f5-bd27-e119ae1d47e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48014</TotalTime>
  <Words>3426</Words>
  <Application>Microsoft Office PowerPoint</Application>
  <PresentationFormat>Widescreen</PresentationFormat>
  <Paragraphs>318</Paragraphs>
  <Slides>40</Slides>
  <Notes>6</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40</vt:i4>
      </vt:variant>
    </vt:vector>
  </HeadingPairs>
  <TitlesOfParts>
    <vt:vector size="51" baseType="lpstr">
      <vt:lpstr>ＭＳ Ｐゴシック</vt:lpstr>
      <vt:lpstr>Arial</vt:lpstr>
      <vt:lpstr>Calibri</vt:lpstr>
      <vt:lpstr>Calibri Light</vt:lpstr>
      <vt:lpstr>Noto Sans Symbols</vt:lpstr>
      <vt:lpstr>Times New Roman</vt:lpstr>
      <vt:lpstr>Wingdings</vt:lpstr>
      <vt:lpstr>Retrospect</vt:lpstr>
      <vt:lpstr>1_Retrospect</vt:lpstr>
      <vt:lpstr>3_Retrospect</vt:lpstr>
      <vt:lpstr>2_Retrospect</vt:lpstr>
      <vt:lpstr>PowerPoint Presentation</vt:lpstr>
      <vt:lpstr>CNY Fair Housing’s Services</vt:lpstr>
      <vt:lpstr>Disclaimer</vt:lpstr>
      <vt:lpstr>Federal and State Fair Housing Laws</vt:lpstr>
      <vt:lpstr>Who (and what) is covered by fair housing laws?</vt:lpstr>
      <vt:lpstr>Prohibited Conduct</vt:lpstr>
      <vt:lpstr>Prohibited Conduct</vt:lpstr>
      <vt:lpstr>Prohibited Conduct</vt:lpstr>
      <vt:lpstr>Prohibited Conduct</vt:lpstr>
      <vt:lpstr>Familial Status</vt:lpstr>
      <vt:lpstr> Current Source of Income Laws</vt:lpstr>
      <vt:lpstr>What about income &amp; credit requirements?</vt:lpstr>
      <vt:lpstr>Rent Amounts for Section 8 Tenants</vt:lpstr>
      <vt:lpstr>Commons West Case</vt:lpstr>
      <vt:lpstr>  Domestic Violence</vt:lpstr>
      <vt:lpstr>  Domestic Violence</vt:lpstr>
      <vt:lpstr>  Domestic Violence</vt:lpstr>
      <vt:lpstr>  Domestic Violence</vt:lpstr>
      <vt:lpstr>  Domestic Violence</vt:lpstr>
      <vt:lpstr>  Domestic Violence</vt:lpstr>
      <vt:lpstr>  Criminal Background Screening</vt:lpstr>
      <vt:lpstr>Limited English Proficiency</vt:lpstr>
      <vt:lpstr> Harassment in Housing</vt:lpstr>
      <vt:lpstr>Hostile Environment Harassment severe and pervasive conduct that creates a hostile environment </vt:lpstr>
      <vt:lpstr>Quid Pro Quo Harassment</vt:lpstr>
      <vt:lpstr>Disability Discrimination</vt:lpstr>
      <vt:lpstr>Design &amp; Construction</vt:lpstr>
      <vt:lpstr>Reasonable Accommodations  A change, exception, or adjustment in normal rules, policies, practices, or services offered by a housing provider to allow persons with disabilities the full use and enjoyment of their dwelling and related facilities. </vt:lpstr>
      <vt:lpstr>PowerPoint Presentation</vt:lpstr>
      <vt:lpstr>Reasonable Modifications</vt:lpstr>
      <vt:lpstr>What is Reasonable?</vt:lpstr>
      <vt:lpstr>What is required to request a reasonable accommodation or modification?</vt:lpstr>
      <vt:lpstr>How can a housing provider verify that a tenant has a disability?</vt:lpstr>
      <vt:lpstr>Can a housing provider charge fees for accommodations?</vt:lpstr>
      <vt:lpstr>What animals can be considered support animals?</vt:lpstr>
      <vt:lpstr>What if the animal is dangerous?</vt:lpstr>
      <vt:lpstr>What restrictions can a landlord place on an animal?</vt:lpstr>
      <vt:lpstr>Enforcement of Fair Housing Complaints</vt:lpstr>
      <vt:lpstr>Remedies in Fair Housing Cases</vt:lpstr>
      <vt:lpstr>Fair Housing Questions/Inquiries?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Santangelo</dc:creator>
  <cp:lastModifiedBy>Michael Borges</cp:lastModifiedBy>
  <cp:revision>172</cp:revision>
  <dcterms:created xsi:type="dcterms:W3CDTF">2020-01-31T04:47:27Z</dcterms:created>
  <dcterms:modified xsi:type="dcterms:W3CDTF">2026-10-14T16:46:17Z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0x010100332F96E179312C45AAB9CF888F644361</vt:lpwstr>
  </property>
  <property fmtid="{D5CDD505-2E9C-101B-9397-08002B2CF9AE}" pid="3" name="MediaServiceImageTags">
    <vt:lpwstr/>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xd_Signature">
    <vt:bool>false</vt:bool>
  </property>
</Properties>
</file>