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5308" r:id="rId4"/>
    <p:sldId id="5361" r:id="rId5"/>
    <p:sldId id="5364" r:id="rId6"/>
    <p:sldId id="5365" r:id="rId7"/>
    <p:sldId id="301" r:id="rId8"/>
    <p:sldId id="257" r:id="rId9"/>
    <p:sldId id="278" r:id="rId10"/>
    <p:sldId id="303" r:id="rId11"/>
    <p:sldId id="304" r:id="rId12"/>
    <p:sldId id="302" r:id="rId13"/>
    <p:sldId id="258" r:id="rId14"/>
    <p:sldId id="293" r:id="rId15"/>
    <p:sldId id="295" r:id="rId16"/>
    <p:sldId id="297" r:id="rId17"/>
    <p:sldId id="289" r:id="rId18"/>
    <p:sldId id="290" r:id="rId19"/>
    <p:sldId id="29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225D82-CEFD-4865-6DC6-F12837BD1C41}" name="Epstein,Max" initials="ME" userId="S::Max.Epstein@fhlbny.com::8897640a-076c-4eb4-9f8a-5eef6f26c6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autoAdjust="0"/>
    <p:restoredTop sz="94660"/>
  </p:normalViewPr>
  <p:slideViewPr>
    <p:cSldViewPr snapToGrid="0" showGuides="1">
      <p:cViewPr varScale="1">
        <p:scale>
          <a:sx n="86" d="100"/>
          <a:sy n="86" d="100"/>
        </p:scale>
        <p:origin x="12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7EA02-680A-49AE-BA99-65D1D669F11F}"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241F-E46F-4B37-BE20-09D03C744524}" type="slidenum">
              <a:rPr lang="en-US" smtClean="0"/>
              <a:t>‹#›</a:t>
            </a:fld>
            <a:endParaRPr lang="en-US"/>
          </a:p>
        </p:txBody>
      </p:sp>
    </p:spTree>
    <p:extLst>
      <p:ext uri="{BB962C8B-B14F-4D97-AF65-F5344CB8AC3E}">
        <p14:creationId xmlns:p14="http://schemas.microsoft.com/office/powerpoint/2010/main" val="103041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29A71D-42B5-4513-BCD3-4F76954C0A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0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27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03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1B8D-14A5-38DA-2F84-82788052B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BCB555-B484-5B8F-8881-DBA41FF99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7C0F6-ED1D-7C28-34CA-B5021473B9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40FC21-3F90-5C38-81F3-48BEE8F4736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079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36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56077-2A2A-453B-BDBA-FAD4065D67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pPr marL="229754" indent="-229754">
              <a:buFontTx/>
              <a:buChar char="•"/>
            </a:pPr>
            <a:endParaRPr lang="en-US" dirty="0"/>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191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56077-2A2A-453B-BDBA-FAD4065D67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pPr marL="229754" indent="-229754">
              <a:buFontTx/>
              <a:buChar char="•"/>
            </a:pPr>
            <a:endParaRPr lang="en-US" dirty="0"/>
          </a:p>
        </p:txBody>
      </p:sp>
      <p:sp>
        <p:nvSpPr>
          <p:cNvPr id="5" name="Date Placeholder 4"/>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4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F85E3-EC0F-4D72-A4C6-1A4E266AA3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049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F85E3-EC0F-4D72-A4C6-1A4E266AA3B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049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52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06C42-1D96-3F1C-B018-F31E47E2A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A66F4-F129-385F-A620-A7FE2D3F36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CAEAA-D223-A947-5887-A8A72F593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E69E3-DDFE-5C4E-2078-F5369ABB66A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948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B6FA8-A8AF-33AB-0121-B3D70D639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589D8-A033-7A9C-21C2-410016861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505B9D-5A0B-EF70-5C92-F56284431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975A4-E46D-B378-1360-C758AD4B25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F55562-8358-4FF9-9514-2D168B5E48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868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8BD0C5-8008-453C-9058-60B106F8A756}"/>
              </a:ext>
            </a:extLst>
          </p:cNvPr>
          <p:cNvSpPr/>
          <p:nvPr/>
        </p:nvSpPr>
        <p:spPr>
          <a:xfrm>
            <a:off x="0" y="6350558"/>
            <a:ext cx="12192000" cy="51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Barlow" panose="00000500000000000000" pitchFamily="50" charset="0"/>
            </a:endParaRPr>
          </a:p>
        </p:txBody>
      </p:sp>
      <p:pic>
        <p:nvPicPr>
          <p:cNvPr id="8" name="Picture 7" descr="A picture containing night&#10;&#10;Description automatically generated">
            <a:extLst>
              <a:ext uri="{FF2B5EF4-FFF2-40B4-BE49-F238E27FC236}">
                <a16:creationId xmlns:a16="http://schemas.microsoft.com/office/drawing/2014/main" id="{0010806A-07EB-4ECA-A566-6C6641B69565}"/>
              </a:ext>
            </a:extLst>
          </p:cNvPr>
          <p:cNvPicPr>
            <a:picLocks noChangeAspect="1"/>
          </p:cNvPicPr>
          <p:nvPr/>
        </p:nvPicPr>
        <p:blipFill rotWithShape="1">
          <a:blip r:embed="rId2">
            <a:extLst>
              <a:ext uri="{28A0092B-C50C-407E-A947-70E740481C1C}">
                <a14:useLocalDpi xmlns:a14="http://schemas.microsoft.com/office/drawing/2010/main" val="0"/>
              </a:ext>
            </a:extLst>
          </a:blip>
          <a:srcRect t="33762"/>
          <a:stretch/>
        </p:blipFill>
        <p:spPr>
          <a:xfrm>
            <a:off x="0" y="0"/>
            <a:ext cx="12192000" cy="4542581"/>
          </a:xfrm>
          <a:prstGeom prst="rect">
            <a:avLst/>
          </a:prstGeom>
        </p:spPr>
      </p:pic>
      <p:sp>
        <p:nvSpPr>
          <p:cNvPr id="18" name="TextBox 17">
            <a:extLst>
              <a:ext uri="{FF2B5EF4-FFF2-40B4-BE49-F238E27FC236}">
                <a16:creationId xmlns:a16="http://schemas.microsoft.com/office/drawing/2014/main" id="{5D5EA315-DDAD-4AE2-B33A-18B8C9BF23F6}"/>
              </a:ext>
            </a:extLst>
          </p:cNvPr>
          <p:cNvSpPr txBox="1"/>
          <p:nvPr/>
        </p:nvSpPr>
        <p:spPr>
          <a:xfrm>
            <a:off x="0" y="4362515"/>
            <a:ext cx="12192000" cy="348878"/>
          </a:xfrm>
          <a:prstGeom prst="rect">
            <a:avLst/>
          </a:prstGeom>
          <a:solidFill>
            <a:schemeClr val="bg2"/>
          </a:solidFill>
        </p:spPr>
        <p:txBody>
          <a:bodyPr wrap="square" lIns="0" tIns="60960" rIns="0" bIns="60960" rtlCol="0">
            <a:spAutoFit/>
          </a:bodyPr>
          <a:lstStyle/>
          <a:p>
            <a:pPr algn="ctr" defTabSz="1219140"/>
            <a:r>
              <a:rPr lang="en-US" sz="1467" spc="40" dirty="0">
                <a:solidFill>
                  <a:srgbClr val="FFFFFF"/>
                </a:solidFill>
                <a:latin typeface="Barlow" panose="020F0502020204030204" pitchFamily="50" charset="0"/>
              </a:rPr>
              <a:t>Presentation from the FHLBNY to:</a:t>
            </a:r>
          </a:p>
        </p:txBody>
      </p:sp>
      <p:sp>
        <p:nvSpPr>
          <p:cNvPr id="21" name="Picture Placeholder 2">
            <a:extLst>
              <a:ext uri="{FF2B5EF4-FFF2-40B4-BE49-F238E27FC236}">
                <a16:creationId xmlns:a16="http://schemas.microsoft.com/office/drawing/2014/main" id="{656FBC88-738F-474B-A8E9-56D4B5748C4C}"/>
              </a:ext>
            </a:extLst>
          </p:cNvPr>
          <p:cNvSpPr>
            <a:spLocks noGrp="1"/>
          </p:cNvSpPr>
          <p:nvPr>
            <p:ph type="pic" sz="quarter" idx="10" hasCustomPrompt="1"/>
          </p:nvPr>
        </p:nvSpPr>
        <p:spPr>
          <a:xfrm>
            <a:off x="3124200" y="4981698"/>
            <a:ext cx="5943600" cy="1171685"/>
          </a:xfrm>
        </p:spPr>
        <p:txBody>
          <a:bodyPr/>
          <a:lstStyle>
            <a:lvl1pPr marL="0" indent="0" algn="ctr">
              <a:buNone/>
              <a:defRPr/>
            </a:lvl1pPr>
          </a:lstStyle>
          <a:p>
            <a:r>
              <a:rPr lang="en-US" dirty="0"/>
              <a:t>Insert Logo</a:t>
            </a:r>
          </a:p>
        </p:txBody>
      </p:sp>
      <p:pic>
        <p:nvPicPr>
          <p:cNvPr id="7" name="Picture 6" descr="Arrow&#10;&#10;Description automatically generated with medium confidence">
            <a:extLst>
              <a:ext uri="{FF2B5EF4-FFF2-40B4-BE49-F238E27FC236}">
                <a16:creationId xmlns:a16="http://schemas.microsoft.com/office/drawing/2014/main" id="{68518133-F228-4E69-B9EA-FF450031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
        <p:nvSpPr>
          <p:cNvPr id="9" name="Text Placeholder 5">
            <a:extLst>
              <a:ext uri="{FF2B5EF4-FFF2-40B4-BE49-F238E27FC236}">
                <a16:creationId xmlns:a16="http://schemas.microsoft.com/office/drawing/2014/main" id="{5162CED0-765B-45C3-8C5E-39982E13F55A}"/>
              </a:ext>
            </a:extLst>
          </p:cNvPr>
          <p:cNvSpPr>
            <a:spLocks noGrp="1"/>
          </p:cNvSpPr>
          <p:nvPr>
            <p:ph type="body" sz="quarter" idx="11" hasCustomPrompt="1"/>
          </p:nvPr>
        </p:nvSpPr>
        <p:spPr>
          <a:xfrm>
            <a:off x="778764" y="6280150"/>
            <a:ext cx="10634472" cy="184666"/>
          </a:xfrm>
        </p:spPr>
        <p:txBody>
          <a:bodyPr/>
          <a:lstStyle>
            <a:lvl1pPr algn="ctr">
              <a:defRPr sz="1200"/>
            </a:lvl1pPr>
          </a:lstStyle>
          <a:p>
            <a:pPr lvl="0"/>
            <a:r>
              <a:rPr lang="en-US" dirty="0"/>
              <a:t>Insert Date</a:t>
            </a:r>
          </a:p>
        </p:txBody>
      </p:sp>
    </p:spTree>
    <p:extLst>
      <p:ext uri="{BB962C8B-B14F-4D97-AF65-F5344CB8AC3E}">
        <p14:creationId xmlns:p14="http://schemas.microsoft.com/office/powerpoint/2010/main" val="360126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Slide with Sub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678427"/>
          </a:xfrm>
        </p:spPr>
        <p:txBody>
          <a:bodyPr tIns="91440" anchor="t" anchorCtr="0">
            <a:normAutofit/>
          </a:bodyPr>
          <a:lstStyle>
            <a:lvl1pPr>
              <a:defRPr sz="3000" b="0" baseline="0">
                <a:solidFill>
                  <a:schemeClr val="tx2"/>
                </a:solidFill>
              </a:defRPr>
            </a:lvl1pPr>
          </a:lstStyle>
          <a:p>
            <a:r>
              <a:rPr lang="en-US" dirty="0"/>
              <a:t>Blank Slide with Subtitle (Insert Title Here)</a:t>
            </a:r>
          </a:p>
        </p:txBody>
      </p:sp>
      <p:sp>
        <p:nvSpPr>
          <p:cNvPr id="17" name="Text Placeholder 16"/>
          <p:cNvSpPr>
            <a:spLocks noGrp="1"/>
          </p:cNvSpPr>
          <p:nvPr>
            <p:ph type="body" sz="quarter" idx="10" hasCustomPrompt="1"/>
          </p:nvPr>
        </p:nvSpPr>
        <p:spPr>
          <a:xfrm>
            <a:off x="0" y="487261"/>
            <a:ext cx="12192000" cy="375520"/>
          </a:xfrm>
          <a:prstGeom prst="rect">
            <a:avLst/>
          </a:prstGeom>
        </p:spPr>
        <p:txBody>
          <a:bodyPr anchor="b" anchorCtr="0">
            <a:noAutofit/>
          </a:bodyPr>
          <a:lstStyle>
            <a:lvl1pPr algn="ctr">
              <a:buNone/>
              <a:defRPr sz="1800" b="0" cap="all" baseline="0">
                <a:solidFill>
                  <a:schemeClr val="tx2"/>
                </a:solidFill>
                <a:latin typeface="Barlow" panose="00000500000000000000" pitchFamily="50" charset="0"/>
              </a:defRPr>
            </a:lvl1pPr>
          </a:lstStyle>
          <a:p>
            <a:pPr lvl="0"/>
            <a:r>
              <a:rPr lang="en-US" dirty="0"/>
              <a:t>As of XX/XX/XXX</a:t>
            </a:r>
          </a:p>
        </p:txBody>
      </p:sp>
      <p:sp>
        <p:nvSpPr>
          <p:cNvPr id="3" name="Footer Placeholder 2">
            <a:extLst>
              <a:ext uri="{FF2B5EF4-FFF2-40B4-BE49-F238E27FC236}">
                <a16:creationId xmlns:a16="http://schemas.microsoft.com/office/drawing/2014/main" id="{98ED7D7D-D6FC-46AD-A7BE-579E1836B61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FAB3F4-9F9B-44AA-BCFD-A7F78C3CC8EF}"/>
              </a:ext>
            </a:extLst>
          </p:cNvPr>
          <p:cNvSpPr>
            <a:spLocks noGrp="1"/>
          </p:cNvSpPr>
          <p:nvPr>
            <p:ph type="sldNum" sz="quarter" idx="12"/>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Tree>
    <p:extLst>
      <p:ext uri="{BB962C8B-B14F-4D97-AF65-F5344CB8AC3E}">
        <p14:creationId xmlns:p14="http://schemas.microsoft.com/office/powerpoint/2010/main" val="379127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with Sub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
            <a:ext cx="12192000" cy="678427"/>
          </a:xfrm>
        </p:spPr>
        <p:txBody>
          <a:bodyPr tIns="91440" anchor="t" anchorCtr="0">
            <a:normAutofit/>
          </a:bodyPr>
          <a:lstStyle>
            <a:lvl1pPr>
              <a:defRPr sz="3000" b="0" baseline="0">
                <a:solidFill>
                  <a:schemeClr val="tx2"/>
                </a:solidFill>
              </a:defRPr>
            </a:lvl1pPr>
          </a:lstStyle>
          <a:p>
            <a:r>
              <a:rPr lang="en-US" dirty="0"/>
              <a:t>Text Slide with Subtitle (Insert Title Here)</a:t>
            </a:r>
          </a:p>
        </p:txBody>
      </p:sp>
      <p:sp>
        <p:nvSpPr>
          <p:cNvPr id="17" name="Text Placeholder 16"/>
          <p:cNvSpPr>
            <a:spLocks noGrp="1"/>
          </p:cNvSpPr>
          <p:nvPr>
            <p:ph type="body" sz="quarter" idx="10" hasCustomPrompt="1"/>
          </p:nvPr>
        </p:nvSpPr>
        <p:spPr>
          <a:xfrm>
            <a:off x="0" y="487261"/>
            <a:ext cx="12192000" cy="375520"/>
          </a:xfrm>
          <a:prstGeom prst="rect">
            <a:avLst/>
          </a:prstGeom>
        </p:spPr>
        <p:txBody>
          <a:bodyPr anchor="b" anchorCtr="0">
            <a:noAutofit/>
          </a:bodyPr>
          <a:lstStyle>
            <a:lvl1pPr algn="ctr">
              <a:buNone/>
              <a:defRPr sz="1800" b="0" cap="all" baseline="0">
                <a:solidFill>
                  <a:schemeClr val="tx2"/>
                </a:solidFill>
                <a:latin typeface="Barlow" panose="00000500000000000000" pitchFamily="50" charset="0"/>
              </a:defRPr>
            </a:lvl1pPr>
          </a:lstStyle>
          <a:p>
            <a:pPr lvl="0"/>
            <a:r>
              <a:rPr lang="en-US" dirty="0"/>
              <a:t>As of XX/XX/XXX</a:t>
            </a:r>
          </a:p>
        </p:txBody>
      </p:sp>
      <p:sp>
        <p:nvSpPr>
          <p:cNvPr id="3" name="Footer Placeholder 2">
            <a:extLst>
              <a:ext uri="{FF2B5EF4-FFF2-40B4-BE49-F238E27FC236}">
                <a16:creationId xmlns:a16="http://schemas.microsoft.com/office/drawing/2014/main" id="{98ED7D7D-D6FC-46AD-A7BE-579E1836B61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AFAB3F4-9F9B-44AA-BCFD-A7F78C3CC8EF}"/>
              </a:ext>
            </a:extLst>
          </p:cNvPr>
          <p:cNvSpPr>
            <a:spLocks noGrp="1"/>
          </p:cNvSpPr>
          <p:nvPr>
            <p:ph type="sldNum" sz="quarter" idx="12"/>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
        <p:nvSpPr>
          <p:cNvPr id="6" name="Text Placeholder 9">
            <a:extLst>
              <a:ext uri="{FF2B5EF4-FFF2-40B4-BE49-F238E27FC236}">
                <a16:creationId xmlns:a16="http://schemas.microsoft.com/office/drawing/2014/main" id="{882DA80A-E03C-45D3-8626-E6117782574C}"/>
              </a:ext>
            </a:extLst>
          </p:cNvPr>
          <p:cNvSpPr>
            <a:spLocks noGrp="1"/>
          </p:cNvSpPr>
          <p:nvPr>
            <p:ph type="body" sz="quarter" idx="13"/>
          </p:nvPr>
        </p:nvSpPr>
        <p:spPr>
          <a:xfrm>
            <a:off x="301752" y="1216152"/>
            <a:ext cx="11585448"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8304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Section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C5697AB0-496A-4C45-90FD-F3B19C38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AD993F8D-B110-4678-9C5B-C601B1DDA84D}"/>
              </a:ext>
            </a:extLst>
          </p:cNvPr>
          <p:cNvSpPr/>
          <p:nvPr/>
        </p:nvSpPr>
        <p:spPr>
          <a:xfrm>
            <a:off x="-1" y="2209800"/>
            <a:ext cx="12192000" cy="2438400"/>
          </a:xfrm>
          <a:prstGeom prst="rect">
            <a:avLst/>
          </a:prstGeom>
          <a:solidFill>
            <a:srgbClr val="FFFFFF"/>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50000"/>
                  <a:lumOff val="50000"/>
                </a:schemeClr>
              </a:solidFill>
              <a:latin typeface="Barlow" panose="00000500000000000000" pitchFamily="50" charset="0"/>
            </a:endParaRPr>
          </a:p>
        </p:txBody>
      </p:sp>
      <p:cxnSp>
        <p:nvCxnSpPr>
          <p:cNvPr id="20" name="Straight Connector 19">
            <a:extLst>
              <a:ext uri="{FF2B5EF4-FFF2-40B4-BE49-F238E27FC236}">
                <a16:creationId xmlns:a16="http://schemas.microsoft.com/office/drawing/2014/main" id="{61C48164-AAF4-4B15-B873-D321A5830BDA}"/>
              </a:ext>
            </a:extLst>
          </p:cNvPr>
          <p:cNvCxnSpPr/>
          <p:nvPr/>
        </p:nvCxnSpPr>
        <p:spPr>
          <a:xfrm>
            <a:off x="0" y="2200443"/>
            <a:ext cx="12192000" cy="0"/>
          </a:xfrm>
          <a:prstGeom prst="line">
            <a:avLst/>
          </a:prstGeom>
          <a:ln w="12700">
            <a:solidFill>
              <a:srgbClr val="A5A7AF">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0DF036B-FB1A-4A49-9A8B-0BB74362502C}"/>
              </a:ext>
            </a:extLst>
          </p:cNvPr>
          <p:cNvCxnSpPr/>
          <p:nvPr/>
        </p:nvCxnSpPr>
        <p:spPr>
          <a:xfrm>
            <a:off x="-5" y="4648200"/>
            <a:ext cx="12192000" cy="0"/>
          </a:xfrm>
          <a:prstGeom prst="line">
            <a:avLst/>
          </a:prstGeom>
          <a:ln w="12700">
            <a:solidFill>
              <a:srgbClr val="A5A7AF">
                <a:alpha val="60000"/>
              </a:srgb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20D7E457-F144-4DD3-952B-D183170937EF}"/>
              </a:ext>
            </a:extLst>
          </p:cNvPr>
          <p:cNvSpPr>
            <a:spLocks noGrp="1"/>
          </p:cNvSpPr>
          <p:nvPr>
            <p:ph type="title" hasCustomPrompt="1"/>
          </p:nvPr>
        </p:nvSpPr>
        <p:spPr>
          <a:xfrm>
            <a:off x="0" y="2971800"/>
            <a:ext cx="12192000" cy="914400"/>
          </a:xfrm>
        </p:spPr>
        <p:txBody>
          <a:bodyPr/>
          <a:lstStyle>
            <a:lvl1pPr>
              <a:defRPr sz="6000" cap="all" baseline="0"/>
            </a:lvl1pPr>
          </a:lstStyle>
          <a:p>
            <a:r>
              <a:rPr lang="en-US" dirty="0"/>
              <a:t>CLICK TO INSERT SECTION TITLE</a:t>
            </a:r>
          </a:p>
        </p:txBody>
      </p:sp>
    </p:spTree>
    <p:extLst>
      <p:ext uri="{BB962C8B-B14F-4D97-AF65-F5344CB8AC3E}">
        <p14:creationId xmlns:p14="http://schemas.microsoft.com/office/powerpoint/2010/main" val="1119516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ag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800" dirty="0"/>
          </a:p>
        </p:txBody>
      </p:sp>
      <p:sp>
        <p:nvSpPr>
          <p:cNvPr id="13" name="Text Placeholder 12">
            <a:extLst>
              <a:ext uri="{FF2B5EF4-FFF2-40B4-BE49-F238E27FC236}">
                <a16:creationId xmlns:a16="http://schemas.microsoft.com/office/drawing/2014/main" id="{D2E06703-C153-4869-B813-A7648DBFD7C8}"/>
              </a:ext>
            </a:extLst>
          </p:cNvPr>
          <p:cNvSpPr>
            <a:spLocks noGrp="1"/>
          </p:cNvSpPr>
          <p:nvPr>
            <p:ph type="body" sz="quarter" idx="15" hasCustomPrompt="1"/>
          </p:nvPr>
        </p:nvSpPr>
        <p:spPr>
          <a:xfrm>
            <a:off x="4742090" y="5361208"/>
            <a:ext cx="4913085" cy="328231"/>
          </a:xfrm>
          <a:prstGeom prst="rect">
            <a:avLst/>
          </a:prstGeom>
          <a:noFill/>
        </p:spPr>
        <p:txBody>
          <a:bodyPr lIns="0" tIns="0" rIns="0" bIns="0">
            <a:spAutoFit/>
          </a:bodyPr>
          <a:lstStyle>
            <a:lvl1pPr algn="r">
              <a:spcBef>
                <a:spcPts val="0"/>
              </a:spcBef>
              <a:defRPr lang="en-US" sz="2133" kern="1200" dirty="0">
                <a:solidFill>
                  <a:srgbClr val="FFFFFF"/>
                </a:solidFill>
                <a:latin typeface="+mj-lt"/>
                <a:ea typeface="+mn-ea"/>
                <a:cs typeface="+mn-cs"/>
              </a:defRPr>
            </a:lvl1pPr>
          </a:lstStyle>
          <a:p>
            <a:pPr marL="0" lvl="0" algn="r">
              <a:spcBef>
                <a:spcPts val="3000"/>
              </a:spcBef>
            </a:pPr>
            <a:r>
              <a:rPr lang="en-US" dirty="0"/>
              <a:t>Click to insert name</a:t>
            </a:r>
          </a:p>
        </p:txBody>
      </p:sp>
      <p:sp>
        <p:nvSpPr>
          <p:cNvPr id="15" name="Text Placeholder 12">
            <a:extLst>
              <a:ext uri="{FF2B5EF4-FFF2-40B4-BE49-F238E27FC236}">
                <a16:creationId xmlns:a16="http://schemas.microsoft.com/office/drawing/2014/main" id="{A6205A6D-E1D9-4B62-900E-D636674708DB}"/>
              </a:ext>
            </a:extLst>
          </p:cNvPr>
          <p:cNvSpPr>
            <a:spLocks noGrp="1"/>
          </p:cNvSpPr>
          <p:nvPr>
            <p:ph type="body" sz="quarter" idx="16" hasCustomPrompt="1"/>
          </p:nvPr>
        </p:nvSpPr>
        <p:spPr>
          <a:xfrm>
            <a:off x="4742090" y="5710021"/>
            <a:ext cx="4913085" cy="287323"/>
          </a:xfrm>
          <a:prstGeom prst="rect">
            <a:avLst/>
          </a:prstGeom>
          <a:noFill/>
        </p:spPr>
        <p:txBody>
          <a:bodyPr lIns="0" tIns="0" rIns="0" bIns="0">
            <a:spAutoFit/>
          </a:bodyPr>
          <a:lstStyle>
            <a:lvl1pPr algn="r">
              <a:spcBef>
                <a:spcPts val="0"/>
              </a:spcBef>
              <a:defRPr lang="en-US" sz="1867" kern="1200" dirty="0">
                <a:solidFill>
                  <a:srgbClr val="FFFFFF"/>
                </a:solidFill>
                <a:latin typeface="+mj-lt"/>
                <a:ea typeface="+mn-ea"/>
                <a:cs typeface="+mn-cs"/>
              </a:defRPr>
            </a:lvl1pPr>
          </a:lstStyle>
          <a:p>
            <a:pPr marL="0" lvl="0" algn="r">
              <a:spcBef>
                <a:spcPts val="3000"/>
              </a:spcBef>
            </a:pPr>
            <a:r>
              <a:rPr lang="en-US" dirty="0"/>
              <a:t>Click to insert title</a:t>
            </a:r>
          </a:p>
        </p:txBody>
      </p:sp>
      <p:sp>
        <p:nvSpPr>
          <p:cNvPr id="11" name="Picture Placeholder 10">
            <a:extLst>
              <a:ext uri="{FF2B5EF4-FFF2-40B4-BE49-F238E27FC236}">
                <a16:creationId xmlns:a16="http://schemas.microsoft.com/office/drawing/2014/main" id="{583ED5A0-C0CC-48EB-B887-636201C94C11}"/>
              </a:ext>
            </a:extLst>
          </p:cNvPr>
          <p:cNvSpPr>
            <a:spLocks noGrp="1"/>
          </p:cNvSpPr>
          <p:nvPr>
            <p:ph type="pic" sz="quarter" idx="14"/>
          </p:nvPr>
        </p:nvSpPr>
        <p:spPr>
          <a:xfrm>
            <a:off x="9781117" y="4608576"/>
            <a:ext cx="1191683" cy="1414272"/>
          </a:xfrm>
          <a:prstGeom prst="rect">
            <a:avLst/>
          </a:prstGeom>
        </p:spPr>
        <p:txBody>
          <a:bodyPr/>
          <a:lstStyle>
            <a:lvl1pPr>
              <a:defRPr sz="1000">
                <a:solidFill>
                  <a:schemeClr val="bg1"/>
                </a:solidFill>
              </a:defRPr>
            </a:lvl1pPr>
          </a:lstStyle>
          <a:p>
            <a:r>
              <a:rPr lang="en-US" dirty="0"/>
              <a:t>Click icon to add picture</a:t>
            </a:r>
          </a:p>
        </p:txBody>
      </p:sp>
      <p:sp>
        <p:nvSpPr>
          <p:cNvPr id="3" name="Text Placeholder 2">
            <a:extLst>
              <a:ext uri="{FF2B5EF4-FFF2-40B4-BE49-F238E27FC236}">
                <a16:creationId xmlns:a16="http://schemas.microsoft.com/office/drawing/2014/main" id="{B0782C18-06AB-40FD-8759-E524D3BF922E}"/>
              </a:ext>
            </a:extLst>
          </p:cNvPr>
          <p:cNvSpPr>
            <a:spLocks noGrp="1"/>
          </p:cNvSpPr>
          <p:nvPr>
            <p:ph type="body" sz="quarter" idx="13" hasCustomPrompt="1"/>
          </p:nvPr>
        </p:nvSpPr>
        <p:spPr>
          <a:xfrm>
            <a:off x="1219200" y="1219200"/>
            <a:ext cx="9753600" cy="549766"/>
          </a:xfrm>
          <a:prstGeom prst="rect">
            <a:avLst/>
          </a:prstGeom>
        </p:spPr>
        <p:txBody>
          <a:bodyPr lIns="0" tIns="0" rIns="0" bIns="0">
            <a:spAutoFit/>
          </a:bodyPr>
          <a:lstStyle>
            <a:lvl1pPr marL="0" indent="0">
              <a:lnSpc>
                <a:spcPct val="120000"/>
              </a:lnSpc>
              <a:defRPr lang="en-US" sz="3200" spc="20" dirty="0">
                <a:solidFill>
                  <a:schemeClr val="lt1"/>
                </a:solidFill>
                <a:latin typeface="+mj-lt"/>
              </a:defRPr>
            </a:lvl1pPr>
            <a:lvl2pPr>
              <a:defRPr lang="en-US" sz="2667" dirty="0"/>
            </a:lvl2pPr>
            <a:lvl3pPr>
              <a:defRPr lang="en-US" sz="2667" dirty="0"/>
            </a:lvl3pPr>
            <a:lvl4pPr>
              <a:defRPr lang="en-US" sz="2133" dirty="0"/>
            </a:lvl4pPr>
            <a:lvl5pPr>
              <a:defRPr lang="en-US" sz="1867" dirty="0"/>
            </a:lvl5pPr>
          </a:lstStyle>
          <a:p>
            <a:pPr marL="0" lvl="0" indent="0">
              <a:lnSpc>
                <a:spcPct val="120000"/>
              </a:lnSpc>
              <a:buFont typeface="AvantGarde Bk BT" pitchFamily="34" charset="0"/>
            </a:pPr>
            <a:r>
              <a:rPr lang="en-US" dirty="0"/>
              <a:t>Click to insert quote</a:t>
            </a:r>
          </a:p>
        </p:txBody>
      </p:sp>
      <p:cxnSp>
        <p:nvCxnSpPr>
          <p:cNvPr id="8" name="Straight Connector 7">
            <a:extLst>
              <a:ext uri="{FF2B5EF4-FFF2-40B4-BE49-F238E27FC236}">
                <a16:creationId xmlns:a16="http://schemas.microsoft.com/office/drawing/2014/main" id="{1C863E35-913F-430C-84CF-A60B50F85082}"/>
              </a:ext>
            </a:extLst>
          </p:cNvPr>
          <p:cNvCxnSpPr>
            <a:cxnSpLocks/>
          </p:cNvCxnSpPr>
          <p:nvPr/>
        </p:nvCxnSpPr>
        <p:spPr>
          <a:xfrm>
            <a:off x="1219200" y="4490720"/>
            <a:ext cx="9753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05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pic>
        <p:nvPicPr>
          <p:cNvPr id="13" name="Picture 12" descr="Background">
            <a:extLst>
              <a:ext uri="{FF2B5EF4-FFF2-40B4-BE49-F238E27FC236}">
                <a16:creationId xmlns:a16="http://schemas.microsoft.com/office/drawing/2014/main" id="{5289E3D4-48BE-4D4A-A65B-BCF24D7D1F50}"/>
              </a:ext>
            </a:extLst>
          </p:cNvPr>
          <p:cNvPicPr>
            <a:picLocks noChangeAspect="1"/>
          </p:cNvPicPr>
          <p:nvPr/>
        </p:nvPicPr>
        <p:blipFill rotWithShape="1">
          <a:blip r:embed="rId2">
            <a:extLst>
              <a:ext uri="{28A0092B-C50C-407E-A947-70E740481C1C}">
                <a14:useLocalDpi xmlns:a14="http://schemas.microsoft.com/office/drawing/2010/main" val="0"/>
              </a:ext>
            </a:extLst>
          </a:blip>
          <a:srcRect t="33762" b="41686"/>
          <a:stretch/>
        </p:blipFill>
        <p:spPr>
          <a:xfrm>
            <a:off x="0" y="0"/>
            <a:ext cx="12192000" cy="1683811"/>
          </a:xfrm>
          <a:prstGeom prst="rect">
            <a:avLst/>
          </a:prstGeom>
        </p:spPr>
      </p:pic>
      <p:pic>
        <p:nvPicPr>
          <p:cNvPr id="17" name="Picture 16" descr="FHLBNY Logo">
            <a:extLst>
              <a:ext uri="{FF2B5EF4-FFF2-40B4-BE49-F238E27FC236}">
                <a16:creationId xmlns:a16="http://schemas.microsoft.com/office/drawing/2014/main" id="{450D91A1-B149-4367-9240-F7A5F7C64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
        <p:nvSpPr>
          <p:cNvPr id="15" name="TextBox 14">
            <a:extLst>
              <a:ext uri="{FF2B5EF4-FFF2-40B4-BE49-F238E27FC236}">
                <a16:creationId xmlns:a16="http://schemas.microsoft.com/office/drawing/2014/main" id="{3EE6F168-9A40-40C8-877E-EA4344DBAB29}"/>
              </a:ext>
            </a:extLst>
          </p:cNvPr>
          <p:cNvSpPr txBox="1"/>
          <p:nvPr/>
        </p:nvSpPr>
        <p:spPr>
          <a:xfrm>
            <a:off x="1868637" y="0"/>
            <a:ext cx="9532908" cy="1683810"/>
          </a:xfrm>
          <a:prstGeom prst="rect">
            <a:avLst/>
          </a:prstGeom>
          <a:noFill/>
        </p:spPr>
        <p:txBody>
          <a:bodyPr wrap="square" lIns="0" tIns="0" rIns="0" bIns="0" rtlCol="0" anchor="ctr" anchorCtr="0">
            <a:noAutofit/>
          </a:bodyPr>
          <a:lstStyle/>
          <a:p>
            <a:pPr algn="r"/>
            <a:r>
              <a:rPr lang="en-US" sz="3733" dirty="0">
                <a:solidFill>
                  <a:schemeClr val="bg1"/>
                </a:solidFill>
                <a:latin typeface="Barlow Medium" panose="00000600000000000000" pitchFamily="50" charset="0"/>
              </a:rPr>
              <a:t>Advancing Housing and Community Growth</a:t>
            </a:r>
          </a:p>
        </p:txBody>
      </p:sp>
      <p:sp>
        <p:nvSpPr>
          <p:cNvPr id="22" name="TextBox 21">
            <a:extLst>
              <a:ext uri="{FF2B5EF4-FFF2-40B4-BE49-F238E27FC236}">
                <a16:creationId xmlns:a16="http://schemas.microsoft.com/office/drawing/2014/main" id="{9F950D43-D802-4431-BCD6-B2A79BF5886D}"/>
              </a:ext>
            </a:extLst>
          </p:cNvPr>
          <p:cNvSpPr txBox="1"/>
          <p:nvPr/>
        </p:nvSpPr>
        <p:spPr>
          <a:xfrm>
            <a:off x="303276" y="5504597"/>
            <a:ext cx="11585448" cy="903068"/>
          </a:xfrm>
          <a:prstGeom prst="rect">
            <a:avLst/>
          </a:prstGeom>
          <a:noFill/>
        </p:spPr>
        <p:txBody>
          <a:bodyPr wrap="square" lIns="0" tIns="121920" rIns="0" bIns="121920" rtlCol="0">
            <a:spAutoFit/>
          </a:bodyPr>
          <a:lstStyle/>
          <a:p>
            <a:pPr algn="just"/>
            <a:r>
              <a:rPr lang="en-US" sz="1067" dirty="0">
                <a:solidFill>
                  <a:srgbClr val="000000"/>
                </a:solidFill>
                <a:latin typeface="Barlow" panose="00000500000000000000" pitchFamily="50" charset="0"/>
              </a:rPr>
              <a:t>The information provided by the Federal Home Loan Bank of New York (FHLBNY) in this communication is set forth for informational purposes only. The information should not be construed as an opinion, recommendation or solicitation regarding the use of any financial strategy and/or the purchase or sale of any financial instrument. All customers are advised to conduct their own independent due diligence before making any financial decisions. Please note that the past performance of any FHLBNY service or product should not be viewed as a guarantee of future results. Also, the information presented here and/or the services or products provided by the FHLBNY may change at any time without notice.</a:t>
            </a:r>
          </a:p>
        </p:txBody>
      </p:sp>
      <p:sp>
        <p:nvSpPr>
          <p:cNvPr id="26" name="Text Placeholder 33">
            <a:extLst>
              <a:ext uri="{FF2B5EF4-FFF2-40B4-BE49-F238E27FC236}">
                <a16:creationId xmlns:a16="http://schemas.microsoft.com/office/drawing/2014/main" id="{B460AD46-3408-4B74-B883-E9AAF50DBCBE}"/>
              </a:ext>
            </a:extLst>
          </p:cNvPr>
          <p:cNvSpPr>
            <a:spLocks noGrp="1"/>
          </p:cNvSpPr>
          <p:nvPr>
            <p:ph type="body" sz="quarter" idx="11" hasCustomPrompt="1"/>
          </p:nvPr>
        </p:nvSpPr>
        <p:spPr>
          <a:xfrm>
            <a:off x="3432539" y="3032413"/>
            <a:ext cx="5326924" cy="952500"/>
          </a:xfrm>
          <a:prstGeom prst="rect">
            <a:avLst/>
          </a:prstGeom>
        </p:spPr>
        <p:txBody>
          <a:bodyPr lIns="0" tIns="0" rIns="0" bIns="0" anchor="t" anchorCtr="0">
            <a:noAutofit/>
          </a:bodyPr>
          <a:lstStyle>
            <a:lvl1pPr marL="0" indent="0" algn="ctr">
              <a:spcBef>
                <a:spcPts val="0"/>
              </a:spcBef>
              <a:buNone/>
              <a:defRPr sz="1867" b="0" spc="0" baseline="0">
                <a:solidFill>
                  <a:schemeClr val="tx1"/>
                </a:solidFill>
              </a:defRPr>
            </a:lvl1pPr>
          </a:lstStyle>
          <a:p>
            <a:pPr lvl="0"/>
            <a:r>
              <a:rPr lang="en-US" dirty="0"/>
              <a:t>Title</a:t>
            </a:r>
            <a:br>
              <a:rPr lang="en-US" dirty="0"/>
            </a:br>
            <a:r>
              <a:rPr lang="en-US" dirty="0"/>
              <a:t>212.441.XXXX</a:t>
            </a:r>
            <a:br>
              <a:rPr lang="en-US" dirty="0"/>
            </a:br>
            <a:r>
              <a:rPr lang="en-US" dirty="0"/>
              <a:t>xxxx@fhlbny.com</a:t>
            </a:r>
          </a:p>
        </p:txBody>
      </p:sp>
      <p:sp>
        <p:nvSpPr>
          <p:cNvPr id="27" name="Text Placeholder 31">
            <a:extLst>
              <a:ext uri="{FF2B5EF4-FFF2-40B4-BE49-F238E27FC236}">
                <a16:creationId xmlns:a16="http://schemas.microsoft.com/office/drawing/2014/main" id="{7698CCB0-A8CB-4675-8D13-7A686736322F}"/>
              </a:ext>
            </a:extLst>
          </p:cNvPr>
          <p:cNvSpPr>
            <a:spLocks noGrp="1"/>
          </p:cNvSpPr>
          <p:nvPr>
            <p:ph type="body" sz="quarter" idx="12" hasCustomPrompt="1"/>
          </p:nvPr>
        </p:nvSpPr>
        <p:spPr>
          <a:xfrm>
            <a:off x="3432539" y="2450592"/>
            <a:ext cx="5326924" cy="493776"/>
          </a:xfrm>
          <a:prstGeom prst="rect">
            <a:avLst/>
          </a:prstGeom>
        </p:spPr>
        <p:txBody>
          <a:bodyPr lIns="0" tIns="0" rIns="0" bIns="0" anchor="t" anchorCtr="0">
            <a:noAutofit/>
          </a:bodyPr>
          <a:lstStyle>
            <a:lvl1pPr marL="0" indent="0" algn="ctr" defTabSz="1219170" rtl="0" eaLnBrk="1" latinLnBrk="0" hangingPunct="1">
              <a:spcBef>
                <a:spcPct val="0"/>
              </a:spcBef>
              <a:buNone/>
              <a:defRPr lang="en-US" sz="2667" b="0" kern="1200" cap="none" spc="0" baseline="0" dirty="0">
                <a:solidFill>
                  <a:schemeClr val="tx1"/>
                </a:solidFill>
                <a:latin typeface="Barlow Medium" panose="00000600000000000000" pitchFamily="50" charset="0"/>
                <a:ea typeface="+mj-ea"/>
                <a:cs typeface="Arial" pitchFamily="34" charset="0"/>
              </a:defRPr>
            </a:lvl1pPr>
          </a:lstStyle>
          <a:p>
            <a:pPr lvl="0"/>
            <a:r>
              <a:rPr lang="en-US" dirty="0"/>
              <a:t>PRESENTER</a:t>
            </a:r>
          </a:p>
        </p:txBody>
      </p:sp>
      <p:sp>
        <p:nvSpPr>
          <p:cNvPr id="9" name="Rectangle 8">
            <a:extLst>
              <a:ext uri="{FF2B5EF4-FFF2-40B4-BE49-F238E27FC236}">
                <a16:creationId xmlns:a16="http://schemas.microsoft.com/office/drawing/2014/main" id="{4261E7F6-BFB0-4484-89D5-C55CE87EE78D}"/>
              </a:ext>
            </a:extLst>
          </p:cNvPr>
          <p:cNvSpPr/>
          <p:nvPr/>
        </p:nvSpPr>
        <p:spPr>
          <a:xfrm>
            <a:off x="0" y="6492240"/>
            <a:ext cx="12192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600" spc="67" dirty="0">
                <a:solidFill>
                  <a:srgbClr val="FFFFFF"/>
                </a:solidFill>
                <a:latin typeface="+mj-lt"/>
              </a:rPr>
              <a:t>© </a:t>
            </a:r>
            <a:fld id="{A7056C09-5CC1-4F78-A8DC-B15BE0D251E2}" type="datetimeyyyy">
              <a:rPr lang="en-US" sz="1600" spc="67">
                <a:solidFill>
                  <a:srgbClr val="FFFFFF"/>
                </a:solidFill>
                <a:latin typeface="+mj-lt"/>
              </a:rPr>
              <a:t>2025</a:t>
            </a:fld>
            <a:r>
              <a:rPr lang="en-US" sz="1600" spc="67" dirty="0">
                <a:solidFill>
                  <a:srgbClr val="FFFFFF"/>
                </a:solidFill>
                <a:latin typeface="+mj-lt"/>
              </a:rPr>
              <a:t> FEDERAL HOME LOAN BANK OF NEW YORK • 101 PARK AVENUE • NEW YORK, NY 10178 • WWW.FHLBNY.COM</a:t>
            </a:r>
          </a:p>
        </p:txBody>
      </p:sp>
      <p:sp>
        <p:nvSpPr>
          <p:cNvPr id="10" name="Rectangle 9">
            <a:extLst>
              <a:ext uri="{FF2B5EF4-FFF2-40B4-BE49-F238E27FC236}">
                <a16:creationId xmlns:a16="http://schemas.microsoft.com/office/drawing/2014/main" id="{903C3118-EB5A-461B-90FF-A3EC8368A326}"/>
              </a:ext>
            </a:extLst>
          </p:cNvPr>
          <p:cNvSpPr/>
          <p:nvPr userDrawn="1"/>
        </p:nvSpPr>
        <p:spPr>
          <a:xfrm>
            <a:off x="0" y="6492240"/>
            <a:ext cx="12192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600" spc="67" dirty="0">
                <a:solidFill>
                  <a:srgbClr val="FFFFFF"/>
                </a:solidFill>
                <a:latin typeface="+mj-lt"/>
              </a:rPr>
              <a:t>© </a:t>
            </a:r>
            <a:fld id="{A7056C09-5CC1-4F78-A8DC-B15BE0D251E2}" type="datetimeyyyy">
              <a:rPr lang="en-US" sz="1600" spc="67">
                <a:solidFill>
                  <a:srgbClr val="FFFFFF"/>
                </a:solidFill>
                <a:latin typeface="+mj-lt"/>
              </a:rPr>
              <a:t>2025</a:t>
            </a:fld>
            <a:r>
              <a:rPr lang="en-US" sz="1600" spc="67" dirty="0">
                <a:solidFill>
                  <a:srgbClr val="FFFFFF"/>
                </a:solidFill>
                <a:latin typeface="+mj-lt"/>
              </a:rPr>
              <a:t> FEDERAL HOME LOAN BANK OF NEW YORK • 101 PARK AVENUE • NEW YORK, NY 10178 • WWW.FHLBNY.COM</a:t>
            </a:r>
          </a:p>
        </p:txBody>
      </p:sp>
    </p:spTree>
    <p:extLst>
      <p:ext uri="{BB962C8B-B14F-4D97-AF65-F5344CB8AC3E}">
        <p14:creationId xmlns:p14="http://schemas.microsoft.com/office/powerpoint/2010/main" val="211254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ding Slide_Blank">
    <p:spTree>
      <p:nvGrpSpPr>
        <p:cNvPr id="1" name=""/>
        <p:cNvGrpSpPr/>
        <p:nvPr/>
      </p:nvGrpSpPr>
      <p:grpSpPr>
        <a:xfrm>
          <a:off x="0" y="0"/>
          <a:ext cx="0" cy="0"/>
          <a:chOff x="0" y="0"/>
          <a:chExt cx="0" cy="0"/>
        </a:xfrm>
      </p:grpSpPr>
      <p:pic>
        <p:nvPicPr>
          <p:cNvPr id="13" name="Picture 12" descr="Background">
            <a:extLst>
              <a:ext uri="{FF2B5EF4-FFF2-40B4-BE49-F238E27FC236}">
                <a16:creationId xmlns:a16="http://schemas.microsoft.com/office/drawing/2014/main" id="{5289E3D4-48BE-4D4A-A65B-BCF24D7D1F50}"/>
              </a:ext>
            </a:extLst>
          </p:cNvPr>
          <p:cNvPicPr>
            <a:picLocks noChangeAspect="1"/>
          </p:cNvPicPr>
          <p:nvPr/>
        </p:nvPicPr>
        <p:blipFill rotWithShape="1">
          <a:blip r:embed="rId2">
            <a:extLst>
              <a:ext uri="{28A0092B-C50C-407E-A947-70E740481C1C}">
                <a14:useLocalDpi xmlns:a14="http://schemas.microsoft.com/office/drawing/2010/main" val="0"/>
              </a:ext>
            </a:extLst>
          </a:blip>
          <a:srcRect t="33762" b="41686"/>
          <a:stretch/>
        </p:blipFill>
        <p:spPr>
          <a:xfrm>
            <a:off x="0" y="0"/>
            <a:ext cx="12192000" cy="1683811"/>
          </a:xfrm>
          <a:prstGeom prst="rect">
            <a:avLst/>
          </a:prstGeom>
        </p:spPr>
      </p:pic>
      <p:pic>
        <p:nvPicPr>
          <p:cNvPr id="17" name="Picture 16" descr="FHLBNY Logo">
            <a:extLst>
              <a:ext uri="{FF2B5EF4-FFF2-40B4-BE49-F238E27FC236}">
                <a16:creationId xmlns:a16="http://schemas.microsoft.com/office/drawing/2014/main" id="{450D91A1-B149-4367-9240-F7A5F7C64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
        <p:nvSpPr>
          <p:cNvPr id="15" name="TextBox 14">
            <a:extLst>
              <a:ext uri="{FF2B5EF4-FFF2-40B4-BE49-F238E27FC236}">
                <a16:creationId xmlns:a16="http://schemas.microsoft.com/office/drawing/2014/main" id="{3EE6F168-9A40-40C8-877E-EA4344DBAB29}"/>
              </a:ext>
            </a:extLst>
          </p:cNvPr>
          <p:cNvSpPr txBox="1"/>
          <p:nvPr/>
        </p:nvSpPr>
        <p:spPr>
          <a:xfrm>
            <a:off x="1868637" y="0"/>
            <a:ext cx="9532908" cy="1683810"/>
          </a:xfrm>
          <a:prstGeom prst="rect">
            <a:avLst/>
          </a:prstGeom>
          <a:noFill/>
        </p:spPr>
        <p:txBody>
          <a:bodyPr wrap="square" lIns="0" tIns="0" rIns="0" bIns="0" rtlCol="0" anchor="ctr" anchorCtr="0">
            <a:noAutofit/>
          </a:bodyPr>
          <a:lstStyle/>
          <a:p>
            <a:pPr algn="r"/>
            <a:r>
              <a:rPr lang="en-US" sz="3733" dirty="0">
                <a:solidFill>
                  <a:schemeClr val="bg1"/>
                </a:solidFill>
                <a:latin typeface="Barlow Medium" panose="00000600000000000000" pitchFamily="50" charset="0"/>
              </a:rPr>
              <a:t>Advancing Housing and Community Growth</a:t>
            </a:r>
          </a:p>
        </p:txBody>
      </p:sp>
      <p:sp>
        <p:nvSpPr>
          <p:cNvPr id="23" name="Rectangle 22">
            <a:extLst>
              <a:ext uri="{FF2B5EF4-FFF2-40B4-BE49-F238E27FC236}">
                <a16:creationId xmlns:a16="http://schemas.microsoft.com/office/drawing/2014/main" id="{4434702F-A05E-4A7A-8200-DB8E6A76EC81}"/>
              </a:ext>
            </a:extLst>
          </p:cNvPr>
          <p:cNvSpPr/>
          <p:nvPr/>
        </p:nvSpPr>
        <p:spPr>
          <a:xfrm>
            <a:off x="0" y="6492240"/>
            <a:ext cx="12192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1600" spc="67" dirty="0">
                <a:solidFill>
                  <a:srgbClr val="FFFFFF"/>
                </a:solidFill>
                <a:latin typeface="+mj-lt"/>
              </a:rPr>
              <a:t>© </a:t>
            </a:r>
            <a:fld id="{A7056C09-5CC1-4F78-A8DC-B15BE0D251E2}" type="datetimeyyyy">
              <a:rPr lang="en-US" sz="1600" spc="67">
                <a:solidFill>
                  <a:srgbClr val="FFFFFF"/>
                </a:solidFill>
                <a:latin typeface="+mj-lt"/>
              </a:rPr>
              <a:t>2025</a:t>
            </a:fld>
            <a:r>
              <a:rPr lang="en-US" sz="1600" spc="67" dirty="0">
                <a:solidFill>
                  <a:srgbClr val="FFFFFF"/>
                </a:solidFill>
                <a:latin typeface="+mj-lt"/>
              </a:rPr>
              <a:t> FEDERAL HOME LOAN BANK OF NEW YORK • 101 PARK AVENUE • NEW YORK, NY 10178 • WWW.FHLBNY.COM</a:t>
            </a:r>
          </a:p>
        </p:txBody>
      </p:sp>
      <p:sp>
        <p:nvSpPr>
          <p:cNvPr id="8" name="TextBox 7">
            <a:extLst>
              <a:ext uri="{FF2B5EF4-FFF2-40B4-BE49-F238E27FC236}">
                <a16:creationId xmlns:a16="http://schemas.microsoft.com/office/drawing/2014/main" id="{22C5DA53-F249-41A3-9E17-79F0249985D1}"/>
              </a:ext>
            </a:extLst>
          </p:cNvPr>
          <p:cNvSpPr txBox="1"/>
          <p:nvPr/>
        </p:nvSpPr>
        <p:spPr>
          <a:xfrm>
            <a:off x="303276" y="5504597"/>
            <a:ext cx="11585448" cy="903068"/>
          </a:xfrm>
          <a:prstGeom prst="rect">
            <a:avLst/>
          </a:prstGeom>
          <a:noFill/>
        </p:spPr>
        <p:txBody>
          <a:bodyPr wrap="square" lIns="0" tIns="121920" rIns="0" bIns="121920" rtlCol="0">
            <a:spAutoFit/>
          </a:bodyPr>
          <a:lstStyle/>
          <a:p>
            <a:pPr algn="just"/>
            <a:r>
              <a:rPr lang="en-US" sz="1067" dirty="0">
                <a:solidFill>
                  <a:srgbClr val="000000"/>
                </a:solidFill>
                <a:latin typeface="Barlow" panose="00000500000000000000" pitchFamily="50" charset="0"/>
              </a:rPr>
              <a:t>The information provided by the Federal Home Loan Bank of New York (FHLBNY) in this communication is set forth for informational purposes only. The information should not be construed as an opinion, recommendation or solicitation regarding the use of any financial strategy and/or the purchase or sale of any financial instrument. All customers are advised to conduct their own independent due diligence before making any financial decisions. Please note that the past performance of any FHLBNY service or product should not be viewed as a guarantee of future results. Also, the information presented here and/or the services or products provided by the FHLBNY may change at any time without notice.</a:t>
            </a:r>
          </a:p>
        </p:txBody>
      </p:sp>
    </p:spTree>
    <p:extLst>
      <p:ext uri="{BB962C8B-B14F-4D97-AF65-F5344CB8AC3E}">
        <p14:creationId xmlns:p14="http://schemas.microsoft.com/office/powerpoint/2010/main" val="50294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Slide - General">
    <p:spTree>
      <p:nvGrpSpPr>
        <p:cNvPr id="1" name=""/>
        <p:cNvGrpSpPr/>
        <p:nvPr/>
      </p:nvGrpSpPr>
      <p:grpSpPr>
        <a:xfrm>
          <a:off x="0" y="0"/>
          <a:ext cx="0" cy="0"/>
          <a:chOff x="0" y="0"/>
          <a:chExt cx="0" cy="0"/>
        </a:xfrm>
      </p:grpSpPr>
      <p:grpSp>
        <p:nvGrpSpPr>
          <p:cNvPr id="2" name="Group 11"/>
          <p:cNvGrpSpPr>
            <a:grpSpLocks/>
          </p:cNvGrpSpPr>
          <p:nvPr userDrawn="1"/>
        </p:nvGrpSpPr>
        <p:grpSpPr bwMode="auto">
          <a:xfrm>
            <a:off x="0" y="923925"/>
            <a:ext cx="12192000" cy="100013"/>
            <a:chOff x="-127000" y="3031100"/>
            <a:chExt cx="9144000" cy="99704"/>
          </a:xfrm>
        </p:grpSpPr>
        <p:cxnSp>
          <p:nvCxnSpPr>
            <p:cNvPr id="57" name="Straight Connector 56"/>
            <p:cNvCxnSpPr/>
            <p:nvPr userDrawn="1"/>
          </p:nvCxnSpPr>
          <p:spPr>
            <a:xfrm>
              <a:off x="-127000" y="3130804"/>
              <a:ext cx="9144000" cy="0"/>
            </a:xfrm>
            <a:prstGeom prst="line">
              <a:avLst/>
            </a:prstGeom>
            <a:noFill/>
            <a:ln w="9525" cap="flat" cmpd="sng" algn="ctr">
              <a:solidFill>
                <a:srgbClr val="94A4B1"/>
              </a:solidFill>
              <a:prstDash val="solid"/>
            </a:ln>
            <a:effectLst/>
          </p:spPr>
        </p:cxnSp>
        <p:sp>
          <p:nvSpPr>
            <p:cNvPr id="58" name="Rectangle 57"/>
            <p:cNvSpPr/>
            <p:nvPr userDrawn="1"/>
          </p:nvSpPr>
          <p:spPr>
            <a:xfrm>
              <a:off x="-127000" y="3031100"/>
              <a:ext cx="9144000" cy="26905"/>
            </a:xfrm>
            <a:prstGeom prst="rect">
              <a:avLst/>
            </a:prstGeom>
            <a:solidFill>
              <a:srgbClr val="7A8F9F"/>
            </a:solidFill>
            <a:ln w="25400" cap="flat" cmpd="sng" algn="ctr">
              <a:noFill/>
              <a:prstDash val="solid"/>
            </a:ln>
            <a:effectLst/>
          </p:spPr>
          <p:txBody>
            <a:bodyPr anchor="ctr"/>
            <a:lstStyle/>
            <a:p>
              <a:pPr algn="ctr">
                <a:defRPr/>
              </a:pPr>
              <a:endParaRPr lang="en-US" sz="1800" kern="0" dirty="0">
                <a:solidFill>
                  <a:srgbClr val="FFFFFF"/>
                </a:solidFill>
              </a:endParaRPr>
            </a:p>
          </p:txBody>
        </p:sp>
      </p:grpSp>
      <p:sp>
        <p:nvSpPr>
          <p:cNvPr id="60" name="Rectangle 59"/>
          <p:cNvSpPr/>
          <p:nvPr userDrawn="1"/>
        </p:nvSpPr>
        <p:spPr>
          <a:xfrm>
            <a:off x="0" y="0"/>
            <a:ext cx="12192000" cy="6858000"/>
          </a:xfrm>
          <a:prstGeom prst="rect">
            <a:avLst/>
          </a:prstGeom>
          <a:solidFill>
            <a:schemeClr val="bg1"/>
          </a:solidFill>
          <a:ln w="25400" cap="flat" cmpd="sng" algn="ctr">
            <a:noFill/>
            <a:prstDash val="solid"/>
          </a:ln>
          <a:effectLst/>
        </p:spPr>
        <p:txBody>
          <a:bodyPr anchor="ctr"/>
          <a:lstStyle/>
          <a:p>
            <a:pPr algn="ctr">
              <a:defRPr/>
            </a:pPr>
            <a:endParaRPr lang="en-US" sz="1800" kern="0" dirty="0">
              <a:solidFill>
                <a:srgbClr val="FFFFFF"/>
              </a:solidFill>
            </a:endParaRPr>
          </a:p>
        </p:txBody>
      </p:sp>
      <p:sp>
        <p:nvSpPr>
          <p:cNvPr id="35" name="Rectangle 34"/>
          <p:cNvSpPr/>
          <p:nvPr userDrawn="1"/>
        </p:nvSpPr>
        <p:spPr>
          <a:xfrm>
            <a:off x="0" y="2400300"/>
            <a:ext cx="12192000" cy="2057400"/>
          </a:xfrm>
          <a:prstGeom prst="rect">
            <a:avLst/>
          </a:prstGeom>
          <a:solidFill>
            <a:srgbClr val="FFFFFF">
              <a:alpha val="75000"/>
            </a:srgbClr>
          </a:solidFill>
          <a:ln w="25400" cap="flat" cmpd="sng" algn="ctr">
            <a:noFill/>
            <a:prstDash val="solid"/>
          </a:ln>
          <a:effectLst/>
        </p:spPr>
        <p:txBody>
          <a:bodyPr anchor="ctr"/>
          <a:lstStyle/>
          <a:p>
            <a:pPr algn="ctr">
              <a:defRPr/>
            </a:pPr>
            <a:endParaRPr lang="en-US" sz="1800" kern="0" dirty="0">
              <a:solidFill>
                <a:srgbClr val="FFFFFF"/>
              </a:solidFill>
            </a:endParaRPr>
          </a:p>
        </p:txBody>
      </p:sp>
      <p:sp>
        <p:nvSpPr>
          <p:cNvPr id="76" name="Title 1"/>
          <p:cNvSpPr>
            <a:spLocks noGrp="1"/>
          </p:cNvSpPr>
          <p:nvPr userDrawn="1">
            <p:ph type="title" hasCustomPrompt="1"/>
          </p:nvPr>
        </p:nvSpPr>
        <p:spPr>
          <a:xfrm>
            <a:off x="2" y="2580968"/>
            <a:ext cx="12191999" cy="1696064"/>
          </a:xfrm>
          <a:prstGeom prst="rect">
            <a:avLst/>
          </a:prstGeom>
        </p:spPr>
        <p:txBody>
          <a:bodyPr/>
          <a:lstStyle>
            <a:lvl1pPr marL="0" marR="0" indent="0" algn="ctr" defTabSz="914400" eaLnBrk="1" fontAlgn="auto" latinLnBrk="0" hangingPunct="1">
              <a:lnSpc>
                <a:spcPct val="100000"/>
              </a:lnSpc>
              <a:spcBef>
                <a:spcPts val="0"/>
              </a:spcBef>
              <a:spcAft>
                <a:spcPts val="0"/>
              </a:spcAft>
              <a:buClrTx/>
              <a:buSzTx/>
              <a:buFontTx/>
              <a:buNone/>
              <a:tabLst/>
              <a:defRPr sz="4000" b="0" i="0" cap="all" spc="0" baseline="0">
                <a:solidFill>
                  <a:schemeClr val="tx2"/>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all" spc="100" normalizeH="0" baseline="0" noProof="0" dirty="0">
                <a:ln>
                  <a:noFill/>
                </a:ln>
                <a:solidFill>
                  <a:srgbClr val="1B3A6B"/>
                </a:solidFill>
                <a:effectLst/>
                <a:uLnTx/>
                <a:uFillTx/>
              </a:rPr>
              <a:t>Insert section title here</a:t>
            </a:r>
          </a:p>
        </p:txBody>
      </p:sp>
      <p:sp>
        <p:nvSpPr>
          <p:cNvPr id="22" name="Rectangle 21"/>
          <p:cNvSpPr/>
          <p:nvPr userDrawn="1"/>
        </p:nvSpPr>
        <p:spPr>
          <a:xfrm>
            <a:off x="0" y="6619876"/>
            <a:ext cx="12192000" cy="238125"/>
          </a:xfrm>
          <a:prstGeom prst="rect">
            <a:avLst/>
          </a:prstGeom>
          <a:solidFill>
            <a:srgbClr val="00305E"/>
          </a:solidFill>
          <a:ln w="25400" cap="flat" cmpd="sng" algn="ctr">
            <a:noFill/>
            <a:prstDash val="solid"/>
          </a:ln>
          <a:effectLst/>
        </p:spPr>
        <p:txBody>
          <a:bodyPr anchor="ctr"/>
          <a:lstStyle/>
          <a:p>
            <a:pPr algn="ctr">
              <a:defRPr/>
            </a:pPr>
            <a:endParaRPr lang="en-US" sz="1800" kern="0" dirty="0">
              <a:solidFill>
                <a:srgbClr val="FFFFFF"/>
              </a:solidFill>
            </a:endParaRPr>
          </a:p>
        </p:txBody>
      </p:sp>
      <p:sp>
        <p:nvSpPr>
          <p:cNvPr id="23" name="Rectangle 22"/>
          <p:cNvSpPr/>
          <p:nvPr userDrawn="1"/>
        </p:nvSpPr>
        <p:spPr>
          <a:xfrm rot="10800000">
            <a:off x="0" y="6588126"/>
            <a:ext cx="12192000" cy="365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cxnSp>
        <p:nvCxnSpPr>
          <p:cNvPr id="24" name="Straight Connector 23"/>
          <p:cNvCxnSpPr/>
          <p:nvPr userDrawn="1"/>
        </p:nvCxnSpPr>
        <p:spPr>
          <a:xfrm rot="10800000">
            <a:off x="0" y="6551613"/>
            <a:ext cx="121920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 name="Picture 24" descr="Logo.gif"/>
          <p:cNvPicPr>
            <a:picLocks noChangeAspect="1"/>
          </p:cNvPicPr>
          <p:nvPr userDrawn="1"/>
        </p:nvPicPr>
        <p:blipFill>
          <a:blip r:embed="rId2" cstate="print"/>
          <a:srcRect l="2267" t="1733" r="3600" b="1466"/>
          <a:stretch>
            <a:fillRect/>
          </a:stretch>
        </p:blipFill>
        <p:spPr bwMode="auto">
          <a:xfrm>
            <a:off x="243840" y="6259512"/>
            <a:ext cx="724312" cy="557784"/>
          </a:xfrm>
          <a:prstGeom prst="rect">
            <a:avLst/>
          </a:prstGeom>
          <a:noFill/>
          <a:ln w="9525">
            <a:noFill/>
            <a:miter lim="800000"/>
            <a:headEnd/>
            <a:tailEnd/>
          </a:ln>
        </p:spPr>
      </p:pic>
      <p:sp>
        <p:nvSpPr>
          <p:cNvPr id="27" name="Rectangle 26"/>
          <p:cNvSpPr/>
          <p:nvPr userDrawn="1"/>
        </p:nvSpPr>
        <p:spPr>
          <a:xfrm>
            <a:off x="0" y="6605624"/>
            <a:ext cx="12192000" cy="270843"/>
          </a:xfrm>
          <a:prstGeom prst="rect">
            <a:avLst/>
          </a:prstGeom>
          <a:noFill/>
          <a:ln>
            <a:noFill/>
          </a:ln>
        </p:spPr>
        <p:txBody>
          <a:bodyPr tIns="54864" bIns="36576">
            <a:spAutoFit/>
          </a:bodyPr>
          <a:lstStyle/>
          <a:p>
            <a:pPr>
              <a:tabLst>
                <a:tab pos="628650" algn="l"/>
              </a:tabLst>
              <a:defRPr/>
            </a:pPr>
            <a:r>
              <a:rPr lang="en-US" sz="1100" b="1" spc="50" dirty="0">
                <a:solidFill>
                  <a:srgbClr val="FFFFFF"/>
                </a:solidFill>
              </a:rPr>
              <a:t>	FEDERAL HOME LOAN BANK OF NEW YORK</a:t>
            </a:r>
          </a:p>
        </p:txBody>
      </p:sp>
      <p:grpSp>
        <p:nvGrpSpPr>
          <p:cNvPr id="3" name="Group 12"/>
          <p:cNvGrpSpPr/>
          <p:nvPr userDrawn="1"/>
        </p:nvGrpSpPr>
        <p:grpSpPr>
          <a:xfrm rot="10800000">
            <a:off x="0" y="2478839"/>
            <a:ext cx="12192000" cy="99704"/>
            <a:chOff x="-127000" y="3031100"/>
            <a:chExt cx="9144000" cy="99704"/>
          </a:xfrm>
          <a:solidFill>
            <a:schemeClr val="bg1">
              <a:lumMod val="50000"/>
            </a:schemeClr>
          </a:solidFill>
        </p:grpSpPr>
        <p:cxnSp>
          <p:nvCxnSpPr>
            <p:cNvPr id="38" name="Straight Connector 37"/>
            <p:cNvCxnSpPr/>
            <p:nvPr/>
          </p:nvCxnSpPr>
          <p:spPr>
            <a:xfrm>
              <a:off x="-127000" y="3130804"/>
              <a:ext cx="9144000" cy="0"/>
            </a:xfrm>
            <a:prstGeom prst="line">
              <a:avLst/>
            </a:prstGeom>
            <a:grpFill/>
            <a:ln w="9525" cap="flat" cmpd="sng" algn="ctr">
              <a:solidFill>
                <a:schemeClr val="bg1">
                  <a:lumMod val="50000"/>
                </a:schemeClr>
              </a:solidFill>
              <a:prstDash val="solid"/>
            </a:ln>
            <a:effectLst/>
          </p:spPr>
        </p:cxnSp>
        <p:sp>
          <p:nvSpPr>
            <p:cNvPr id="39" name="Rectangle 38"/>
            <p:cNvSpPr/>
            <p:nvPr/>
          </p:nvSpPr>
          <p:spPr>
            <a:xfrm>
              <a:off x="-127000" y="3031100"/>
              <a:ext cx="9144000" cy="27432"/>
            </a:xfrm>
            <a:prstGeom prst="rect">
              <a:avLst/>
            </a:prstGeom>
            <a:grpFill/>
            <a:ln w="25400" cap="flat" cmpd="sng" algn="ctr">
              <a:solidFill>
                <a:schemeClr val="bg1">
                  <a:lumMod val="50000"/>
                </a:schemeClr>
              </a:solidFill>
              <a:prstDash val="solid"/>
            </a:ln>
            <a:effectLst/>
          </p:spPr>
          <p:txBody>
            <a:bodyPr anchor="ctr"/>
            <a:lstStyle/>
            <a:p>
              <a:pPr algn="ctr">
                <a:defRPr/>
              </a:pPr>
              <a:endParaRPr lang="en-US" sz="1800" kern="0" dirty="0">
                <a:solidFill>
                  <a:srgbClr val="FFFFFF"/>
                </a:solidFill>
              </a:endParaRPr>
            </a:p>
          </p:txBody>
        </p:sp>
      </p:grpSp>
      <p:sp>
        <p:nvSpPr>
          <p:cNvPr id="42" name="Rectangle 41"/>
          <p:cNvSpPr/>
          <p:nvPr userDrawn="1"/>
        </p:nvSpPr>
        <p:spPr>
          <a:xfrm>
            <a:off x="0" y="4286560"/>
            <a:ext cx="12192000" cy="274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FFFFFF"/>
              </a:solidFill>
            </a:endParaRPr>
          </a:p>
        </p:txBody>
      </p:sp>
      <p:cxnSp>
        <p:nvCxnSpPr>
          <p:cNvPr id="43" name="Straight Connector 42"/>
          <p:cNvCxnSpPr/>
          <p:nvPr userDrawn="1"/>
        </p:nvCxnSpPr>
        <p:spPr>
          <a:xfrm>
            <a:off x="0" y="4386264"/>
            <a:ext cx="12192000" cy="0"/>
          </a:xfrm>
          <a:prstGeom prst="line">
            <a:avLst/>
          </a:prstGeom>
          <a:solidFill>
            <a:schemeClr val="bg1">
              <a:lumMod val="50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033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B598-EBDD-2028-DBE5-5EE7E613CB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EA3602-01DB-429F-0FDD-5B7461C4D7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2B7FE-5BAC-BFF7-AFC9-6993CBA43F41}"/>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2EF8B9D2-EFD1-21DA-E553-C5955BA75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F59FA-C182-58E0-DD38-E93ABBEA7959}"/>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1176142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A808-CB4D-A4B0-808D-70B24D0BB1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3A669-B14C-7F58-093B-C3577DA58E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C400F-A8F5-3224-9566-8C4DE4946018}"/>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6A8A1D83-8969-1A7F-3A90-6E8A1EFBB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8D0636-A035-9719-A0D0-79B7F6EB4B3A}"/>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579750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A5A1-3FAB-EFB0-5757-6DAC5F46E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79C739-DFB9-5647-1478-F64E8921D1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816E13-8B6B-7110-154F-F1735648E67E}"/>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513A2B0B-9CF9-C489-8A4C-4279D2CAF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0F55B-9847-D817-7F98-579A39EFC8BC}"/>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255251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8BD0C5-8008-453C-9058-60B106F8A756}"/>
              </a:ext>
            </a:extLst>
          </p:cNvPr>
          <p:cNvSpPr/>
          <p:nvPr/>
        </p:nvSpPr>
        <p:spPr>
          <a:xfrm>
            <a:off x="0" y="6397752"/>
            <a:ext cx="12192000" cy="46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Barlow" panose="00000500000000000000" pitchFamily="50" charset="0"/>
            </a:endParaRPr>
          </a:p>
        </p:txBody>
      </p:sp>
      <p:pic>
        <p:nvPicPr>
          <p:cNvPr id="8" name="Picture 7" descr="A picture containing night&#10;&#10;Description automatically generated">
            <a:extLst>
              <a:ext uri="{FF2B5EF4-FFF2-40B4-BE49-F238E27FC236}">
                <a16:creationId xmlns:a16="http://schemas.microsoft.com/office/drawing/2014/main" id="{0010806A-07EB-4ECA-A566-6C6641B695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762"/>
          <a:stretch/>
        </p:blipFill>
        <p:spPr>
          <a:xfrm>
            <a:off x="0" y="0"/>
            <a:ext cx="12192000" cy="4542581"/>
          </a:xfrm>
          <a:prstGeom prst="rect">
            <a:avLst/>
          </a:prstGeom>
        </p:spPr>
      </p:pic>
      <p:sp>
        <p:nvSpPr>
          <p:cNvPr id="4" name="Picture Placeholder 3">
            <a:extLst>
              <a:ext uri="{FF2B5EF4-FFF2-40B4-BE49-F238E27FC236}">
                <a16:creationId xmlns:a16="http://schemas.microsoft.com/office/drawing/2014/main" id="{62AF2047-0D1C-465B-A28D-F6F8EFD61567}"/>
              </a:ext>
            </a:extLst>
          </p:cNvPr>
          <p:cNvSpPr>
            <a:spLocks noGrp="1"/>
          </p:cNvSpPr>
          <p:nvPr>
            <p:ph type="pic" sz="quarter" idx="10"/>
          </p:nvPr>
        </p:nvSpPr>
        <p:spPr>
          <a:xfrm>
            <a:off x="0" y="0"/>
            <a:ext cx="12192000" cy="4572000"/>
          </a:xfrm>
        </p:spPr>
        <p:txBody>
          <a:bodyPr/>
          <a:lstStyle/>
          <a:p>
            <a:r>
              <a:rPr lang="en-US" dirty="0"/>
              <a:t>Click icon to add picture</a:t>
            </a:r>
          </a:p>
        </p:txBody>
      </p:sp>
      <p:sp>
        <p:nvSpPr>
          <p:cNvPr id="18" name="TextBox 17">
            <a:extLst>
              <a:ext uri="{FF2B5EF4-FFF2-40B4-BE49-F238E27FC236}">
                <a16:creationId xmlns:a16="http://schemas.microsoft.com/office/drawing/2014/main" id="{5D5EA315-DDAD-4AE2-B33A-18B8C9BF23F6}"/>
              </a:ext>
            </a:extLst>
          </p:cNvPr>
          <p:cNvSpPr txBox="1"/>
          <p:nvPr/>
        </p:nvSpPr>
        <p:spPr>
          <a:xfrm>
            <a:off x="0" y="4362515"/>
            <a:ext cx="12192000" cy="348878"/>
          </a:xfrm>
          <a:prstGeom prst="rect">
            <a:avLst/>
          </a:prstGeom>
          <a:solidFill>
            <a:schemeClr val="bg2"/>
          </a:solidFill>
        </p:spPr>
        <p:txBody>
          <a:bodyPr wrap="square" lIns="0" tIns="60960" rIns="0" bIns="60960" rtlCol="0">
            <a:spAutoFit/>
          </a:bodyPr>
          <a:lstStyle/>
          <a:p>
            <a:pPr algn="ctr" defTabSz="1219140"/>
            <a:endParaRPr lang="en-US" sz="1467" spc="40" dirty="0">
              <a:solidFill>
                <a:srgbClr val="FFFFFF"/>
              </a:solidFill>
              <a:latin typeface="Barlow" panose="020F0502020204030204" pitchFamily="50" charset="0"/>
            </a:endParaRPr>
          </a:p>
        </p:txBody>
      </p:sp>
      <p:sp>
        <p:nvSpPr>
          <p:cNvPr id="2" name="Title 1">
            <a:extLst>
              <a:ext uri="{FF2B5EF4-FFF2-40B4-BE49-F238E27FC236}">
                <a16:creationId xmlns:a16="http://schemas.microsoft.com/office/drawing/2014/main" id="{CB1F28EC-BB0F-4F87-8174-DEC43EF941B3}"/>
              </a:ext>
            </a:extLst>
          </p:cNvPr>
          <p:cNvSpPr>
            <a:spLocks noGrp="1"/>
          </p:cNvSpPr>
          <p:nvPr>
            <p:ph type="title" hasCustomPrompt="1"/>
          </p:nvPr>
        </p:nvSpPr>
        <p:spPr>
          <a:xfrm>
            <a:off x="778764" y="4994616"/>
            <a:ext cx="10634472" cy="914400"/>
          </a:xfrm>
        </p:spPr>
        <p:txBody>
          <a:bodyPr/>
          <a:lstStyle>
            <a:lvl1pPr algn="l">
              <a:defRPr sz="3600"/>
            </a:lvl1pPr>
          </a:lstStyle>
          <a:p>
            <a:r>
              <a:rPr lang="en-US" dirty="0"/>
              <a:t>CLICK TO EDIT MASTER TITLE STYLE</a:t>
            </a:r>
          </a:p>
        </p:txBody>
      </p:sp>
      <p:sp>
        <p:nvSpPr>
          <p:cNvPr id="6" name="Text Placeholder 5">
            <a:extLst>
              <a:ext uri="{FF2B5EF4-FFF2-40B4-BE49-F238E27FC236}">
                <a16:creationId xmlns:a16="http://schemas.microsoft.com/office/drawing/2014/main" id="{CDEFA6A2-FAEA-453F-AD4F-3D5328CA34F7}"/>
              </a:ext>
            </a:extLst>
          </p:cNvPr>
          <p:cNvSpPr>
            <a:spLocks noGrp="1"/>
          </p:cNvSpPr>
          <p:nvPr>
            <p:ph type="body" sz="quarter" idx="11" hasCustomPrompt="1"/>
          </p:nvPr>
        </p:nvSpPr>
        <p:spPr>
          <a:xfrm>
            <a:off x="778764" y="6280150"/>
            <a:ext cx="10634472" cy="184666"/>
          </a:xfrm>
        </p:spPr>
        <p:txBody>
          <a:bodyPr/>
          <a:lstStyle>
            <a:lvl1pPr algn="r">
              <a:defRPr sz="1200"/>
            </a:lvl1pPr>
          </a:lstStyle>
          <a:p>
            <a:pPr lvl="0"/>
            <a:r>
              <a:rPr lang="en-US" dirty="0"/>
              <a:t>Insert Date</a:t>
            </a:r>
          </a:p>
        </p:txBody>
      </p:sp>
      <p:pic>
        <p:nvPicPr>
          <p:cNvPr id="7" name="Picture 6" descr="Arrow&#10;&#10;Description automatically generated with medium confidence">
            <a:extLst>
              <a:ext uri="{FF2B5EF4-FFF2-40B4-BE49-F238E27FC236}">
                <a16:creationId xmlns:a16="http://schemas.microsoft.com/office/drawing/2014/main" id="{68518133-F228-4E69-B9EA-FF450031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Tree>
    <p:extLst>
      <p:ext uri="{BB962C8B-B14F-4D97-AF65-F5344CB8AC3E}">
        <p14:creationId xmlns:p14="http://schemas.microsoft.com/office/powerpoint/2010/main" val="1664750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8C14-F33F-9C16-A7B7-4A16F9485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64940C-A092-2942-56F2-E2D9FEBD2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BE85AF-5504-4F33-8DD5-1283A0FE92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98CF5-43AC-F283-85D9-76B16A2EA6B0}"/>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6" name="Footer Placeholder 5">
            <a:extLst>
              <a:ext uri="{FF2B5EF4-FFF2-40B4-BE49-F238E27FC236}">
                <a16:creationId xmlns:a16="http://schemas.microsoft.com/office/drawing/2014/main" id="{A059A733-92CC-3D5C-7600-320870FDE5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18FC7-8D40-B347-E6FF-0123E13F5F78}"/>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1644344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1231-58D9-2A29-5672-19822CB296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E0575-0D30-5508-5068-7C86B4F489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FB9DA-85D2-6C81-5967-9434A56655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0A0726-034D-BB50-D995-EEF2634DFB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312B0E-8292-E948-B5EC-89308464AE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98E343-8712-AC2E-600D-FBE2AAA02808}"/>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8" name="Footer Placeholder 7">
            <a:extLst>
              <a:ext uri="{FF2B5EF4-FFF2-40B4-BE49-F238E27FC236}">
                <a16:creationId xmlns:a16="http://schemas.microsoft.com/office/drawing/2014/main" id="{20C72654-1E51-768A-B7D8-E94694BE9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D8992D-D6A0-6065-7583-266A2650EDC2}"/>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2173070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6F14-32C4-16BC-BE44-E4018C0F4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49EE9C-03F1-32EA-CC0D-B3CC59614042}"/>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4" name="Footer Placeholder 3">
            <a:extLst>
              <a:ext uri="{FF2B5EF4-FFF2-40B4-BE49-F238E27FC236}">
                <a16:creationId xmlns:a16="http://schemas.microsoft.com/office/drawing/2014/main" id="{B050AB8E-1D02-7ACA-21EB-CBF7B6228D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0129B2-9035-E717-EA31-A8EF9F35D2C5}"/>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121052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D0E1C5-529A-91C7-9C39-888CBC0D18F6}"/>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3" name="Footer Placeholder 2">
            <a:extLst>
              <a:ext uri="{FF2B5EF4-FFF2-40B4-BE49-F238E27FC236}">
                <a16:creationId xmlns:a16="http://schemas.microsoft.com/office/drawing/2014/main" id="{E1EB488B-9F53-4D73-D06D-9DFBD4F48F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1F760-CAF7-5E44-D82E-3BC9A2496156}"/>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3123068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5113-3032-B165-3F1E-C193657C2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735F19-87A5-0D87-B8FF-836B419FCD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1B6A1-3345-76AA-EC93-5F2EDC277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87BEBB-A906-BDF3-D927-3B5686384EE7}"/>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6" name="Footer Placeholder 5">
            <a:extLst>
              <a:ext uri="{FF2B5EF4-FFF2-40B4-BE49-F238E27FC236}">
                <a16:creationId xmlns:a16="http://schemas.microsoft.com/office/drawing/2014/main" id="{0204EF14-6DF4-29DA-93DC-ADC7C24AD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D1F7B6-8952-1DDF-A1C4-F9C23CE56202}"/>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3188403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117F-93D2-26B8-8870-876982737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255CC-B836-29C9-0F39-055DFF9CD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976460-3591-E3A0-2227-51753EE27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DE79EF-90EC-25FF-88BD-2101D61DFEA1}"/>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6" name="Footer Placeholder 5">
            <a:extLst>
              <a:ext uri="{FF2B5EF4-FFF2-40B4-BE49-F238E27FC236}">
                <a16:creationId xmlns:a16="http://schemas.microsoft.com/office/drawing/2014/main" id="{33EF239E-3FD6-4A1E-7510-2693A25CB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E98DB-8A63-BD90-EF69-73C4E47D08DA}"/>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171489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70FE-40B7-19D8-6064-4D82E3FF9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AFEDA-A076-200B-4465-7A448A13C7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2969B-2E26-BB6B-D1EE-6D2A3051A0C5}"/>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6E4D8B79-DE66-B024-81DF-D24B9F61B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2657C-C2DB-8F34-E0B5-C9D3F041F1A2}"/>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1665010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24E8-7A37-4849-959E-1E24516B7D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580049-5768-04C1-01AF-9ECC4414E4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8C874-F5D7-CB1A-891B-5B5D857139C0}"/>
              </a:ext>
            </a:extLst>
          </p:cNvPr>
          <p:cNvSpPr>
            <a:spLocks noGrp="1"/>
          </p:cNvSpPr>
          <p:nvPr>
            <p:ph type="dt" sz="half" idx="10"/>
          </p:nvPr>
        </p:nvSpPr>
        <p:spPr/>
        <p:txBody>
          <a:body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6EB3620D-6265-BABB-9511-23DC104D6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BC9D-61F5-EA4C-EBD1-D1E7E0EF4F38}"/>
              </a:ext>
            </a:extLst>
          </p:cNvPr>
          <p:cNvSpPr>
            <a:spLocks noGrp="1"/>
          </p:cNvSpPr>
          <p:nvPr>
            <p:ph type="sldNum" sz="quarter" idx="12"/>
          </p:nvPr>
        </p:nvSpPr>
        <p:spPr/>
        <p:txBody>
          <a:bodyPr/>
          <a:lstStyle/>
          <a:p>
            <a:fld id="{A3D09789-70BA-49E3-81DE-F7B5CB4B1129}" type="slidenum">
              <a:rPr lang="en-US" smtClean="0"/>
              <a:t>‹#›</a:t>
            </a:fld>
            <a:endParaRPr lang="en-US"/>
          </a:p>
        </p:txBody>
      </p:sp>
    </p:spTree>
    <p:extLst>
      <p:ext uri="{BB962C8B-B14F-4D97-AF65-F5344CB8AC3E}">
        <p14:creationId xmlns:p14="http://schemas.microsoft.com/office/powerpoint/2010/main" val="3986692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1187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5328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lt Title Slid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D8BD0C5-8008-453C-9058-60B106F8A756}"/>
              </a:ext>
            </a:extLst>
          </p:cNvPr>
          <p:cNvSpPr/>
          <p:nvPr/>
        </p:nvSpPr>
        <p:spPr>
          <a:xfrm>
            <a:off x="0" y="6397752"/>
            <a:ext cx="12192000" cy="46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Barlow" panose="00000500000000000000" pitchFamily="50" charset="0"/>
            </a:endParaRPr>
          </a:p>
        </p:txBody>
      </p:sp>
      <p:pic>
        <p:nvPicPr>
          <p:cNvPr id="8" name="Picture 7" descr="A picture containing night&#10;&#10;Description automatically generated">
            <a:extLst>
              <a:ext uri="{FF2B5EF4-FFF2-40B4-BE49-F238E27FC236}">
                <a16:creationId xmlns:a16="http://schemas.microsoft.com/office/drawing/2014/main" id="{0010806A-07EB-4ECA-A566-6C6641B69565}"/>
              </a:ext>
            </a:extLst>
          </p:cNvPr>
          <p:cNvPicPr>
            <a:picLocks noChangeAspect="1"/>
          </p:cNvPicPr>
          <p:nvPr/>
        </p:nvPicPr>
        <p:blipFill rotWithShape="1">
          <a:blip r:embed="rId2">
            <a:extLst>
              <a:ext uri="{28A0092B-C50C-407E-A947-70E740481C1C}">
                <a14:useLocalDpi xmlns:a14="http://schemas.microsoft.com/office/drawing/2010/main" val="0"/>
              </a:ext>
            </a:extLst>
          </a:blip>
          <a:srcRect t="33762"/>
          <a:stretch/>
        </p:blipFill>
        <p:spPr>
          <a:xfrm>
            <a:off x="0" y="0"/>
            <a:ext cx="12192000" cy="4542581"/>
          </a:xfrm>
          <a:prstGeom prst="rect">
            <a:avLst/>
          </a:prstGeom>
        </p:spPr>
      </p:pic>
      <p:sp>
        <p:nvSpPr>
          <p:cNvPr id="18" name="TextBox 17">
            <a:extLst>
              <a:ext uri="{FF2B5EF4-FFF2-40B4-BE49-F238E27FC236}">
                <a16:creationId xmlns:a16="http://schemas.microsoft.com/office/drawing/2014/main" id="{5D5EA315-DDAD-4AE2-B33A-18B8C9BF23F6}"/>
              </a:ext>
            </a:extLst>
          </p:cNvPr>
          <p:cNvSpPr txBox="1"/>
          <p:nvPr/>
        </p:nvSpPr>
        <p:spPr>
          <a:xfrm>
            <a:off x="0" y="4362515"/>
            <a:ext cx="12192000" cy="348878"/>
          </a:xfrm>
          <a:prstGeom prst="rect">
            <a:avLst/>
          </a:prstGeom>
          <a:solidFill>
            <a:schemeClr val="bg2"/>
          </a:solidFill>
        </p:spPr>
        <p:txBody>
          <a:bodyPr wrap="square" lIns="0" tIns="60960" rIns="0" bIns="60960" rtlCol="0">
            <a:spAutoFit/>
          </a:bodyPr>
          <a:lstStyle/>
          <a:p>
            <a:pPr algn="ctr" defTabSz="1219140"/>
            <a:endParaRPr lang="en-US" sz="1467" spc="40" dirty="0">
              <a:solidFill>
                <a:srgbClr val="FFFFFF"/>
              </a:solidFill>
              <a:latin typeface="Barlow" panose="020F0502020204030204" pitchFamily="50" charset="0"/>
            </a:endParaRPr>
          </a:p>
        </p:txBody>
      </p:sp>
      <p:sp>
        <p:nvSpPr>
          <p:cNvPr id="2" name="Title 1">
            <a:extLst>
              <a:ext uri="{FF2B5EF4-FFF2-40B4-BE49-F238E27FC236}">
                <a16:creationId xmlns:a16="http://schemas.microsoft.com/office/drawing/2014/main" id="{CB1F28EC-BB0F-4F87-8174-DEC43EF941B3}"/>
              </a:ext>
            </a:extLst>
          </p:cNvPr>
          <p:cNvSpPr>
            <a:spLocks noGrp="1"/>
          </p:cNvSpPr>
          <p:nvPr>
            <p:ph type="title" hasCustomPrompt="1"/>
          </p:nvPr>
        </p:nvSpPr>
        <p:spPr>
          <a:xfrm>
            <a:off x="0" y="4864608"/>
            <a:ext cx="12192000" cy="1463040"/>
          </a:xfrm>
        </p:spPr>
        <p:txBody>
          <a:bodyPr/>
          <a:lstStyle>
            <a:lvl1pPr algn="ctr">
              <a:defRPr sz="3600"/>
            </a:lvl1pPr>
          </a:lstStyle>
          <a:p>
            <a:r>
              <a:rPr lang="en-US" dirty="0"/>
              <a:t>CLICK TO EDIT MASTER TITLE STYLE</a:t>
            </a:r>
            <a:br>
              <a:rPr lang="en-US" dirty="0"/>
            </a:br>
            <a:r>
              <a:rPr lang="en-US" dirty="0"/>
              <a:t>Speaker Name in Size 18 ft</a:t>
            </a:r>
          </a:p>
        </p:txBody>
      </p:sp>
      <p:sp>
        <p:nvSpPr>
          <p:cNvPr id="6" name="Text Placeholder 5">
            <a:extLst>
              <a:ext uri="{FF2B5EF4-FFF2-40B4-BE49-F238E27FC236}">
                <a16:creationId xmlns:a16="http://schemas.microsoft.com/office/drawing/2014/main" id="{CDEFA6A2-FAEA-453F-AD4F-3D5328CA34F7}"/>
              </a:ext>
            </a:extLst>
          </p:cNvPr>
          <p:cNvSpPr>
            <a:spLocks noGrp="1"/>
          </p:cNvSpPr>
          <p:nvPr>
            <p:ph type="body" sz="quarter" idx="11" hasCustomPrompt="1"/>
          </p:nvPr>
        </p:nvSpPr>
        <p:spPr>
          <a:xfrm>
            <a:off x="0" y="6291072"/>
            <a:ext cx="12188952" cy="365760"/>
          </a:xfrm>
        </p:spPr>
        <p:txBody>
          <a:bodyPr anchor="ctr" anchorCtr="0">
            <a:noAutofit/>
          </a:bodyPr>
          <a:lstStyle>
            <a:lvl1pPr algn="ctr">
              <a:defRPr sz="1200" i="1">
                <a:solidFill>
                  <a:schemeClr val="tx1">
                    <a:lumMod val="50000"/>
                    <a:lumOff val="50000"/>
                  </a:schemeClr>
                </a:solidFill>
                <a:latin typeface="Barlow" pitchFamily="2" charset="0"/>
              </a:defRPr>
            </a:lvl1pPr>
          </a:lstStyle>
          <a:p>
            <a:pPr lvl="0"/>
            <a:r>
              <a:rPr lang="en-US" dirty="0"/>
              <a:t>Insert Date</a:t>
            </a:r>
          </a:p>
        </p:txBody>
      </p:sp>
      <p:pic>
        <p:nvPicPr>
          <p:cNvPr id="7" name="Picture 6" descr="Arrow&#10;&#10;Description automatically generated with medium confidence">
            <a:extLst>
              <a:ext uri="{FF2B5EF4-FFF2-40B4-BE49-F238E27FC236}">
                <a16:creationId xmlns:a16="http://schemas.microsoft.com/office/drawing/2014/main" id="{68518133-F228-4E69-B9EA-FF450031BF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Tree>
    <p:extLst>
      <p:ext uri="{BB962C8B-B14F-4D97-AF65-F5344CB8AC3E}">
        <p14:creationId xmlns:p14="http://schemas.microsoft.com/office/powerpoint/2010/main" val="234914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89513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030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53274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06173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0661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87549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688904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97922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82415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9708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p:spPr>
        <p:txBody>
          <a:bodyPr>
            <a:normAutofit/>
          </a:bodyPr>
          <a:lstStyle>
            <a:lvl1pPr>
              <a:defRPr sz="3600" b="0" baseline="0">
                <a:solidFill>
                  <a:schemeClr val="tx2"/>
                </a:solidFill>
              </a:defRPr>
            </a:lvl1pPr>
          </a:lstStyle>
          <a:p>
            <a:r>
              <a:rPr lang="en-US" dirty="0"/>
              <a:t>Blank Slide (Insert Title Here)</a:t>
            </a:r>
          </a:p>
        </p:txBody>
      </p:sp>
      <p:sp>
        <p:nvSpPr>
          <p:cNvPr id="6" name="Footer Placeholder 5">
            <a:extLst>
              <a:ext uri="{FF2B5EF4-FFF2-40B4-BE49-F238E27FC236}">
                <a16:creationId xmlns:a16="http://schemas.microsoft.com/office/drawing/2014/main" id="{21518612-E49A-463B-8CF1-F934E474D024}"/>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B77C13DC-5207-4C87-AF83-350A48EDC04D}"/>
              </a:ext>
            </a:extLst>
          </p:cNvPr>
          <p:cNvSpPr>
            <a:spLocks noGrp="1"/>
          </p:cNvSpPr>
          <p:nvPr>
            <p:ph type="sldNum" sz="quarter" idx="11"/>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Tree>
    <p:extLst>
      <p:ext uri="{BB962C8B-B14F-4D97-AF65-F5344CB8AC3E}">
        <p14:creationId xmlns:p14="http://schemas.microsoft.com/office/powerpoint/2010/main" val="18701973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73365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37975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21469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59953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5BEA-9D14-4831-B086-FFDF38AA9930}"/>
              </a:ext>
            </a:extLst>
          </p:cNvPr>
          <p:cNvSpPr>
            <a:spLocks noGrp="1"/>
          </p:cNvSpPr>
          <p:nvPr>
            <p:ph type="title" hasCustomPrompt="1"/>
          </p:nvPr>
        </p:nvSpPr>
        <p:spPr/>
        <p:txBody>
          <a:bodyPr/>
          <a:lstStyle>
            <a:lvl1pPr>
              <a:defRPr/>
            </a:lvl1pPr>
          </a:lstStyle>
          <a:p>
            <a:r>
              <a:rPr lang="en-US" dirty="0"/>
              <a:t>Regular Text Slide</a:t>
            </a:r>
          </a:p>
        </p:txBody>
      </p:sp>
      <p:sp>
        <p:nvSpPr>
          <p:cNvPr id="3" name="Footer Placeholder 2">
            <a:extLst>
              <a:ext uri="{FF2B5EF4-FFF2-40B4-BE49-F238E27FC236}">
                <a16:creationId xmlns:a16="http://schemas.microsoft.com/office/drawing/2014/main" id="{F22091B2-2DE7-43B5-A6D6-A7C920619D6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900639-6173-4C15-9C4C-AE9A4695B4EB}"/>
              </a:ext>
            </a:extLst>
          </p:cNvPr>
          <p:cNvSpPr>
            <a:spLocks noGrp="1"/>
          </p:cNvSpPr>
          <p:nvPr>
            <p:ph type="sldNum" sz="quarter" idx="12"/>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
        <p:nvSpPr>
          <p:cNvPr id="10" name="Text Placeholder 9">
            <a:extLst>
              <a:ext uri="{FF2B5EF4-FFF2-40B4-BE49-F238E27FC236}">
                <a16:creationId xmlns:a16="http://schemas.microsoft.com/office/drawing/2014/main" id="{8E9CEF9D-AC19-48DF-BAE7-276DD6FE493D}"/>
              </a:ext>
            </a:extLst>
          </p:cNvPr>
          <p:cNvSpPr>
            <a:spLocks noGrp="1"/>
          </p:cNvSpPr>
          <p:nvPr>
            <p:ph type="body" sz="quarter" idx="13"/>
          </p:nvPr>
        </p:nvSpPr>
        <p:spPr>
          <a:xfrm>
            <a:off x="301752" y="1216152"/>
            <a:ext cx="11585448"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24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Slide with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p:spPr>
        <p:txBody>
          <a:bodyPr>
            <a:normAutofit/>
          </a:bodyPr>
          <a:lstStyle>
            <a:lvl1pPr>
              <a:defRPr sz="3600" b="0" baseline="0">
                <a:solidFill>
                  <a:schemeClr val="tx2"/>
                </a:solidFill>
              </a:defRPr>
            </a:lvl1pPr>
          </a:lstStyle>
          <a:p>
            <a:r>
              <a:rPr lang="en-US" dirty="0"/>
              <a:t>Text Slide (Insert Title Here)</a:t>
            </a:r>
          </a:p>
        </p:txBody>
      </p:sp>
      <p:sp>
        <p:nvSpPr>
          <p:cNvPr id="6" name="Text Placeholder 8">
            <a:extLst>
              <a:ext uri="{FF2B5EF4-FFF2-40B4-BE49-F238E27FC236}">
                <a16:creationId xmlns:a16="http://schemas.microsoft.com/office/drawing/2014/main" id="{4CBE2D28-9EF0-42B5-8F92-8D4ED246B6A3}"/>
              </a:ext>
            </a:extLst>
          </p:cNvPr>
          <p:cNvSpPr>
            <a:spLocks noGrp="1"/>
          </p:cNvSpPr>
          <p:nvPr>
            <p:ph type="body" sz="quarter" idx="13"/>
          </p:nvPr>
        </p:nvSpPr>
        <p:spPr>
          <a:xfrm>
            <a:off x="304800" y="1219199"/>
            <a:ext cx="5577840" cy="5029200"/>
          </a:xfrm>
        </p:spPr>
        <p:txBody>
          <a:bodyPr lIns="0" tIns="0" rIns="0" bIns="0">
            <a:noAutofit/>
          </a:bodyPr>
          <a:lstStyle>
            <a:lvl1pPr>
              <a:defRPr sz="2000" b="0">
                <a:latin typeface="+mj-lt"/>
              </a:defRPr>
            </a:lvl1pPr>
            <a:lvl2pPr>
              <a:defRPr sz="16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ACE3B183-C340-47DA-B426-78DF3D412AE3}"/>
              </a:ext>
            </a:extLst>
          </p:cNvPr>
          <p:cNvSpPr>
            <a:spLocks noGrp="1"/>
          </p:cNvSpPr>
          <p:nvPr>
            <p:ph type="body" sz="quarter" idx="14"/>
          </p:nvPr>
        </p:nvSpPr>
        <p:spPr>
          <a:xfrm>
            <a:off x="6310376" y="1219199"/>
            <a:ext cx="5577840" cy="5029200"/>
          </a:xfrm>
        </p:spPr>
        <p:txBody>
          <a:bodyPr lIns="0" tIns="0" bIns="0">
            <a:noAutofit/>
          </a:bodyPr>
          <a:lstStyle>
            <a:lvl1pPr>
              <a:defRPr sz="2000" b="0">
                <a:latin typeface="+mj-lt"/>
              </a:defRPr>
            </a:lvl1pPr>
            <a:lvl2pPr>
              <a:defRPr sz="16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F82652D8-A196-4302-A61B-740C5A18A242}"/>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7D459A86-9A3E-4802-8F66-1FA63153A42D}"/>
              </a:ext>
            </a:extLst>
          </p:cNvPr>
          <p:cNvSpPr>
            <a:spLocks noGrp="1"/>
          </p:cNvSpPr>
          <p:nvPr>
            <p:ph type="sldNum" sz="quarter" idx="16"/>
          </p:nvPr>
        </p:nvSpPr>
        <p:spPr>
          <a:xfrm>
            <a:off x="9043416" y="6562109"/>
            <a:ext cx="2844800" cy="235975"/>
          </a:xfrm>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Tree>
    <p:extLst>
      <p:ext uri="{BB962C8B-B14F-4D97-AF65-F5344CB8AC3E}">
        <p14:creationId xmlns:p14="http://schemas.microsoft.com/office/powerpoint/2010/main" val="350915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with Text High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p:spPr>
        <p:txBody>
          <a:bodyPr>
            <a:normAutofit/>
          </a:bodyPr>
          <a:lstStyle>
            <a:lvl1pPr>
              <a:defRPr sz="3600" b="0" baseline="0">
                <a:solidFill>
                  <a:schemeClr val="tx2"/>
                </a:solidFill>
              </a:defRPr>
            </a:lvl1pPr>
          </a:lstStyle>
          <a:p>
            <a:r>
              <a:rPr lang="en-US" dirty="0"/>
              <a:t>Text Slide w/Highlight (Insert Title Here)</a:t>
            </a:r>
          </a:p>
        </p:txBody>
      </p:sp>
      <p:sp>
        <p:nvSpPr>
          <p:cNvPr id="7" name="Text Placeholder 16">
            <a:extLst>
              <a:ext uri="{FF2B5EF4-FFF2-40B4-BE49-F238E27FC236}">
                <a16:creationId xmlns:a16="http://schemas.microsoft.com/office/drawing/2014/main" id="{AF11433A-F226-4A28-A474-9508492B6202}"/>
              </a:ext>
            </a:extLst>
          </p:cNvPr>
          <p:cNvSpPr>
            <a:spLocks noGrp="1"/>
          </p:cNvSpPr>
          <p:nvPr>
            <p:ph type="body" sz="quarter" idx="13" hasCustomPrompt="1"/>
          </p:nvPr>
        </p:nvSpPr>
        <p:spPr>
          <a:xfrm>
            <a:off x="0" y="938784"/>
            <a:ext cx="12192000" cy="40011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01752" tIns="45720" rIns="301752" bIns="45720" rtlCol="0" anchor="t" anchorCtr="0">
            <a:spAutoFit/>
          </a:bodyPr>
          <a:lstStyle>
            <a:lvl1pPr algn="ctr">
              <a:spcBef>
                <a:spcPts val="0"/>
              </a:spcBef>
              <a:defRPr lang="en-US" sz="2000" dirty="0">
                <a:solidFill>
                  <a:schemeClr val="tx1"/>
                </a:solidFill>
                <a:latin typeface="Barlow" panose="00000500000000000000" pitchFamily="50" charset="0"/>
              </a:defRPr>
            </a:lvl1pPr>
          </a:lstStyle>
          <a:p>
            <a:pPr marL="0" lvl="0"/>
            <a:r>
              <a:rPr lang="en-US" dirty="0"/>
              <a:t>Click to insert text</a:t>
            </a:r>
          </a:p>
        </p:txBody>
      </p:sp>
      <p:sp>
        <p:nvSpPr>
          <p:cNvPr id="3" name="Footer Placeholder 2">
            <a:extLst>
              <a:ext uri="{FF2B5EF4-FFF2-40B4-BE49-F238E27FC236}">
                <a16:creationId xmlns:a16="http://schemas.microsoft.com/office/drawing/2014/main" id="{2545BC44-929C-4D4C-A4B2-545AC8ECAA0E}"/>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EAF41875-141F-41A8-80E7-23920C789728}"/>
              </a:ext>
            </a:extLst>
          </p:cNvPr>
          <p:cNvSpPr>
            <a:spLocks noGrp="1"/>
          </p:cNvSpPr>
          <p:nvPr>
            <p:ph type="sldNum" sz="quarter" idx="15"/>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
        <p:nvSpPr>
          <p:cNvPr id="6" name="Text Placeholder 9">
            <a:extLst>
              <a:ext uri="{FF2B5EF4-FFF2-40B4-BE49-F238E27FC236}">
                <a16:creationId xmlns:a16="http://schemas.microsoft.com/office/drawing/2014/main" id="{263FF885-0238-49B8-82F0-759AC437375F}"/>
              </a:ext>
            </a:extLst>
          </p:cNvPr>
          <p:cNvSpPr>
            <a:spLocks noGrp="1"/>
          </p:cNvSpPr>
          <p:nvPr>
            <p:ph type="body" sz="quarter" idx="16"/>
          </p:nvPr>
        </p:nvSpPr>
        <p:spPr>
          <a:xfrm>
            <a:off x="301752" y="1490472"/>
            <a:ext cx="11585448" cy="4754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761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with Text High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p:spPr>
        <p:txBody>
          <a:bodyPr>
            <a:normAutofit/>
          </a:bodyPr>
          <a:lstStyle>
            <a:lvl1pPr>
              <a:defRPr sz="3600" b="0" baseline="0">
                <a:solidFill>
                  <a:schemeClr val="tx2"/>
                </a:solidFill>
              </a:defRPr>
            </a:lvl1pPr>
          </a:lstStyle>
          <a:p>
            <a:r>
              <a:rPr lang="en-US" dirty="0"/>
              <a:t>Blank Slide w/Highlight (Insert Title Here)</a:t>
            </a:r>
          </a:p>
        </p:txBody>
      </p:sp>
      <p:sp>
        <p:nvSpPr>
          <p:cNvPr id="7" name="Text Placeholder 16">
            <a:extLst>
              <a:ext uri="{FF2B5EF4-FFF2-40B4-BE49-F238E27FC236}">
                <a16:creationId xmlns:a16="http://schemas.microsoft.com/office/drawing/2014/main" id="{AF11433A-F226-4A28-A474-9508492B6202}"/>
              </a:ext>
            </a:extLst>
          </p:cNvPr>
          <p:cNvSpPr>
            <a:spLocks noGrp="1"/>
          </p:cNvSpPr>
          <p:nvPr>
            <p:ph type="body" sz="quarter" idx="13" hasCustomPrompt="1"/>
          </p:nvPr>
        </p:nvSpPr>
        <p:spPr>
          <a:xfrm>
            <a:off x="0" y="938784"/>
            <a:ext cx="12192000" cy="40011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01752" tIns="45720" rIns="301752" bIns="45720" rtlCol="0" anchor="t" anchorCtr="0">
            <a:spAutoFit/>
          </a:bodyPr>
          <a:lstStyle>
            <a:lvl1pPr>
              <a:defRPr lang="en-US" sz="2000" dirty="0">
                <a:solidFill>
                  <a:schemeClr val="tx1"/>
                </a:solidFill>
                <a:latin typeface="Barlow" panose="00000500000000000000" pitchFamily="50" charset="0"/>
              </a:defRPr>
            </a:lvl1pPr>
          </a:lstStyle>
          <a:p>
            <a:pPr lvl="0" algn="ctr">
              <a:spcBef>
                <a:spcPts val="0"/>
              </a:spcBef>
            </a:pPr>
            <a:r>
              <a:rPr lang="en-US" dirty="0"/>
              <a:t>Click to insert text</a:t>
            </a:r>
          </a:p>
        </p:txBody>
      </p:sp>
      <p:sp>
        <p:nvSpPr>
          <p:cNvPr id="3" name="Footer Placeholder 2">
            <a:extLst>
              <a:ext uri="{FF2B5EF4-FFF2-40B4-BE49-F238E27FC236}">
                <a16:creationId xmlns:a16="http://schemas.microsoft.com/office/drawing/2014/main" id="{2545BC44-929C-4D4C-A4B2-545AC8ECAA0E}"/>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EAF41875-141F-41A8-80E7-23920C789728}"/>
              </a:ext>
            </a:extLst>
          </p:cNvPr>
          <p:cNvSpPr>
            <a:spLocks noGrp="1"/>
          </p:cNvSpPr>
          <p:nvPr>
            <p:ph type="sldNum" sz="quarter" idx="15"/>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Tree>
    <p:extLst>
      <p:ext uri="{BB962C8B-B14F-4D97-AF65-F5344CB8AC3E}">
        <p14:creationId xmlns:p14="http://schemas.microsoft.com/office/powerpoint/2010/main" val="25451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Slide Double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p:spPr>
        <p:txBody>
          <a:bodyPr anchor="ctr" anchorCtr="0">
            <a:noAutofit/>
          </a:bodyPr>
          <a:lstStyle>
            <a:lvl1pPr>
              <a:lnSpc>
                <a:spcPts val="3000"/>
              </a:lnSpc>
              <a:defRPr sz="2800" b="0" baseline="0">
                <a:solidFill>
                  <a:schemeClr val="tx2"/>
                </a:solidFill>
              </a:defRPr>
            </a:lvl1pPr>
          </a:lstStyle>
          <a:p>
            <a:r>
              <a:rPr lang="en-US" dirty="0"/>
              <a:t>Blank Slide with Double Line Title</a:t>
            </a:r>
            <a:br>
              <a:rPr lang="en-US" dirty="0"/>
            </a:br>
            <a:r>
              <a:rPr lang="en-US" dirty="0"/>
              <a:t> (Insert Title Here)</a:t>
            </a:r>
          </a:p>
        </p:txBody>
      </p:sp>
      <p:sp>
        <p:nvSpPr>
          <p:cNvPr id="3" name="Footer Placeholder 2">
            <a:extLst>
              <a:ext uri="{FF2B5EF4-FFF2-40B4-BE49-F238E27FC236}">
                <a16:creationId xmlns:a16="http://schemas.microsoft.com/office/drawing/2014/main" id="{AEC83DB0-B229-4C80-8AC8-496E672B41D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B6B86E24-843E-4DAA-BA56-A0A4DD201A42}"/>
              </a:ext>
            </a:extLst>
          </p:cNvPr>
          <p:cNvSpPr>
            <a:spLocks noGrp="1"/>
          </p:cNvSpPr>
          <p:nvPr>
            <p:ph type="sldNum" sz="quarter" idx="11"/>
          </p:nvPr>
        </p:nvSpPr>
        <p:spPr/>
        <p:txBody>
          <a:bodyPr/>
          <a:lstStyle/>
          <a:p>
            <a:pPr marL="0" indent="0"/>
            <a:fld id="{465B78C3-6752-4576-9CFA-2917C24B55FA}" type="slidenum">
              <a:rPr lang="en-US">
                <a:solidFill>
                  <a:srgbClr val="FFFFFF"/>
                </a:solidFill>
              </a:rPr>
              <a:pPr marL="0" indent="0"/>
              <a:t>‹#›</a:t>
            </a:fld>
            <a:endParaRPr lang="en-US" dirty="0">
              <a:solidFill>
                <a:srgbClr val="FFFFFF"/>
              </a:solidFill>
            </a:endParaRPr>
          </a:p>
        </p:txBody>
      </p:sp>
    </p:spTree>
    <p:extLst>
      <p:ext uri="{BB962C8B-B14F-4D97-AF65-F5344CB8AC3E}">
        <p14:creationId xmlns:p14="http://schemas.microsoft.com/office/powerpoint/2010/main" val="698054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44B8AD-C726-4846-A071-A70EBA94F260}"/>
              </a:ext>
            </a:extLst>
          </p:cNvPr>
          <p:cNvSpPr/>
          <p:nvPr/>
        </p:nvSpPr>
        <p:spPr>
          <a:xfrm>
            <a:off x="0" y="6492240"/>
            <a:ext cx="12192000" cy="365760"/>
          </a:xfrm>
          <a:prstGeom prst="rect">
            <a:avLst/>
          </a:prstGeom>
          <a:solidFill>
            <a:schemeClr val="tx2"/>
          </a:solidFill>
        </p:spPr>
        <p:txBody>
          <a:bodyPr lIns="301752" tIns="0" rIns="0" bIns="0" anchor="ctr" anchorCtr="0">
            <a:noAutofit/>
          </a:bodyPr>
          <a:lstStyle/>
          <a:p>
            <a:pPr>
              <a:tabLst>
                <a:tab pos="1219170" algn="l"/>
              </a:tabLst>
              <a:defRPr/>
            </a:pPr>
            <a:r>
              <a:rPr lang="en-US" sz="1600" b="0" spc="67" dirty="0">
                <a:solidFill>
                  <a:schemeClr val="bg1"/>
                </a:solidFill>
                <a:latin typeface="+mj-lt"/>
              </a:rPr>
              <a:t>FHLBNY</a:t>
            </a:r>
          </a:p>
        </p:txBody>
      </p:sp>
      <p:sp>
        <p:nvSpPr>
          <p:cNvPr id="2" name="Title Placeholder 1"/>
          <p:cNvSpPr>
            <a:spLocks noGrp="1"/>
          </p:cNvSpPr>
          <p:nvPr>
            <p:ph type="title"/>
          </p:nvPr>
        </p:nvSpPr>
        <p:spPr>
          <a:xfrm>
            <a:off x="0" y="0"/>
            <a:ext cx="12192000" cy="914400"/>
          </a:xfrm>
          <a:prstGeom prst="rect">
            <a:avLst/>
          </a:prstGeom>
        </p:spPr>
        <p:txBody>
          <a:bodyPr vert="horz" lIns="0" tIns="0" rIns="0" bIns="0" rtlCol="0" anchor="ctr">
            <a:noAutofit/>
          </a:bodyPr>
          <a:lstStyle/>
          <a:p>
            <a:r>
              <a:rPr lang="en-US" dirty="0"/>
              <a:t>Click To Edit Title</a:t>
            </a:r>
          </a:p>
        </p:txBody>
      </p:sp>
      <p:sp>
        <p:nvSpPr>
          <p:cNvPr id="7" name="empower - DO NOT DELETE!!!" hidden="1"/>
          <p:cNvSpPr/>
          <p:nvPr>
            <p:custDataLst>
              <p:tags r:id="rId18"/>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latin typeface="Open Sans" panose="020B0606030504020204" pitchFamily="34" charset="0"/>
            </a:endParaRPr>
          </a:p>
        </p:txBody>
      </p:sp>
      <p:sp>
        <p:nvSpPr>
          <p:cNvPr id="18" name="Footer Placeholder 4">
            <a:extLst>
              <a:ext uri="{FF2B5EF4-FFF2-40B4-BE49-F238E27FC236}">
                <a16:creationId xmlns:a16="http://schemas.microsoft.com/office/drawing/2014/main" id="{69AE2B24-6E3C-42E1-8E76-5EAB1BA8CD60}"/>
              </a:ext>
            </a:extLst>
          </p:cNvPr>
          <p:cNvSpPr>
            <a:spLocks noGrp="1"/>
          </p:cNvSpPr>
          <p:nvPr>
            <p:ph type="ftr" sz="quarter" idx="3"/>
          </p:nvPr>
        </p:nvSpPr>
        <p:spPr>
          <a:xfrm>
            <a:off x="4165600" y="6562109"/>
            <a:ext cx="3860800" cy="235281"/>
          </a:xfrm>
          <a:prstGeom prst="rect">
            <a:avLst/>
          </a:prstGeom>
        </p:spPr>
        <p:txBody>
          <a:bodyPr vert="horz" lIns="0" tIns="45720" rIns="0" bIns="45720" rtlCol="0" anchor="ctr"/>
          <a:lstStyle>
            <a:lvl1pPr algn="ctr">
              <a:defRPr sz="1000">
                <a:solidFill>
                  <a:schemeClr val="bg1"/>
                </a:solidFill>
                <a:latin typeface="Barlow" panose="00000500000000000000" pitchFamily="50" charset="0"/>
              </a:defRPr>
            </a:lvl1pPr>
          </a:lstStyle>
          <a:p>
            <a:endParaRPr lang="en-US" dirty="0"/>
          </a:p>
        </p:txBody>
      </p:sp>
      <p:sp>
        <p:nvSpPr>
          <p:cNvPr id="22" name="Slide Number Placeholder 5">
            <a:extLst>
              <a:ext uri="{FF2B5EF4-FFF2-40B4-BE49-F238E27FC236}">
                <a16:creationId xmlns:a16="http://schemas.microsoft.com/office/drawing/2014/main" id="{3601D599-9F76-44C3-9AE2-1FCC59B96C4C}"/>
              </a:ext>
            </a:extLst>
          </p:cNvPr>
          <p:cNvSpPr>
            <a:spLocks noGrp="1"/>
          </p:cNvSpPr>
          <p:nvPr>
            <p:ph type="sldNum" sz="quarter" idx="4"/>
          </p:nvPr>
        </p:nvSpPr>
        <p:spPr>
          <a:xfrm>
            <a:off x="9043416" y="6562109"/>
            <a:ext cx="2844800" cy="235975"/>
          </a:xfrm>
          <a:prstGeom prst="rect">
            <a:avLst/>
          </a:prstGeom>
        </p:spPr>
        <p:txBody>
          <a:bodyPr vert="horz" lIns="0" tIns="45720" rIns="0" bIns="45720" rtlCol="0" anchor="ctr"/>
          <a:lstStyle>
            <a:lvl1pPr marL="304792" indent="-304792" algn="r">
              <a:tabLst/>
              <a:defRPr sz="1600" i="0">
                <a:solidFill>
                  <a:schemeClr val="bg1"/>
                </a:solidFill>
                <a:latin typeface="Barlow" pitchFamily="2" charset="0"/>
              </a:defRPr>
            </a:lvl1pPr>
          </a:lstStyle>
          <a:p>
            <a:fld id="{EC415750-CFDB-438C-A7EE-1A694487BEC0}" type="slidenum">
              <a:rPr lang="en-US"/>
              <a:t>‹#›</a:t>
            </a:fld>
            <a:endParaRPr lang="en-US" dirty="0"/>
          </a:p>
        </p:txBody>
      </p:sp>
      <p:sp>
        <p:nvSpPr>
          <p:cNvPr id="11" name="empower - DO NOT DELETE!!!" hidden="1">
            <a:extLst>
              <a:ext uri="{FF2B5EF4-FFF2-40B4-BE49-F238E27FC236}">
                <a16:creationId xmlns:a16="http://schemas.microsoft.com/office/drawing/2014/main" id="{5C130D1E-6BA0-4FC3-9233-B23A04A9205E}"/>
              </a:ext>
            </a:extLst>
          </p:cNvPr>
          <p:cNvSpPr/>
          <p:nvPr>
            <p:custDataLst>
              <p:tags r:id="rId19"/>
            </p:custDataLst>
          </p:nvPr>
        </p:nvSpPr>
        <p:spPr>
          <a:xfrm>
            <a:off x="0" y="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dirty="0">
              <a:solidFill>
                <a:srgbClr val="FFFFFF"/>
              </a:solidFill>
              <a:latin typeface="Barlow" panose="00000500000000000000" pitchFamily="50" charset="0"/>
            </a:endParaRPr>
          </a:p>
        </p:txBody>
      </p:sp>
      <p:cxnSp>
        <p:nvCxnSpPr>
          <p:cNvPr id="5" name="Straight Connector 4">
            <a:extLst>
              <a:ext uri="{FF2B5EF4-FFF2-40B4-BE49-F238E27FC236}">
                <a16:creationId xmlns:a16="http://schemas.microsoft.com/office/drawing/2014/main" id="{2FDD9058-3EB1-477E-BF12-B6E51A7D1399}"/>
              </a:ext>
            </a:extLst>
          </p:cNvPr>
          <p:cNvCxnSpPr/>
          <p:nvPr/>
        </p:nvCxnSpPr>
        <p:spPr>
          <a:xfrm>
            <a:off x="0" y="914400"/>
            <a:ext cx="1219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1AE0347-D15A-4E66-98E2-9D475FCF1EDA}"/>
              </a:ext>
            </a:extLst>
          </p:cNvPr>
          <p:cNvSpPr>
            <a:spLocks noGrp="1"/>
          </p:cNvSpPr>
          <p:nvPr>
            <p:ph type="body" idx="1"/>
          </p:nvPr>
        </p:nvSpPr>
        <p:spPr>
          <a:xfrm>
            <a:off x="301752" y="1216152"/>
            <a:ext cx="11585448" cy="5029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Tree>
    <p:extLst>
      <p:ext uri="{BB962C8B-B14F-4D97-AF65-F5344CB8AC3E}">
        <p14:creationId xmlns:p14="http://schemas.microsoft.com/office/powerpoint/2010/main" val="2536908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1219170" rtl="0" eaLnBrk="1" latinLnBrk="0" hangingPunct="1">
        <a:spcBef>
          <a:spcPct val="0"/>
        </a:spcBef>
        <a:buNone/>
        <a:defRPr sz="3600" b="0" kern="1200" cap="none" baseline="0">
          <a:solidFill>
            <a:schemeClr val="tx2"/>
          </a:solidFill>
          <a:latin typeface="Barlow Medium" panose="00000600000000000000" pitchFamily="50" charset="0"/>
          <a:ea typeface="+mj-ea"/>
          <a:cs typeface="+mj-cs"/>
        </a:defRPr>
      </a:lvl1pPr>
    </p:titleStyle>
    <p:bodyStyle>
      <a:lvl1pPr marL="0" marR="0" indent="0" algn="l" defTabSz="1219170" rtl="0" eaLnBrk="1" fontAlgn="auto" latinLnBrk="0" hangingPunct="1">
        <a:lnSpc>
          <a:spcPct val="100000"/>
        </a:lnSpc>
        <a:spcBef>
          <a:spcPts val="0"/>
        </a:spcBef>
        <a:spcAft>
          <a:spcPts val="0"/>
        </a:spcAft>
        <a:buClrTx/>
        <a:buSzTx/>
        <a:buFontTx/>
        <a:buNone/>
        <a:tabLst/>
        <a:defRPr sz="2600" kern="1200" baseline="0">
          <a:solidFill>
            <a:schemeClr val="tx1"/>
          </a:solidFill>
          <a:latin typeface="+mj-lt"/>
          <a:ea typeface="+mn-ea"/>
          <a:cs typeface="+mn-cs"/>
        </a:defRPr>
      </a:lvl1pPr>
      <a:lvl2pPr marL="274320" indent="-274320" algn="l" defTabSz="121917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548640" indent="-274320" algn="l" defTabSz="1219170" rtl="0" eaLnBrk="1" latinLnBrk="0" hangingPunct="1">
        <a:spcBef>
          <a:spcPts val="1200"/>
        </a:spcBef>
        <a:buFont typeface="Open Sans" panose="020B0606030504020204" pitchFamily="34" charset="0"/>
        <a:buChar char="–"/>
        <a:defRPr sz="2400" kern="1200">
          <a:solidFill>
            <a:schemeClr val="tx1"/>
          </a:solidFill>
          <a:latin typeface="+mn-lt"/>
          <a:ea typeface="+mn-ea"/>
          <a:cs typeface="+mn-cs"/>
        </a:defRPr>
      </a:lvl3pPr>
      <a:lvl4pPr marL="822960" indent="-274320" algn="l" defTabSz="1219170" rtl="0" eaLnBrk="1" latinLnBrk="0" hangingPunct="1">
        <a:spcBef>
          <a:spcPts val="1200"/>
        </a:spcBef>
        <a:buFont typeface="Arial" panose="020B0604020202020204" pitchFamily="34" charset="0"/>
        <a:buChar char="•"/>
        <a:defRPr sz="2000" kern="1200">
          <a:solidFill>
            <a:schemeClr val="tx1"/>
          </a:solidFill>
          <a:latin typeface="+mn-lt"/>
          <a:ea typeface="+mn-ea"/>
          <a:cs typeface="+mn-cs"/>
        </a:defRPr>
      </a:lvl4pPr>
      <a:lvl5pPr marL="1097280" indent="-274320" algn="l" defTabSz="1219170" rtl="0" eaLnBrk="1" latinLnBrk="0" hangingPunct="1">
        <a:spcBef>
          <a:spcPts val="1200"/>
        </a:spcBef>
        <a:buFont typeface="Open Sans" panose="020B0606030504020204" pitchFamily="34" charset="0"/>
        <a:buChar char="–"/>
        <a:defRPr sz="2000" kern="1200">
          <a:solidFill>
            <a:schemeClr val="tx1"/>
          </a:solidFill>
          <a:latin typeface="+mn-lt"/>
          <a:ea typeface="+mn-ea"/>
          <a:cs typeface="+mn-cs"/>
        </a:defRPr>
      </a:lvl5pPr>
      <a:lvl6pPr marL="1371600" indent="-274320" algn="l" defTabSz="1219170" rtl="0" eaLnBrk="1" latinLnBrk="0" hangingPunct="1">
        <a:spcBef>
          <a:spcPts val="1200"/>
        </a:spcBef>
        <a:buFont typeface="Arial" panose="020B0604020202020204" pitchFamily="34" charset="0"/>
        <a:buChar char="•"/>
        <a:defRPr sz="1600" kern="1200">
          <a:solidFill>
            <a:schemeClr val="tx1"/>
          </a:solidFill>
          <a:latin typeface="+mn-lt"/>
          <a:ea typeface="+mn-ea"/>
          <a:cs typeface="+mn-cs"/>
        </a:defRPr>
      </a:lvl6pPr>
      <a:lvl7pPr marL="1645920" indent="-274320" algn="l" defTabSz="1219170" rtl="0" eaLnBrk="1" latinLnBrk="0" hangingPunct="1">
        <a:spcBef>
          <a:spcPts val="1200"/>
        </a:spcBef>
        <a:buFont typeface="Open Sans" panose="020B0606030504020204" pitchFamily="34" charset="0"/>
        <a:buChar char="–"/>
        <a:defRPr sz="1600" kern="1200">
          <a:solidFill>
            <a:schemeClr val="tx1"/>
          </a:solidFill>
          <a:latin typeface="+mn-lt"/>
          <a:ea typeface="+mn-ea"/>
          <a:cs typeface="+mn-cs"/>
        </a:defRPr>
      </a:lvl7pPr>
      <a:lvl8pPr marL="1920240" indent="-274320" algn="l" defTabSz="1219170" rtl="0" eaLnBrk="1" latinLnBrk="0" hangingPunct="1">
        <a:spcBef>
          <a:spcPts val="1200"/>
        </a:spcBef>
        <a:buFont typeface="Arial" pitchFamily="34" charset="0"/>
        <a:buChar char="•"/>
        <a:defRPr sz="1400" kern="1200">
          <a:solidFill>
            <a:schemeClr val="tx1"/>
          </a:solidFill>
          <a:latin typeface="+mn-lt"/>
          <a:ea typeface="+mn-ea"/>
          <a:cs typeface="+mn-cs"/>
        </a:defRPr>
      </a:lvl8pPr>
      <a:lvl9pPr marL="2194560" indent="-274320" algn="l" defTabSz="1219170" rtl="0" eaLnBrk="1" latinLnBrk="0" hangingPunct="1">
        <a:spcBef>
          <a:spcPts val="1200"/>
        </a:spcBef>
        <a:buFont typeface="Open Sans" panose="020B0606030504020204" pitchFamily="34" charset="0"/>
        <a:buChar char="–"/>
        <a:defRPr sz="1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02176A-9D1F-3C6A-739E-06ACA9EE9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CB940-0B81-601F-D268-F5C95A6F7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1486D-1B3A-74DE-120D-5F068C7EA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13A9275-BF3C-4C55-A579-AFB4AA831B8E}" type="datetimeFigureOut">
              <a:rPr lang="en-US" smtClean="0"/>
              <a:t>9/26/2025</a:t>
            </a:fld>
            <a:endParaRPr lang="en-US"/>
          </a:p>
        </p:txBody>
      </p:sp>
      <p:sp>
        <p:nvSpPr>
          <p:cNvPr id="5" name="Footer Placeholder 4">
            <a:extLst>
              <a:ext uri="{FF2B5EF4-FFF2-40B4-BE49-F238E27FC236}">
                <a16:creationId xmlns:a16="http://schemas.microsoft.com/office/drawing/2014/main" id="{34E7642F-A72E-1413-2EDA-847A04B72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2E3C4D-DAB4-5F5A-8F62-D324D29BAC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D09789-70BA-49E3-81DE-F7B5CB4B1129}" type="slidenum">
              <a:rPr lang="en-US" smtClean="0"/>
              <a:t>‹#›</a:t>
            </a:fld>
            <a:endParaRPr lang="en-US"/>
          </a:p>
        </p:txBody>
      </p:sp>
    </p:spTree>
    <p:extLst>
      <p:ext uri="{BB962C8B-B14F-4D97-AF65-F5344CB8AC3E}">
        <p14:creationId xmlns:p14="http://schemas.microsoft.com/office/powerpoint/2010/main" val="23560358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D8BD707-D9CF-40AE-B4C6-C98DA3205C09}" type="datetimeFigureOut">
              <a:rPr lang="en-US" smtClean="0"/>
              <a:t>9/26/2025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22874455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A white piggy bank and a small house&#10;&#10;Description automatically generated">
            <a:extLst>
              <a:ext uri="{FF2B5EF4-FFF2-40B4-BE49-F238E27FC236}">
                <a16:creationId xmlns:a16="http://schemas.microsoft.com/office/drawing/2014/main" id="{0B9952EC-9A69-96D7-2D18-98F7834E2E62}"/>
              </a:ext>
            </a:extLst>
          </p:cNvPr>
          <p:cNvPicPr>
            <a:picLocks noChangeAspect="1"/>
          </p:cNvPicPr>
          <p:nvPr/>
        </p:nvPicPr>
        <p:blipFill rotWithShape="1">
          <a:blip r:embed="rId3">
            <a:extLst>
              <a:ext uri="{28A0092B-C50C-407E-A947-70E740481C1C}">
                <a14:useLocalDpi xmlns:a14="http://schemas.microsoft.com/office/drawing/2010/main" val="0"/>
              </a:ext>
            </a:extLst>
          </a:blip>
          <a:srcRect l="4658" t="29590" r="4871" b="21907"/>
          <a:stretch/>
        </p:blipFill>
        <p:spPr>
          <a:xfrm>
            <a:off x="-1" y="0"/>
            <a:ext cx="12192001" cy="4362449"/>
          </a:xfrm>
          <a:prstGeom prst="rect">
            <a:avLst/>
          </a:prstGeom>
        </p:spPr>
      </p:pic>
      <p:sp>
        <p:nvSpPr>
          <p:cNvPr id="2" name="Title 1"/>
          <p:cNvSpPr>
            <a:spLocks noGrp="1"/>
          </p:cNvSpPr>
          <p:nvPr>
            <p:ph type="title"/>
          </p:nvPr>
        </p:nvSpPr>
        <p:spPr/>
        <p:txBody>
          <a:bodyPr/>
          <a:lstStyle/>
          <a:p>
            <a:r>
              <a:rPr lang="en-US" sz="3200" dirty="0"/>
              <a:t>Presentation to New York State Rural Housing Coalition</a:t>
            </a:r>
            <a:br>
              <a:rPr lang="en-US" sz="3200" dirty="0"/>
            </a:br>
            <a:r>
              <a:rPr lang="en-US" sz="3200" dirty="0"/>
              <a:t>Preserving Homeownership: Funding for Affordable Housing</a:t>
            </a:r>
            <a:br>
              <a:rPr lang="en-US" sz="3200" dirty="0"/>
            </a:br>
            <a:endParaRPr lang="en-US" dirty="0"/>
          </a:p>
        </p:txBody>
      </p:sp>
      <p:sp>
        <p:nvSpPr>
          <p:cNvPr id="13" name="Text Placeholder 12">
            <a:extLst>
              <a:ext uri="{FF2B5EF4-FFF2-40B4-BE49-F238E27FC236}">
                <a16:creationId xmlns:a16="http://schemas.microsoft.com/office/drawing/2014/main" id="{C90ADB1F-038A-4BA4-9C2F-7852B1EC9AD5}"/>
              </a:ext>
            </a:extLst>
          </p:cNvPr>
          <p:cNvSpPr>
            <a:spLocks noGrp="1"/>
          </p:cNvSpPr>
          <p:nvPr>
            <p:ph type="body" sz="quarter" idx="11"/>
          </p:nvPr>
        </p:nvSpPr>
        <p:spPr/>
        <p:txBody>
          <a:bodyPr/>
          <a:lstStyle/>
          <a:p>
            <a:r>
              <a:rPr lang="en-US" i="0" dirty="0"/>
              <a:t>October 25, 2025</a:t>
            </a:r>
          </a:p>
        </p:txBody>
      </p:sp>
      <p:pic>
        <p:nvPicPr>
          <p:cNvPr id="4" name="Picture 3" descr="Arrow&#10;&#10;Description automatically generated with medium confidence">
            <a:extLst>
              <a:ext uri="{FF2B5EF4-FFF2-40B4-BE49-F238E27FC236}">
                <a16:creationId xmlns:a16="http://schemas.microsoft.com/office/drawing/2014/main" id="{590F63AF-481F-DA32-8C00-50768C01C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 y="0"/>
            <a:ext cx="1600200" cy="1403435"/>
          </a:xfrm>
          <a:prstGeom prst="rect">
            <a:avLst/>
          </a:prstGeom>
        </p:spPr>
      </p:pic>
    </p:spTree>
    <p:extLst>
      <p:ext uri="{BB962C8B-B14F-4D97-AF65-F5344CB8AC3E}">
        <p14:creationId xmlns:p14="http://schemas.microsoft.com/office/powerpoint/2010/main" val="1244497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451D-A1A9-3E06-8218-3F770D7ED01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5A3A7F6-98E8-9302-F5C8-06892C525185}"/>
              </a:ext>
            </a:extLst>
          </p:cNvPr>
          <p:cNvSpPr/>
          <p:nvPr/>
        </p:nvSpPr>
        <p:spPr>
          <a:xfrm>
            <a:off x="5110089" y="754332"/>
            <a:ext cx="7412181" cy="35098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Freeform 7">
            <a:extLst>
              <a:ext uri="{FF2B5EF4-FFF2-40B4-BE49-F238E27FC236}">
                <a16:creationId xmlns:a16="http://schemas.microsoft.com/office/drawing/2014/main" id="{9A837F50-1F24-6C62-80DA-DCB969A9B058}"/>
              </a:ext>
            </a:extLst>
          </p:cNvPr>
          <p:cNvSpPr/>
          <p:nvPr/>
        </p:nvSpPr>
        <p:spPr>
          <a:xfrm>
            <a:off x="-543516" y="-275177"/>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4">
            <a:extLst>
              <a:ext uri="{FF2B5EF4-FFF2-40B4-BE49-F238E27FC236}">
                <a16:creationId xmlns:a16="http://schemas.microsoft.com/office/drawing/2014/main" id="{C1CB9443-D1AB-56BC-B832-0889B4BA2A19}"/>
              </a:ext>
            </a:extLst>
          </p:cNvPr>
          <p:cNvSpPr txBox="1"/>
          <p:nvPr/>
        </p:nvSpPr>
        <p:spPr>
          <a:xfrm>
            <a:off x="1065153" y="754332"/>
            <a:ext cx="3889447" cy="2002408"/>
          </a:xfrm>
          <a:prstGeom prst="rect">
            <a:avLst/>
          </a:prstGeom>
        </p:spPr>
        <p:txBody>
          <a:bodyPr wrap="square" lIns="0" tIns="0" rIns="0" bIns="0" rtlCol="0" anchor="t">
            <a:spAutoFit/>
          </a:bodyPr>
          <a:lstStyle/>
          <a:p>
            <a:pPr marL="0" marR="0" lvl="0" indent="0" algn="l" defTabSz="914400" rtl="0" eaLnBrk="1" fontAlgn="auto" latinLnBrk="0" hangingPunct="1">
              <a:lnSpc>
                <a:spcPts val="3067"/>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t>Total Development Cost: </a:t>
            </a:r>
            <a:br>
              <a:rPr kumimoji="0" lang="en-US" sz="3600"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br>
            <a:br>
              <a:rPr kumimoji="0" lang="en-US" sz="3600"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br>
            <a:r>
              <a:rPr kumimoji="0" lang="en-US" sz="3600"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t>$47,308,074</a:t>
            </a:r>
          </a:p>
        </p:txBody>
      </p:sp>
      <p:sp>
        <p:nvSpPr>
          <p:cNvPr id="12" name="AutoShape 5">
            <a:extLst>
              <a:ext uri="{FF2B5EF4-FFF2-40B4-BE49-F238E27FC236}">
                <a16:creationId xmlns:a16="http://schemas.microsoft.com/office/drawing/2014/main" id="{A5EABDA5-BE5C-49E6-EE80-E8D5F6215A99}"/>
              </a:ext>
            </a:extLst>
          </p:cNvPr>
          <p:cNvSpPr/>
          <p:nvPr/>
        </p:nvSpPr>
        <p:spPr>
          <a:xfrm>
            <a:off x="-2401064" y="1337175"/>
            <a:ext cx="2876265"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930C555F-8DC6-124F-87CE-4EF61EFA6665}"/>
              </a:ext>
            </a:extLst>
          </p:cNvPr>
          <p:cNvSpPr txBox="1"/>
          <p:nvPr/>
        </p:nvSpPr>
        <p:spPr>
          <a:xfrm>
            <a:off x="1194038" y="2835539"/>
            <a:ext cx="7228764" cy="397583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533"/>
              </a:spcAft>
              <a:buClrTx/>
              <a:buSzTx/>
              <a:buFontTx/>
              <a:buNone/>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Sources:</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FHLBNY</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HHAP</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HONDA</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CIF</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CEI</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Novo Foundation</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Ulster County</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endParaRPr kumimoji="0" lang="en-US" sz="2133" b="0" i="0" u="none" strike="noStrike" kern="100" cap="none" spc="0" normalizeH="0" baseline="0" noProof="0" dirty="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endParaRPr>
          </a:p>
        </p:txBody>
      </p:sp>
      <p:sp>
        <p:nvSpPr>
          <p:cNvPr id="20" name="Freeform 7">
            <a:extLst>
              <a:ext uri="{FF2B5EF4-FFF2-40B4-BE49-F238E27FC236}">
                <a16:creationId xmlns:a16="http://schemas.microsoft.com/office/drawing/2014/main" id="{B68FA6E8-7201-2787-04DF-EEB0D9C63A67}"/>
              </a:ext>
            </a:extLst>
          </p:cNvPr>
          <p:cNvSpPr/>
          <p:nvPr/>
        </p:nvSpPr>
        <p:spPr>
          <a:xfrm>
            <a:off x="10395598" y="6498720"/>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A car parked in front of a building&#10;&#10;AI-generated content may be incorrect.">
            <a:extLst>
              <a:ext uri="{FF2B5EF4-FFF2-40B4-BE49-F238E27FC236}">
                <a16:creationId xmlns:a16="http://schemas.microsoft.com/office/drawing/2014/main" id="{D289A688-2D93-94F4-4CFD-1F4A5ECE3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8687" y="997528"/>
            <a:ext cx="6483927" cy="4862945"/>
          </a:xfrm>
          <a:prstGeom prst="rect">
            <a:avLst/>
          </a:prstGeom>
        </p:spPr>
      </p:pic>
    </p:spTree>
    <p:extLst>
      <p:ext uri="{BB962C8B-B14F-4D97-AF65-F5344CB8AC3E}">
        <p14:creationId xmlns:p14="http://schemas.microsoft.com/office/powerpoint/2010/main" val="60944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5F1077-94CD-9B1F-8BAA-229CCF07303B}"/>
              </a:ext>
            </a:extLst>
          </p:cNvPr>
          <p:cNvSpPr/>
          <p:nvPr/>
        </p:nvSpPr>
        <p:spPr>
          <a:xfrm>
            <a:off x="5631976" y="892688"/>
            <a:ext cx="6890294" cy="35098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4"/>
          <p:cNvSpPr txBox="1"/>
          <p:nvPr/>
        </p:nvSpPr>
        <p:spPr>
          <a:xfrm>
            <a:off x="1348778" y="3122212"/>
            <a:ext cx="3683558" cy="2841804"/>
          </a:xfrm>
          <a:prstGeom prst="rect">
            <a:avLst/>
          </a:prstGeom>
        </p:spPr>
        <p:txBody>
          <a:bodyPr wrap="square" lIns="0" tIns="0" rIns="0" bIns="0" rtlCol="0" anchor="t">
            <a:spAutoFit/>
          </a:bodyPr>
          <a:lstStyle/>
          <a:p>
            <a:pPr marL="304815" marR="0" lvl="0" indent="-304815" algn="l" defTabSz="914400" rtl="0" eaLnBrk="1" fontAlgn="auto" latinLnBrk="0" hangingPunct="1">
              <a:lnSpc>
                <a:spcPts val="3173"/>
              </a:lnSpc>
              <a:spcBef>
                <a:spcPct val="0"/>
              </a:spcBef>
              <a:spcAft>
                <a:spcPts val="0"/>
              </a:spcAft>
              <a:buClrTx/>
              <a:buSzTx/>
              <a:buFont typeface="Arial" panose="020B0604020202020204" pitchFamily="34" charset="0"/>
              <a:buChar char="•"/>
              <a:tabLst/>
              <a:defRPr/>
            </a:pPr>
            <a:r>
              <a:rPr kumimoji="0" lang="en-US" sz="2266" b="0" i="0" u="none" strike="noStrike" kern="1200" cap="none" spc="0" normalizeH="0" baseline="0" noProof="0">
                <a:ln>
                  <a:noFill/>
                </a:ln>
                <a:solidFill>
                  <a:srgbClr val="000000"/>
                </a:solidFill>
                <a:effectLst/>
                <a:uLnTx/>
                <a:uFillTx/>
                <a:latin typeface="Montserrat" panose="00000500000000000000" pitchFamily="50" charset="0"/>
                <a:ea typeface="+mn-ea"/>
                <a:cs typeface="+mn-cs"/>
              </a:rPr>
              <a:t>Future YWCA daycare facility. </a:t>
            </a:r>
          </a:p>
          <a:p>
            <a:pPr marL="0" marR="0" lvl="0" indent="0" algn="l" defTabSz="914400" rtl="0" eaLnBrk="1" fontAlgn="auto" latinLnBrk="0" hangingPunct="1">
              <a:lnSpc>
                <a:spcPts val="3173"/>
              </a:lnSpc>
              <a:spcBef>
                <a:spcPct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a:p>
            <a:pPr marL="304815" marR="0" lvl="0" indent="-304815" algn="l" defTabSz="914400" rtl="0" eaLnBrk="1" fontAlgn="auto" latinLnBrk="0" hangingPunct="1">
              <a:lnSpc>
                <a:spcPts val="3173"/>
              </a:lnSpc>
              <a:spcBef>
                <a:spcPct val="0"/>
              </a:spcBef>
              <a:spcAft>
                <a:spcPts val="0"/>
              </a:spcAft>
              <a:buClrTx/>
              <a:buSzTx/>
              <a:buFont typeface="Arial" panose="020B0604020202020204" pitchFamily="34" charset="0"/>
              <a:buChar char="•"/>
              <a:tabLst/>
              <a:defRPr/>
            </a:pPr>
            <a:r>
              <a:rPr kumimoji="0" lang="en-US" sz="2266" b="0" i="0" u="none" strike="noStrike" kern="1200" cap="none" spc="0" normalizeH="0" baseline="0" noProof="0">
                <a:ln>
                  <a:noFill/>
                </a:ln>
                <a:solidFill>
                  <a:srgbClr val="000000"/>
                </a:solidFill>
                <a:effectLst/>
                <a:uLnTx/>
                <a:uFillTx/>
                <a:latin typeface="Montserrat" panose="00000500000000000000" pitchFamily="50" charset="0"/>
                <a:ea typeface="+mn-ea"/>
                <a:cs typeface="+mn-cs"/>
              </a:rPr>
              <a:t>Commissary kitchen.</a:t>
            </a:r>
            <a:br>
              <a:rPr kumimoji="0" lang="en-US" sz="2266" b="0" i="0" u="none" strike="noStrike" kern="1200" cap="none" spc="0" normalizeH="0" baseline="0" noProof="0">
                <a:ln>
                  <a:noFill/>
                </a:ln>
                <a:solidFill>
                  <a:srgbClr val="000000"/>
                </a:solidFill>
                <a:effectLst/>
                <a:uLnTx/>
                <a:uFillTx/>
                <a:latin typeface="Montserrat" panose="00000500000000000000" pitchFamily="50" charset="0"/>
                <a:ea typeface="+mn-ea"/>
                <a:cs typeface="+mn-cs"/>
              </a:rPr>
            </a:br>
            <a:endParaRPr kumimoji="0" lang="en-US" sz="2266"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a:p>
            <a:pPr marL="304815" marR="0" lvl="0" indent="-304815" algn="l" defTabSz="914400" rtl="0" eaLnBrk="1" fontAlgn="auto" latinLnBrk="0" hangingPunct="1">
              <a:lnSpc>
                <a:spcPts val="3173"/>
              </a:lnSpc>
              <a:spcBef>
                <a:spcPct val="0"/>
              </a:spcBef>
              <a:spcAft>
                <a:spcPts val="0"/>
              </a:spcAft>
              <a:buClrTx/>
              <a:buSzTx/>
              <a:buFont typeface="Arial" panose="020B0604020202020204" pitchFamily="34" charset="0"/>
              <a:buChar char="•"/>
              <a:tabLst/>
              <a:defRPr/>
            </a:pPr>
            <a:r>
              <a:rPr kumimoji="0" lang="en-US" sz="2266" b="0" i="0" u="none" strike="noStrike" kern="1200" cap="none" spc="0" normalizeH="0" baseline="0" noProof="0">
                <a:ln>
                  <a:noFill/>
                </a:ln>
                <a:solidFill>
                  <a:srgbClr val="000000"/>
                </a:solidFill>
                <a:effectLst/>
                <a:uLnTx/>
                <a:uFillTx/>
                <a:latin typeface="Montserrat" panose="00000500000000000000" pitchFamily="50" charset="0"/>
                <a:ea typeface="+mn-ea"/>
                <a:cs typeface="+mn-cs"/>
              </a:rPr>
              <a:t> Salt water therapeutic pool.</a:t>
            </a:r>
          </a:p>
        </p:txBody>
      </p:sp>
      <p:sp>
        <p:nvSpPr>
          <p:cNvPr id="5" name="AutoShape 5"/>
          <p:cNvSpPr/>
          <p:nvPr/>
        </p:nvSpPr>
        <p:spPr>
          <a:xfrm>
            <a:off x="-2054494" y="1041887"/>
            <a:ext cx="2876265"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6"/>
          <p:cNvSpPr txBox="1"/>
          <p:nvPr/>
        </p:nvSpPr>
        <p:spPr>
          <a:xfrm>
            <a:off x="1014788" y="644938"/>
            <a:ext cx="4351541" cy="1136401"/>
          </a:xfrm>
          <a:prstGeom prst="rect">
            <a:avLst/>
          </a:prstGeom>
        </p:spPr>
        <p:txBody>
          <a:bodyPr wrap="square" lIns="0" tIns="0" rIns="0" bIns="0" rtlCol="0" anchor="t">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4400" b="0" i="0" u="none" strike="noStrike" kern="1200" cap="none" spc="-118" normalizeH="0" baseline="0" noProof="0">
                <a:ln>
                  <a:noFill/>
                </a:ln>
                <a:solidFill>
                  <a:srgbClr val="000000"/>
                </a:solidFill>
                <a:effectLst/>
                <a:uLnTx/>
                <a:uFillTx/>
                <a:latin typeface="Montserrat Bold"/>
                <a:ea typeface="+mn-ea"/>
                <a:cs typeface="+mn-cs"/>
              </a:rPr>
              <a:t>COMMERCIAL </a:t>
            </a:r>
            <a:r>
              <a:rPr kumimoji="0" lang="en-US" sz="4400" b="0" i="0" u="none" strike="noStrike" kern="1200" cap="none" spc="-118" normalizeH="0" baseline="0" noProof="0">
                <a:ln>
                  <a:noFill/>
                </a:ln>
                <a:solidFill>
                  <a:srgbClr val="000000"/>
                </a:solidFill>
                <a:effectLst/>
                <a:uLnTx/>
                <a:uFillTx/>
                <a:latin typeface="Montserrat Light" panose="00000400000000000000" pitchFamily="50" charset="0"/>
                <a:ea typeface="+mn-ea"/>
                <a:cs typeface="+mn-cs"/>
              </a:rPr>
              <a:t>SPACE</a:t>
            </a:r>
          </a:p>
        </p:txBody>
      </p:sp>
      <p:sp>
        <p:nvSpPr>
          <p:cNvPr id="7" name="Freeform 7"/>
          <p:cNvSpPr/>
          <p:nvPr/>
        </p:nvSpPr>
        <p:spPr>
          <a:xfrm>
            <a:off x="10395598" y="6498720"/>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descr="A red building with glass doors&#10;&#10;AI-generated content may be incorrect.">
            <a:extLst>
              <a:ext uri="{FF2B5EF4-FFF2-40B4-BE49-F238E27FC236}">
                <a16:creationId xmlns:a16="http://schemas.microsoft.com/office/drawing/2014/main" id="{6CA82FD2-D6B2-0D98-51CD-E087E8DB3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44113"/>
            <a:ext cx="6096000" cy="4572000"/>
          </a:xfrm>
          <a:prstGeom prst="rect">
            <a:avLst/>
          </a:prstGeom>
        </p:spPr>
      </p:pic>
      <p:sp>
        <p:nvSpPr>
          <p:cNvPr id="11" name="TextBox 10">
            <a:extLst>
              <a:ext uri="{FF2B5EF4-FFF2-40B4-BE49-F238E27FC236}">
                <a16:creationId xmlns:a16="http://schemas.microsoft.com/office/drawing/2014/main" id="{93F1F60F-A773-105A-E5CA-DA9004AE0EFD}"/>
              </a:ext>
            </a:extLst>
          </p:cNvPr>
          <p:cNvSpPr txBox="1"/>
          <p:nvPr/>
        </p:nvSpPr>
        <p:spPr>
          <a:xfrm>
            <a:off x="1080295" y="1891107"/>
            <a:ext cx="4546348" cy="12616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242424"/>
                </a:solidFill>
                <a:effectLst/>
                <a:uLnTx/>
                <a:uFillTx/>
                <a:latin typeface="Montserrat" panose="00000500000000000000" pitchFamily="50" charset="0"/>
                <a:ea typeface="Aptos" panose="020B0004020202020204" pitchFamily="34" charset="0"/>
                <a:cs typeface="Aptos" panose="020B0004020202020204" pitchFamily="34" charset="0"/>
              </a:rPr>
              <a:t>Approx 9,000 sq. ft of leasable commercial space in former </a:t>
            </a:r>
            <a:r>
              <a:rPr kumimoji="0" lang="en-US" sz="2133" b="0" i="0" u="none" strike="noStrike" kern="1200" cap="none" spc="0" normalizeH="0" baseline="0" noProof="0" err="1">
                <a:ln>
                  <a:noFill/>
                </a:ln>
                <a:solidFill>
                  <a:srgbClr val="242424"/>
                </a:solidFill>
                <a:effectLst/>
                <a:uLnTx/>
                <a:uFillTx/>
                <a:latin typeface="Montserrat" panose="00000500000000000000" pitchFamily="50" charset="0"/>
                <a:ea typeface="Aptos" panose="020B0004020202020204" pitchFamily="34" charset="0"/>
                <a:cs typeface="Aptos" panose="020B0004020202020204" pitchFamily="34" charset="0"/>
              </a:rPr>
              <a:t>Roudigan's</a:t>
            </a:r>
            <a:r>
              <a:rPr kumimoji="0" lang="en-US" sz="2133" b="0" i="0" u="none" strike="noStrike" kern="1200" cap="none" spc="0" normalizeH="0" baseline="0" noProof="0">
                <a:ln>
                  <a:noFill/>
                </a:ln>
                <a:solidFill>
                  <a:srgbClr val="242424"/>
                </a:solidFill>
                <a:effectLst/>
                <a:uLnTx/>
                <a:uFillTx/>
                <a:latin typeface="Montserrat" panose="00000500000000000000" pitchFamily="50" charset="0"/>
                <a:ea typeface="Aptos" panose="020B0004020202020204" pitchFamily="34" charset="0"/>
                <a:cs typeface="Aptos" panose="020B0004020202020204" pitchFamily="34" charset="0"/>
              </a:rPr>
              <a:t> steakhouse.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42424"/>
              </a:solidFill>
              <a:effectLst/>
              <a:uLnTx/>
              <a:uFillTx/>
              <a:latin typeface="Segoe UI" panose="020B0502040204020203" pitchFamily="34" charset="0"/>
              <a:ea typeface="Aptos" panose="020B0004020202020204" pitchFamily="34" charset="0"/>
              <a:cs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50" name="Rectangle 4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52" name="Straight Connector 5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0" name="Isosceles Triangle 5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4" name="Isosceles Triangle 6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6" name="Freeform: Shape 65">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Content Placeholder 6" descr="A logo for a company&#10;&#10;AI-generated content may be incorrect.">
            <a:extLst>
              <a:ext uri="{FF2B5EF4-FFF2-40B4-BE49-F238E27FC236}">
                <a16:creationId xmlns:a16="http://schemas.microsoft.com/office/drawing/2014/main" id="{0DBD9116-DB42-2B59-9FF2-81C5C62AB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71" y="1823771"/>
            <a:ext cx="3856774" cy="2555113"/>
          </a:xfrm>
          <a:prstGeom prst="rect">
            <a:avLst/>
          </a:prstGeom>
        </p:spPr>
      </p:pic>
      <p:sp>
        <p:nvSpPr>
          <p:cNvPr id="43" name="Content Placeholder 10">
            <a:extLst>
              <a:ext uri="{FF2B5EF4-FFF2-40B4-BE49-F238E27FC236}">
                <a16:creationId xmlns:a16="http://schemas.microsoft.com/office/drawing/2014/main" id="{415B5D44-DD73-CFE9-10EF-1B8EE105B9E3}"/>
              </a:ext>
            </a:extLst>
          </p:cNvPr>
          <p:cNvSpPr>
            <a:spLocks noGrp="1"/>
          </p:cNvSpPr>
          <p:nvPr>
            <p:ph idx="1"/>
          </p:nvPr>
        </p:nvSpPr>
        <p:spPr>
          <a:xfrm>
            <a:off x="7196825" y="2505044"/>
            <a:ext cx="4912913" cy="1810871"/>
          </a:xfrm>
        </p:spPr>
        <p:txBody>
          <a:bodyPr anchor="t">
            <a:normAutofit/>
          </a:bodyPr>
          <a:lstStyle/>
          <a:p>
            <a:pPr marL="0" indent="0">
              <a:buNone/>
            </a:pPr>
            <a:r>
              <a:rPr lang="en-US" sz="3200" dirty="0">
                <a:solidFill>
                  <a:srgbClr val="FFFFFF"/>
                </a:solidFill>
                <a:latin typeface="+mj-lt"/>
              </a:rPr>
              <a:t>Rebuilding homes, revitalizing communities, rebuilding lives.</a:t>
            </a:r>
          </a:p>
          <a:p>
            <a:pPr marL="0" indent="0">
              <a:buNone/>
            </a:pPr>
            <a:endParaRPr lang="en-US" dirty="0">
              <a:solidFill>
                <a:srgbClr val="FFFFFF"/>
              </a:solidFill>
            </a:endParaRPr>
          </a:p>
          <a:p>
            <a:pPr marL="0" indent="0">
              <a:buNone/>
            </a:pPr>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376350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EFE7-9CA1-9C8B-EA75-2EF8E8C41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5F21F-204D-34F8-1204-151C4DC20E19}"/>
              </a:ext>
            </a:extLst>
          </p:cNvPr>
          <p:cNvSpPr>
            <a:spLocks noGrp="1"/>
          </p:cNvSpPr>
          <p:nvPr>
            <p:ph type="title"/>
          </p:nvPr>
        </p:nvSpPr>
        <p:spPr>
          <a:xfrm>
            <a:off x="762000" y="381000"/>
            <a:ext cx="7086600" cy="895418"/>
          </a:xfrm>
        </p:spPr>
        <p:txBody>
          <a:bodyPr anchor="t">
            <a:normAutofit/>
          </a:bodyPr>
          <a:lstStyle/>
          <a:p>
            <a:r>
              <a:rPr lang="en-US" sz="4400" dirty="0">
                <a:solidFill>
                  <a:srgbClr val="7AC143"/>
                </a:solidFill>
              </a:rPr>
              <a:t>WHAT WE DO</a:t>
            </a:r>
          </a:p>
        </p:txBody>
      </p:sp>
      <p:sp>
        <p:nvSpPr>
          <p:cNvPr id="3" name="Content Placeholder 2">
            <a:extLst>
              <a:ext uri="{FF2B5EF4-FFF2-40B4-BE49-F238E27FC236}">
                <a16:creationId xmlns:a16="http://schemas.microsoft.com/office/drawing/2014/main" id="{B5606E2B-9CBF-3266-5A4B-0999ED9E9C29}"/>
              </a:ext>
            </a:extLst>
          </p:cNvPr>
          <p:cNvSpPr>
            <a:spLocks noGrp="1"/>
          </p:cNvSpPr>
          <p:nvPr>
            <p:ph idx="1"/>
          </p:nvPr>
        </p:nvSpPr>
        <p:spPr>
          <a:xfrm>
            <a:off x="3733800" y="1447800"/>
            <a:ext cx="6324600" cy="4438582"/>
          </a:xfrm>
        </p:spPr>
        <p:txBody>
          <a:bodyPr>
            <a:normAutofit/>
          </a:bodyPr>
          <a:lstStyle/>
          <a:p>
            <a:r>
              <a:rPr lang="en-US" sz="2400" dirty="0"/>
              <a:t>Non-Profit serving low-income homeowners in Saratoga, Warren, and Washington Counties</a:t>
            </a:r>
          </a:p>
          <a:p>
            <a:r>
              <a:rPr lang="en-US" sz="2400" dirty="0"/>
              <a:t>Services and Programs</a:t>
            </a:r>
          </a:p>
          <a:p>
            <a:pPr lvl="1"/>
            <a:r>
              <a:rPr lang="en-US" sz="2000" dirty="0"/>
              <a:t>Critical home repairs and accessibility modifications</a:t>
            </a:r>
          </a:p>
          <a:p>
            <a:pPr lvl="1"/>
            <a:r>
              <a:rPr lang="en-US" sz="2000" dirty="0"/>
              <a:t>Mobile home replacement</a:t>
            </a:r>
          </a:p>
          <a:p>
            <a:pPr lvl="1"/>
            <a:r>
              <a:rPr lang="en-US" sz="2000" dirty="0"/>
              <a:t>Health and safety visits</a:t>
            </a:r>
          </a:p>
          <a:p>
            <a:pPr lvl="1"/>
            <a:r>
              <a:rPr lang="en-US" sz="2000" dirty="0"/>
              <a:t>Handyman repairs</a:t>
            </a:r>
          </a:p>
        </p:txBody>
      </p:sp>
      <p:pic>
        <p:nvPicPr>
          <p:cNvPr id="5" name="Picture 4" descr="A logo for a company&#10;&#10;AI-generated content may be incorrect.">
            <a:extLst>
              <a:ext uri="{FF2B5EF4-FFF2-40B4-BE49-F238E27FC236}">
                <a16:creationId xmlns:a16="http://schemas.microsoft.com/office/drawing/2014/main" id="{D0A9D655-3BF3-2F61-D8BF-7EE7A1CDB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385791"/>
            <a:ext cx="1981200" cy="1311142"/>
          </a:xfrm>
          <a:prstGeom prst="rect">
            <a:avLst/>
          </a:prstGeom>
        </p:spPr>
      </p:pic>
      <p:pic>
        <p:nvPicPr>
          <p:cNvPr id="8" name="Picture 7" descr="Two women in a wheelchair&#10;&#10;AI-generated content may be incorrect.">
            <a:extLst>
              <a:ext uri="{FF2B5EF4-FFF2-40B4-BE49-F238E27FC236}">
                <a16:creationId xmlns:a16="http://schemas.microsoft.com/office/drawing/2014/main" id="{E0079590-CEB7-F9C9-BCB2-3CE7F1C4D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3048" y="2112143"/>
            <a:ext cx="3511618" cy="2633714"/>
          </a:xfrm>
          <a:prstGeom prst="rect">
            <a:avLst/>
          </a:prstGeom>
          <a:ln w="28575">
            <a:solidFill>
              <a:schemeClr val="tx1"/>
            </a:solidFill>
          </a:ln>
        </p:spPr>
      </p:pic>
    </p:spTree>
    <p:extLst>
      <p:ext uri="{BB962C8B-B14F-4D97-AF65-F5344CB8AC3E}">
        <p14:creationId xmlns:p14="http://schemas.microsoft.com/office/powerpoint/2010/main" val="98409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8000DE-D3B8-F9D2-69B2-658D6DA15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9E136-10EE-8D04-8AA2-598E7770A8A7}"/>
              </a:ext>
            </a:extLst>
          </p:cNvPr>
          <p:cNvSpPr>
            <a:spLocks noGrp="1"/>
          </p:cNvSpPr>
          <p:nvPr>
            <p:ph type="title"/>
          </p:nvPr>
        </p:nvSpPr>
        <p:spPr>
          <a:xfrm>
            <a:off x="762000" y="381000"/>
            <a:ext cx="7086600" cy="895418"/>
          </a:xfrm>
        </p:spPr>
        <p:txBody>
          <a:bodyPr anchor="t">
            <a:normAutofit fontScale="90000"/>
          </a:bodyPr>
          <a:lstStyle/>
          <a:p>
            <a:r>
              <a:rPr lang="en-US" sz="4400" dirty="0">
                <a:solidFill>
                  <a:srgbClr val="7AC143"/>
                </a:solidFill>
              </a:rPr>
              <a:t>MOBILE HOME REPLACEMENT</a:t>
            </a:r>
          </a:p>
        </p:txBody>
      </p:sp>
      <p:sp>
        <p:nvSpPr>
          <p:cNvPr id="3" name="Content Placeholder 2">
            <a:extLst>
              <a:ext uri="{FF2B5EF4-FFF2-40B4-BE49-F238E27FC236}">
                <a16:creationId xmlns:a16="http://schemas.microsoft.com/office/drawing/2014/main" id="{BACF361C-14AF-283E-219D-369DB9BC3AC1}"/>
              </a:ext>
            </a:extLst>
          </p:cNvPr>
          <p:cNvSpPr>
            <a:spLocks noGrp="1"/>
          </p:cNvSpPr>
          <p:nvPr>
            <p:ph idx="1"/>
          </p:nvPr>
        </p:nvSpPr>
        <p:spPr>
          <a:xfrm>
            <a:off x="3429000" y="1505018"/>
            <a:ext cx="7823199" cy="3880773"/>
          </a:xfrm>
        </p:spPr>
        <p:txBody>
          <a:bodyPr>
            <a:normAutofit lnSpcReduction="10000"/>
          </a:bodyPr>
          <a:lstStyle/>
          <a:p>
            <a:r>
              <a:rPr lang="en-US" sz="2400" dirty="0"/>
              <a:t>Replace substandard manufactured homes</a:t>
            </a:r>
          </a:p>
          <a:p>
            <a:r>
              <a:rPr lang="en-US" sz="2400" dirty="0"/>
              <a:t>Started the program in 2017</a:t>
            </a:r>
          </a:p>
          <a:p>
            <a:r>
              <a:rPr lang="en-US" sz="2400" dirty="0"/>
              <a:t>96 homes replaced to date</a:t>
            </a:r>
          </a:p>
          <a:p>
            <a:r>
              <a:rPr lang="en-US" sz="2400" dirty="0"/>
              <a:t>17 homes are in progress</a:t>
            </a:r>
          </a:p>
          <a:p>
            <a:r>
              <a:rPr lang="en-US" sz="2400" dirty="0"/>
              <a:t>Funding Sources</a:t>
            </a:r>
          </a:p>
          <a:p>
            <a:pPr lvl="1"/>
            <a:r>
              <a:rPr lang="en-US" sz="1800" dirty="0"/>
              <a:t>NYS Mobile and Manufactured Home Replacement</a:t>
            </a:r>
          </a:p>
          <a:p>
            <a:pPr lvl="1"/>
            <a:r>
              <a:rPr lang="en-US" sz="1800" dirty="0"/>
              <a:t>NYS HOME Manufactured Home Replacement</a:t>
            </a:r>
          </a:p>
          <a:p>
            <a:pPr lvl="1"/>
            <a:r>
              <a:rPr lang="en-US" sz="1800" dirty="0"/>
              <a:t>FHLBNY Affordable Housing Program</a:t>
            </a:r>
          </a:p>
          <a:p>
            <a:pPr lvl="1"/>
            <a:r>
              <a:rPr lang="en-US" sz="1800" dirty="0"/>
              <a:t>NYS Affordable Housing Corporation</a:t>
            </a:r>
          </a:p>
        </p:txBody>
      </p:sp>
      <p:pic>
        <p:nvPicPr>
          <p:cNvPr id="5" name="Picture 4" descr="A logo for a company&#10;&#10;AI-generated content may be incorrect.">
            <a:extLst>
              <a:ext uri="{FF2B5EF4-FFF2-40B4-BE49-F238E27FC236}">
                <a16:creationId xmlns:a16="http://schemas.microsoft.com/office/drawing/2014/main" id="{85A12A33-9BEF-C4D7-1B9D-F52B9112F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385791"/>
            <a:ext cx="1981200" cy="1311142"/>
          </a:xfrm>
          <a:prstGeom prst="rect">
            <a:avLst/>
          </a:prstGeom>
        </p:spPr>
      </p:pic>
      <p:pic>
        <p:nvPicPr>
          <p:cNvPr id="6" name="Picture 5" descr="A group of people standing on a wooden platform&#10;&#10;AI-generated content may be incorrect.">
            <a:extLst>
              <a:ext uri="{FF2B5EF4-FFF2-40B4-BE49-F238E27FC236}">
                <a16:creationId xmlns:a16="http://schemas.microsoft.com/office/drawing/2014/main" id="{B75A06E5-8232-6B6A-9329-F188F9FA9FB3}"/>
              </a:ext>
            </a:extLst>
          </p:cNvPr>
          <p:cNvPicPr>
            <a:picLocks noChangeAspect="1"/>
          </p:cNvPicPr>
          <p:nvPr/>
        </p:nvPicPr>
        <p:blipFill>
          <a:blip r:embed="rId4">
            <a:extLst>
              <a:ext uri="{28A0092B-C50C-407E-A947-70E740481C1C}">
                <a14:useLocalDpi xmlns:a14="http://schemas.microsoft.com/office/drawing/2010/main" val="0"/>
              </a:ext>
            </a:extLst>
          </a:blip>
          <a:srcRect l="8889" r="31111"/>
          <a:stretch>
            <a:fillRect/>
          </a:stretch>
        </p:blipFill>
        <p:spPr>
          <a:xfrm rot="5400000">
            <a:off x="48013" y="1961219"/>
            <a:ext cx="3558144" cy="2739771"/>
          </a:xfrm>
          <a:prstGeom prst="rect">
            <a:avLst/>
          </a:prstGeom>
          <a:ln w="28575">
            <a:solidFill>
              <a:schemeClr val="tx1"/>
            </a:solidFill>
          </a:ln>
        </p:spPr>
      </p:pic>
    </p:spTree>
    <p:extLst>
      <p:ext uri="{BB962C8B-B14F-4D97-AF65-F5344CB8AC3E}">
        <p14:creationId xmlns:p14="http://schemas.microsoft.com/office/powerpoint/2010/main" val="127140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B511A5EA-AD74-0660-861A-CDEB14C9E7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02" r="14857" b="-1"/>
          <a:stretch/>
        </p:blipFill>
        <p:spPr>
          <a:xfrm rot="5400000">
            <a:off x="6995722" y="3629214"/>
            <a:ext cx="2876760" cy="2933889"/>
          </a:xfrm>
          <a:prstGeom prst="rect">
            <a:avLst/>
          </a:prstGeom>
          <a:ln w="28575">
            <a:solidFill>
              <a:schemeClr val="tx1"/>
            </a:solidFill>
          </a:ln>
        </p:spPr>
      </p:pic>
      <p:pic>
        <p:nvPicPr>
          <p:cNvPr id="7" name="Picture 6" descr="A picture containing bedclothes, painting&#10;&#10;Description automatically generated">
            <a:extLst>
              <a:ext uri="{FF2B5EF4-FFF2-40B4-BE49-F238E27FC236}">
                <a16:creationId xmlns:a16="http://schemas.microsoft.com/office/drawing/2014/main" id="{64FDC646-149F-11B4-D70E-6164BC9391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91" r="6377" b="-7"/>
          <a:stretch/>
        </p:blipFill>
        <p:spPr>
          <a:xfrm>
            <a:off x="8215988" y="828337"/>
            <a:ext cx="3314700" cy="2994269"/>
          </a:xfrm>
          <a:prstGeom prst="rect">
            <a:avLst/>
          </a:prstGeom>
          <a:ln w="28575">
            <a:solidFill>
              <a:schemeClr val="tx1"/>
            </a:solidFill>
          </a:ln>
        </p:spPr>
      </p:pic>
      <p:pic>
        <p:nvPicPr>
          <p:cNvPr id="8" name="Picture 7" descr="A picture containing indoor, window, dirty, tiled&#10;&#10;Description automatically generated">
            <a:extLst>
              <a:ext uri="{FF2B5EF4-FFF2-40B4-BE49-F238E27FC236}">
                <a16:creationId xmlns:a16="http://schemas.microsoft.com/office/drawing/2014/main" id="{B71EC637-8229-C5EB-EEC4-C16BA28D2F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306" r="8140"/>
          <a:stretch/>
        </p:blipFill>
        <p:spPr>
          <a:xfrm>
            <a:off x="2438400" y="3638975"/>
            <a:ext cx="2933888" cy="2874376"/>
          </a:xfrm>
          <a:prstGeom prst="rect">
            <a:avLst/>
          </a:prstGeom>
          <a:ln w="28575">
            <a:solidFill>
              <a:schemeClr val="tx1"/>
            </a:solidFill>
          </a:ln>
        </p:spPr>
      </p:pic>
      <p:pic>
        <p:nvPicPr>
          <p:cNvPr id="9" name="Picture 8" descr="A shed in the snow&#10;&#10;Description automatically generated with low confidence">
            <a:extLst>
              <a:ext uri="{FF2B5EF4-FFF2-40B4-BE49-F238E27FC236}">
                <a16:creationId xmlns:a16="http://schemas.microsoft.com/office/drawing/2014/main" id="{42A6BF5D-656C-1D25-C8C2-B5151BAD0C4B}"/>
              </a:ext>
            </a:extLst>
          </p:cNvPr>
          <p:cNvPicPr>
            <a:picLocks noChangeAspect="1"/>
          </p:cNvPicPr>
          <p:nvPr/>
        </p:nvPicPr>
        <p:blipFill rotWithShape="1">
          <a:blip r:embed="rId6">
            <a:extLst>
              <a:ext uri="{28A0092B-C50C-407E-A947-70E740481C1C}">
                <a14:useLocalDpi xmlns:a14="http://schemas.microsoft.com/office/drawing/2010/main" val="0"/>
              </a:ext>
            </a:extLst>
          </a:blip>
          <a:srcRect t="1600" r="23674"/>
          <a:stretch/>
        </p:blipFill>
        <p:spPr>
          <a:xfrm>
            <a:off x="895388" y="875476"/>
            <a:ext cx="3116252" cy="3013112"/>
          </a:xfrm>
          <a:prstGeom prst="rect">
            <a:avLst/>
          </a:prstGeom>
          <a:ln w="28575">
            <a:solidFill>
              <a:schemeClr val="tx1"/>
            </a:solidFill>
          </a:ln>
        </p:spPr>
      </p:pic>
      <p:pic>
        <p:nvPicPr>
          <p:cNvPr id="3" name="Picture 2" descr="A picture containing building, outdoor, door&#10;&#10;Description automatically generated">
            <a:extLst>
              <a:ext uri="{FF2B5EF4-FFF2-40B4-BE49-F238E27FC236}">
                <a16:creationId xmlns:a16="http://schemas.microsoft.com/office/drawing/2014/main" id="{3C3D4957-B438-B4B6-FF61-E112D91FE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307" r="32376" b="-1"/>
          <a:stretch/>
        </p:blipFill>
        <p:spPr>
          <a:xfrm>
            <a:off x="4928179" y="828337"/>
            <a:ext cx="2384995" cy="3554970"/>
          </a:xfrm>
          <a:prstGeom prst="rect">
            <a:avLst/>
          </a:prstGeom>
          <a:ln w="28575">
            <a:solidFill>
              <a:schemeClr val="tx1"/>
            </a:solidFill>
          </a:ln>
        </p:spPr>
      </p:pic>
      <p:sp>
        <p:nvSpPr>
          <p:cNvPr id="13" name="Title 1">
            <a:extLst>
              <a:ext uri="{FF2B5EF4-FFF2-40B4-BE49-F238E27FC236}">
                <a16:creationId xmlns:a16="http://schemas.microsoft.com/office/drawing/2014/main" id="{04E63885-A912-F763-D2C5-328C59F1A94F}"/>
              </a:ext>
            </a:extLst>
          </p:cNvPr>
          <p:cNvSpPr>
            <a:spLocks noGrp="1"/>
          </p:cNvSpPr>
          <p:nvPr>
            <p:ph type="title"/>
          </p:nvPr>
        </p:nvSpPr>
        <p:spPr>
          <a:xfrm>
            <a:off x="198759" y="4146896"/>
            <a:ext cx="2362200" cy="895418"/>
          </a:xfrm>
        </p:spPr>
        <p:txBody>
          <a:bodyPr anchor="t">
            <a:normAutofit/>
          </a:bodyPr>
          <a:lstStyle/>
          <a:p>
            <a:r>
              <a:rPr lang="en-US" sz="4400" dirty="0">
                <a:solidFill>
                  <a:srgbClr val="7AC143"/>
                </a:solidFill>
              </a:rPr>
              <a:t>BEFORE</a:t>
            </a:r>
          </a:p>
        </p:txBody>
      </p:sp>
    </p:spTree>
    <p:extLst>
      <p:ext uri="{BB962C8B-B14F-4D97-AF65-F5344CB8AC3E}">
        <p14:creationId xmlns:p14="http://schemas.microsoft.com/office/powerpoint/2010/main" val="369504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ree, outdoor, road, transport&#10;&#10;Description automatically generated">
            <a:extLst>
              <a:ext uri="{FF2B5EF4-FFF2-40B4-BE49-F238E27FC236}">
                <a16:creationId xmlns:a16="http://schemas.microsoft.com/office/drawing/2014/main" id="{AD458356-9AD7-9E8C-1407-B7B0E1853D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74" b="33135"/>
          <a:stretch/>
        </p:blipFill>
        <p:spPr>
          <a:xfrm>
            <a:off x="609600" y="412292"/>
            <a:ext cx="6928411" cy="2472945"/>
          </a:xfrm>
          <a:prstGeom prst="rect">
            <a:avLst/>
          </a:prstGeom>
          <a:ln w="28575">
            <a:solidFill>
              <a:schemeClr val="tx1"/>
            </a:solidFill>
          </a:ln>
        </p:spPr>
      </p:pic>
      <p:pic>
        <p:nvPicPr>
          <p:cNvPr id="26" name="Picture 25" descr="A picture containing outdoor, building, house&#10;&#10;Description automatically generated">
            <a:extLst>
              <a:ext uri="{FF2B5EF4-FFF2-40B4-BE49-F238E27FC236}">
                <a16:creationId xmlns:a16="http://schemas.microsoft.com/office/drawing/2014/main" id="{30C9CCE6-81AF-DC53-3B43-02F55E1D5F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39" y="3128950"/>
            <a:ext cx="2773713" cy="2080285"/>
          </a:xfrm>
          <a:prstGeom prst="rect">
            <a:avLst/>
          </a:prstGeom>
          <a:ln w="28575">
            <a:solidFill>
              <a:schemeClr val="tx1"/>
            </a:solidFill>
          </a:ln>
        </p:spPr>
      </p:pic>
      <p:pic>
        <p:nvPicPr>
          <p:cNvPr id="22" name="Picture 21" descr="A picture containing indoor, white, toilet&#10;&#10;Description automatically generated">
            <a:extLst>
              <a:ext uri="{FF2B5EF4-FFF2-40B4-BE49-F238E27FC236}">
                <a16:creationId xmlns:a16="http://schemas.microsoft.com/office/drawing/2014/main" id="{DD06D748-01D0-65AD-382D-B92EE9E546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76371" y="837220"/>
            <a:ext cx="3178503" cy="2383877"/>
          </a:xfrm>
          <a:prstGeom prst="rect">
            <a:avLst/>
          </a:prstGeom>
          <a:ln w="28575">
            <a:solidFill>
              <a:schemeClr val="tx1"/>
            </a:solidFill>
          </a:ln>
        </p:spPr>
      </p:pic>
      <p:pic>
        <p:nvPicPr>
          <p:cNvPr id="4" name="Picture 3" descr="A bathroom with a toilet and sink&#10;&#10;Description automatically generated with medium confidence">
            <a:extLst>
              <a:ext uri="{FF2B5EF4-FFF2-40B4-BE49-F238E27FC236}">
                <a16:creationId xmlns:a16="http://schemas.microsoft.com/office/drawing/2014/main" id="{8E8033AB-C0DD-B5EC-4724-05C5A2E0A0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0650" y="4169092"/>
            <a:ext cx="3225800" cy="2419350"/>
          </a:xfrm>
          <a:prstGeom prst="rect">
            <a:avLst/>
          </a:prstGeom>
          <a:ln w="28575">
            <a:solidFill>
              <a:schemeClr val="tx1"/>
            </a:solidFill>
          </a:ln>
        </p:spPr>
      </p:pic>
      <p:pic>
        <p:nvPicPr>
          <p:cNvPr id="2" name="Picture 1" descr="A picture containing indoor, wall, floor, ceiling&#10;&#10;Description automatically generated">
            <a:extLst>
              <a:ext uri="{FF2B5EF4-FFF2-40B4-BE49-F238E27FC236}">
                <a16:creationId xmlns:a16="http://schemas.microsoft.com/office/drawing/2014/main" id="{FB7E27E6-120D-FB44-8D61-FB82356D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0796" y="3864303"/>
            <a:ext cx="3389047" cy="2541785"/>
          </a:xfrm>
          <a:prstGeom prst="rect">
            <a:avLst/>
          </a:prstGeom>
          <a:ln w="28575">
            <a:solidFill>
              <a:schemeClr val="tx1"/>
            </a:solidFill>
          </a:ln>
        </p:spPr>
      </p:pic>
      <p:pic>
        <p:nvPicPr>
          <p:cNvPr id="3" name="Picture 2" descr="A kitchen with black appliances&#10;&#10;Description automatically generated with medium confidence">
            <a:extLst>
              <a:ext uri="{FF2B5EF4-FFF2-40B4-BE49-F238E27FC236}">
                <a16:creationId xmlns:a16="http://schemas.microsoft.com/office/drawing/2014/main" id="{11AB4390-20C6-C9AF-2DD5-946171DF14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2480628"/>
            <a:ext cx="3115893" cy="2336920"/>
          </a:xfrm>
          <a:prstGeom prst="rect">
            <a:avLst/>
          </a:prstGeom>
          <a:ln w="28575">
            <a:solidFill>
              <a:schemeClr val="tx1"/>
            </a:solidFill>
          </a:ln>
        </p:spPr>
      </p:pic>
      <p:sp>
        <p:nvSpPr>
          <p:cNvPr id="5" name="Title 1">
            <a:extLst>
              <a:ext uri="{FF2B5EF4-FFF2-40B4-BE49-F238E27FC236}">
                <a16:creationId xmlns:a16="http://schemas.microsoft.com/office/drawing/2014/main" id="{4F62ABB1-6FCF-FDB3-3391-8FE1AB21BF73}"/>
              </a:ext>
            </a:extLst>
          </p:cNvPr>
          <p:cNvSpPr>
            <a:spLocks noGrp="1"/>
          </p:cNvSpPr>
          <p:nvPr>
            <p:ph type="title"/>
          </p:nvPr>
        </p:nvSpPr>
        <p:spPr>
          <a:xfrm>
            <a:off x="722877" y="5452948"/>
            <a:ext cx="2019482" cy="895418"/>
          </a:xfrm>
        </p:spPr>
        <p:txBody>
          <a:bodyPr anchor="t">
            <a:normAutofit/>
          </a:bodyPr>
          <a:lstStyle/>
          <a:p>
            <a:r>
              <a:rPr lang="en-US" sz="4400" dirty="0">
                <a:solidFill>
                  <a:srgbClr val="7AC143"/>
                </a:solidFill>
              </a:rPr>
              <a:t>AFTER</a:t>
            </a:r>
          </a:p>
        </p:txBody>
      </p:sp>
    </p:spTree>
    <p:extLst>
      <p:ext uri="{BB962C8B-B14F-4D97-AF65-F5344CB8AC3E}">
        <p14:creationId xmlns:p14="http://schemas.microsoft.com/office/powerpoint/2010/main" val="204375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5A0550-1412-0751-B278-88EA04A94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69399-81E3-1A94-8522-1B8584229040}"/>
              </a:ext>
            </a:extLst>
          </p:cNvPr>
          <p:cNvSpPr>
            <a:spLocks noGrp="1"/>
          </p:cNvSpPr>
          <p:nvPr>
            <p:ph type="title"/>
          </p:nvPr>
        </p:nvSpPr>
        <p:spPr>
          <a:xfrm>
            <a:off x="152400" y="304800"/>
            <a:ext cx="9448800" cy="1371600"/>
          </a:xfrm>
        </p:spPr>
        <p:txBody>
          <a:bodyPr anchor="t">
            <a:normAutofit fontScale="90000"/>
          </a:bodyPr>
          <a:lstStyle/>
          <a:p>
            <a:r>
              <a:rPr lang="en-US" sz="4400" dirty="0">
                <a:solidFill>
                  <a:srgbClr val="7AC143"/>
                </a:solidFill>
              </a:rPr>
              <a:t>FEDERAL HOME LOAN BANK of NY</a:t>
            </a:r>
            <a:br>
              <a:rPr lang="en-US" sz="4400" dirty="0">
                <a:solidFill>
                  <a:srgbClr val="7AC143"/>
                </a:solidFill>
              </a:rPr>
            </a:br>
            <a:r>
              <a:rPr lang="en-US" sz="4400" dirty="0">
                <a:solidFill>
                  <a:srgbClr val="7AC143"/>
                </a:solidFill>
              </a:rPr>
              <a:t>Affordable Housing Program</a:t>
            </a:r>
          </a:p>
        </p:txBody>
      </p:sp>
      <p:sp>
        <p:nvSpPr>
          <p:cNvPr id="3" name="Content Placeholder 2">
            <a:extLst>
              <a:ext uri="{FF2B5EF4-FFF2-40B4-BE49-F238E27FC236}">
                <a16:creationId xmlns:a16="http://schemas.microsoft.com/office/drawing/2014/main" id="{DE5D9A38-9509-348A-33B9-6459EDC3CD8B}"/>
              </a:ext>
            </a:extLst>
          </p:cNvPr>
          <p:cNvSpPr>
            <a:spLocks noGrp="1"/>
          </p:cNvSpPr>
          <p:nvPr>
            <p:ph idx="1"/>
          </p:nvPr>
        </p:nvSpPr>
        <p:spPr>
          <a:xfrm>
            <a:off x="685800" y="1981200"/>
            <a:ext cx="7620000" cy="2362200"/>
          </a:xfrm>
        </p:spPr>
        <p:txBody>
          <a:bodyPr>
            <a:normAutofit/>
          </a:bodyPr>
          <a:lstStyle/>
          <a:p>
            <a:r>
              <a:rPr lang="en-US" sz="2400" dirty="0"/>
              <a:t>Leveraging AHP funds to purchase the new unit</a:t>
            </a:r>
            <a:endParaRPr lang="en-US" dirty="0"/>
          </a:p>
          <a:p>
            <a:r>
              <a:rPr lang="en-US" sz="2400" dirty="0"/>
              <a:t>Upfront cost, one invoice</a:t>
            </a:r>
          </a:p>
          <a:p>
            <a:endParaRPr lang="en-US" sz="2400" dirty="0"/>
          </a:p>
        </p:txBody>
      </p:sp>
      <p:pic>
        <p:nvPicPr>
          <p:cNvPr id="5" name="Picture 4" descr="A logo for a company&#10;&#10;AI-generated content may be incorrect.">
            <a:extLst>
              <a:ext uri="{FF2B5EF4-FFF2-40B4-BE49-F238E27FC236}">
                <a16:creationId xmlns:a16="http://schemas.microsoft.com/office/drawing/2014/main" id="{AAC676CC-4DF0-69CC-6588-2D0339F1A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5385791"/>
            <a:ext cx="1981200" cy="1311142"/>
          </a:xfrm>
          <a:prstGeom prst="rect">
            <a:avLst/>
          </a:prstGeom>
        </p:spPr>
      </p:pic>
      <p:pic>
        <p:nvPicPr>
          <p:cNvPr id="13" name="Picture 12" descr="A house in the snow&#10;&#10;AI-generated content may be incorrect.">
            <a:extLst>
              <a:ext uri="{FF2B5EF4-FFF2-40B4-BE49-F238E27FC236}">
                <a16:creationId xmlns:a16="http://schemas.microsoft.com/office/drawing/2014/main" id="{DCE08B9F-8D0B-BB7B-A7F2-537B87FC1C09}"/>
              </a:ext>
            </a:extLst>
          </p:cNvPr>
          <p:cNvPicPr>
            <a:picLocks noChangeAspect="1"/>
          </p:cNvPicPr>
          <p:nvPr/>
        </p:nvPicPr>
        <p:blipFill>
          <a:blip r:embed="rId4">
            <a:extLst>
              <a:ext uri="{28A0092B-C50C-407E-A947-70E740481C1C}">
                <a14:useLocalDpi xmlns:a14="http://schemas.microsoft.com/office/drawing/2010/main" val="0"/>
              </a:ext>
            </a:extLst>
          </a:blip>
          <a:srcRect l="10764" t="27776" b="30706"/>
          <a:stretch>
            <a:fillRect/>
          </a:stretch>
        </p:blipFill>
        <p:spPr>
          <a:xfrm>
            <a:off x="3228689" y="3238500"/>
            <a:ext cx="5077111" cy="2362200"/>
          </a:xfrm>
          <a:prstGeom prst="rect">
            <a:avLst/>
          </a:prstGeom>
          <a:ln w="28575">
            <a:solidFill>
              <a:schemeClr val="tx1"/>
            </a:solidFill>
          </a:ln>
        </p:spPr>
      </p:pic>
      <p:pic>
        <p:nvPicPr>
          <p:cNvPr id="17" name="Picture 16" descr="A group of people holding a sign&#10;&#10;AI-generated content may be incorrect.">
            <a:extLst>
              <a:ext uri="{FF2B5EF4-FFF2-40B4-BE49-F238E27FC236}">
                <a16:creationId xmlns:a16="http://schemas.microsoft.com/office/drawing/2014/main" id="{051EDDFE-4E4B-B0B6-810C-C3F47183B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77200" y="2590800"/>
            <a:ext cx="3657600" cy="3657600"/>
          </a:xfrm>
          <a:prstGeom prst="rect">
            <a:avLst/>
          </a:prstGeom>
          <a:ln w="28575">
            <a:solidFill>
              <a:schemeClr val="tx1"/>
            </a:solidFill>
          </a:ln>
        </p:spPr>
      </p:pic>
    </p:spTree>
    <p:extLst>
      <p:ext uri="{BB962C8B-B14F-4D97-AF65-F5344CB8AC3E}">
        <p14:creationId xmlns:p14="http://schemas.microsoft.com/office/powerpoint/2010/main" val="2933520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Overview of AHP General Fund</a:t>
            </a:r>
          </a:p>
        </p:txBody>
      </p:sp>
      <p:sp>
        <p:nvSpPr>
          <p:cNvPr id="9" name="Content Placeholder 8"/>
          <p:cNvSpPr>
            <a:spLocks noGrp="1"/>
          </p:cNvSpPr>
          <p:nvPr>
            <p:ph type="body" sz="quarter" idx="13"/>
          </p:nvPr>
        </p:nvSpPr>
        <p:spPr/>
        <p:txBody>
          <a:bodyPr/>
          <a:lstStyle/>
          <a:p>
            <a:endParaRPr lang="en-US" sz="2000" dirty="0"/>
          </a:p>
          <a:p>
            <a:r>
              <a:rPr lang="en-US" sz="2000" dirty="0"/>
              <a:t>What is the AHP General Fund?</a:t>
            </a:r>
          </a:p>
          <a:p>
            <a:pPr lvl="1"/>
            <a:r>
              <a:rPr lang="en-US" sz="1400" dirty="0"/>
              <a:t>The Affordable Housing Program (AHP) General Fund provides funding to purchase, rehabilitate, or construct affordable housing</a:t>
            </a:r>
          </a:p>
          <a:p>
            <a:pPr lvl="1"/>
            <a:r>
              <a:rPr lang="en-US" sz="1400" dirty="0"/>
              <a:t>Rental projects and homeowner projects are both eligible for the AHP General Fund</a:t>
            </a:r>
          </a:p>
          <a:p>
            <a:pPr lvl="1"/>
            <a:r>
              <a:rPr lang="en-US" sz="1400" dirty="0"/>
              <a:t>AHP subsidy is funded as a reimbursement; projects will need to demonstrate sufficient cash flow during construction</a:t>
            </a:r>
          </a:p>
          <a:p>
            <a:pPr marL="0" lvl="1" indent="0">
              <a:buNone/>
            </a:pPr>
            <a:endParaRPr lang="en-US"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Barlow Medium"/>
                <a:ea typeface="+mn-ea"/>
                <a:cs typeface="+mn-cs"/>
              </a:rPr>
              <a:t>Who can apply to the AHP General Fund?</a:t>
            </a:r>
          </a:p>
          <a:p>
            <a:pPr lvl="1">
              <a:defRPr/>
            </a:pPr>
            <a:r>
              <a:rPr kumimoji="0" lang="en-US" sz="1400" b="0" i="0" u="none" strike="noStrike" kern="1200" cap="none" spc="0" normalizeH="0" baseline="0" noProof="0" dirty="0">
                <a:ln>
                  <a:noFill/>
                </a:ln>
                <a:solidFill>
                  <a:srgbClr val="000000"/>
                </a:solidFill>
                <a:effectLst/>
                <a:uLnTx/>
                <a:uFillTx/>
                <a:latin typeface="Open Sans"/>
                <a:ea typeface="+mn-ea"/>
                <a:cs typeface="+mn-cs"/>
              </a:rPr>
              <a:t>AHP funds may only be accessed through a participating FHLBNY Member Financial Institution (Member)</a:t>
            </a:r>
          </a:p>
          <a:p>
            <a:pPr lvl="1">
              <a:defRPr/>
            </a:pPr>
            <a:r>
              <a:rPr kumimoji="0" lang="en-US" sz="1400" b="0" i="0" u="none" strike="noStrike" kern="1200" cap="none" spc="-10" normalizeH="0" noProof="0" dirty="0">
                <a:ln>
                  <a:noFill/>
                </a:ln>
                <a:solidFill>
                  <a:srgbClr val="000000"/>
                </a:solidFill>
                <a:effectLst/>
                <a:uLnTx/>
                <a:uFillTx/>
                <a:latin typeface="Open Sans"/>
                <a:ea typeface="+mn-ea"/>
                <a:cs typeface="+mn-cs"/>
              </a:rPr>
              <a:t>Members partner with a sponsor (government entity, not-for-profit, or for-profit organizations) who will lead the project and manage the grant with FHLBNY</a:t>
            </a:r>
          </a:p>
          <a:p>
            <a:endParaRPr lang="en-US" sz="1800" dirty="0"/>
          </a:p>
          <a:p>
            <a:pPr lvl="3"/>
            <a:endParaRPr lang="en-US" sz="1100" dirty="0"/>
          </a:p>
          <a:p>
            <a:endParaRPr lang="en-US" sz="1400" dirty="0"/>
          </a:p>
        </p:txBody>
      </p:sp>
      <p:sp>
        <p:nvSpPr>
          <p:cNvPr id="2" name="Text Placeholder 1">
            <a:extLst>
              <a:ext uri="{FF2B5EF4-FFF2-40B4-BE49-F238E27FC236}">
                <a16:creationId xmlns:a16="http://schemas.microsoft.com/office/drawing/2014/main" id="{6CBBDD64-7168-ACEE-1BBB-4922C6D17083}"/>
              </a:ext>
            </a:extLst>
          </p:cNvPr>
          <p:cNvSpPr>
            <a:spLocks noGrp="1"/>
          </p:cNvSpPr>
          <p:nvPr>
            <p:ph type="body" sz="quarter" idx="14"/>
          </p:nvPr>
        </p:nvSpPr>
        <p:spPr>
          <a:solidFill>
            <a:schemeClr val="bg1">
              <a:lumMod val="95000"/>
            </a:schemeClr>
          </a:solidFill>
        </p:spPr>
        <p:txBody>
          <a:bodyPr lIns="274320" tIns="274320" rIns="274320" bIns="182880"/>
          <a:lstStyle/>
          <a:p>
            <a:pPr algn="ctr">
              <a:spcAft>
                <a:spcPts val="1200"/>
              </a:spcAft>
            </a:pPr>
            <a:r>
              <a:rPr lang="en-US" sz="2400" dirty="0"/>
              <a:t>2026 AHP General Fund Round </a:t>
            </a:r>
            <a:br>
              <a:rPr lang="en-US" sz="2400" dirty="0"/>
            </a:br>
            <a:r>
              <a:rPr lang="en-US" sz="2400" u="sng" dirty="0"/>
              <a:t>Key Dates and Parameters</a:t>
            </a:r>
          </a:p>
          <a:p>
            <a:pPr lvl="1">
              <a:spcAft>
                <a:spcPts val="600"/>
              </a:spcAft>
            </a:pPr>
            <a:r>
              <a:rPr lang="en-US" sz="2000" dirty="0"/>
              <a:t>The round will launch on February 9, 2026  </a:t>
            </a:r>
          </a:p>
          <a:p>
            <a:pPr lvl="1">
              <a:spcAft>
                <a:spcPts val="600"/>
              </a:spcAft>
            </a:pPr>
            <a:r>
              <a:rPr lang="en-US" sz="2000" dirty="0"/>
              <a:t>Maximum of $80,000 per AHP targeted unit</a:t>
            </a:r>
          </a:p>
          <a:p>
            <a:pPr lvl="1">
              <a:spcAft>
                <a:spcPts val="600"/>
              </a:spcAft>
            </a:pPr>
            <a:r>
              <a:rPr lang="en-US" sz="2000" dirty="0"/>
              <a:t>Maximum of $2.5 million per project</a:t>
            </a:r>
          </a:p>
          <a:p>
            <a:endParaRPr lang="en-US" dirty="0"/>
          </a:p>
        </p:txBody>
      </p:sp>
      <p:sp>
        <p:nvSpPr>
          <p:cNvPr id="3" name="Slide Number Placeholder 2">
            <a:extLst>
              <a:ext uri="{FF2B5EF4-FFF2-40B4-BE49-F238E27FC236}">
                <a16:creationId xmlns:a16="http://schemas.microsoft.com/office/drawing/2014/main" id="{32AACF97-92FA-1365-8EBC-59C8B9C6C73E}"/>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B78C3-6752-4576-9CFA-2917C24B55FA}" type="slidenum">
              <a:rPr kumimoji="0" lang="en-US" sz="1600" b="0" i="0" u="none" strike="noStrike" kern="1200" cap="none" spc="0" normalizeH="0" baseline="0" noProof="0" smtClean="0">
                <a:ln>
                  <a:noFill/>
                </a:ln>
                <a:solidFill>
                  <a:srgbClr val="FFFFFF"/>
                </a:solidFill>
                <a:effectLst/>
                <a:uLnTx/>
                <a:uFillTx/>
                <a:latin typeface="Barlow"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dirty="0">
              <a:ln>
                <a:noFill/>
              </a:ln>
              <a:solidFill>
                <a:srgbClr val="FFFFFF"/>
              </a:solidFill>
              <a:effectLst/>
              <a:uLnTx/>
              <a:uFillTx/>
              <a:latin typeface="Barlow" pitchFamily="2" charset="0"/>
              <a:ea typeface="+mn-ea"/>
              <a:cs typeface="+mn-cs"/>
            </a:endParaRPr>
          </a:p>
        </p:txBody>
      </p:sp>
    </p:spTree>
    <p:extLst>
      <p:ext uri="{BB962C8B-B14F-4D97-AF65-F5344CB8AC3E}">
        <p14:creationId xmlns:p14="http://schemas.microsoft.com/office/powerpoint/2010/main" val="3961139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Project Eligibility</a:t>
            </a:r>
          </a:p>
        </p:txBody>
      </p:sp>
      <p:sp>
        <p:nvSpPr>
          <p:cNvPr id="9" name="Content Placeholder 8"/>
          <p:cNvSpPr>
            <a:spLocks noGrp="1"/>
          </p:cNvSpPr>
          <p:nvPr>
            <p:ph type="body" sz="quarter" idx="13"/>
          </p:nvPr>
        </p:nvSpPr>
        <p:spPr>
          <a:xfrm>
            <a:off x="471053" y="1223654"/>
            <a:ext cx="10620499" cy="5029200"/>
          </a:xfrm>
        </p:spPr>
        <p:txBody>
          <a:bodyPr/>
          <a:lstStyle/>
          <a:p>
            <a:pPr lvl="1"/>
            <a:r>
              <a:rPr lang="en-US" sz="2400" dirty="0"/>
              <a:t>Use of funds for acquisition, construction, or rehabilitation</a:t>
            </a:r>
          </a:p>
          <a:p>
            <a:pPr marL="274320" marR="0" lvl="1" indent="-274320" algn="l" defTabSz="1219170" rtl="0" eaLnBrk="1" fontAlgn="auto" latinLnBrk="0" hangingPunct="1">
              <a:lnSpc>
                <a:spcPct val="100000"/>
              </a:lnSpc>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a:ea typeface="+mn-ea"/>
                <a:cs typeface="+mn-cs"/>
              </a:rPr>
              <a:t>Project sponsor must demonstrate site control </a:t>
            </a:r>
          </a:p>
          <a:p>
            <a:pPr marL="274320" marR="0" lvl="1" indent="-274320" algn="l" defTabSz="1219170" rtl="0" eaLnBrk="1" fontAlgn="auto" latinLnBrk="0" hangingPunct="1">
              <a:lnSpc>
                <a:spcPct val="100000"/>
              </a:lnSpc>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Open Sans"/>
                <a:ea typeface="+mn-ea"/>
                <a:cs typeface="+mn-cs"/>
              </a:rPr>
              <a:t>Demonstrate project feasibility via development and operating budgets</a:t>
            </a:r>
          </a:p>
          <a:p>
            <a:pPr lvl="1"/>
            <a:r>
              <a:rPr lang="en-US" sz="2400" dirty="0"/>
              <a:t>Demonstrate need for AHP subsidy </a:t>
            </a:r>
          </a:p>
          <a:p>
            <a:pPr lvl="1"/>
            <a:r>
              <a:rPr lang="en-US" sz="2400" dirty="0"/>
              <a:t>Rental Housing Only - </a:t>
            </a:r>
          </a:p>
          <a:p>
            <a:pPr lvl="2"/>
            <a:r>
              <a:rPr lang="en-US" sz="1800" dirty="0"/>
              <a:t>Minimum 20% of the units must be reserved for households that earn 50% or less of the area median income</a:t>
            </a:r>
          </a:p>
          <a:p>
            <a:pPr lvl="1"/>
            <a:r>
              <a:rPr lang="en-US" sz="2400" dirty="0"/>
              <a:t>Owner-Occupied Housing Only </a:t>
            </a:r>
          </a:p>
          <a:p>
            <a:pPr lvl="2"/>
            <a:r>
              <a:rPr lang="en-US" sz="1800" dirty="0"/>
              <a:t>All units for households earning 80% or less of the area median income</a:t>
            </a:r>
          </a:p>
          <a:p>
            <a:pPr lvl="2"/>
            <a:r>
              <a:rPr lang="en-US" sz="1800" dirty="0"/>
              <a:t>Sponsors are limited to 25 units of Owner-Occupied Rehabilitation per AHP General Fund round </a:t>
            </a:r>
          </a:p>
        </p:txBody>
      </p:sp>
      <p:sp>
        <p:nvSpPr>
          <p:cNvPr id="3" name="Slide Number Placeholder 2">
            <a:extLst>
              <a:ext uri="{FF2B5EF4-FFF2-40B4-BE49-F238E27FC236}">
                <a16:creationId xmlns:a16="http://schemas.microsoft.com/office/drawing/2014/main" id="{AB4D0EB9-9728-9730-BDA7-8D5120B4EB4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B78C3-6752-4576-9CFA-2917C24B55FA}" type="slidenum">
              <a:rPr kumimoji="0" lang="en-US" sz="1600" b="0" i="0" u="none" strike="noStrike" kern="1200" cap="none" spc="0" normalizeH="0" baseline="0" noProof="0" smtClean="0">
                <a:ln>
                  <a:noFill/>
                </a:ln>
                <a:solidFill>
                  <a:srgbClr val="FFFFFF"/>
                </a:solidFill>
                <a:effectLst/>
                <a:uLnTx/>
                <a:uFillTx/>
                <a:latin typeface="Barlow"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FFFFFF"/>
              </a:solidFill>
              <a:effectLst/>
              <a:uLnTx/>
              <a:uFillTx/>
              <a:latin typeface="Barlow" pitchFamily="2" charset="0"/>
              <a:ea typeface="+mn-ea"/>
              <a:cs typeface="+mn-cs"/>
            </a:endParaRPr>
          </a:p>
        </p:txBody>
      </p:sp>
    </p:spTree>
    <p:extLst>
      <p:ext uri="{BB962C8B-B14F-4D97-AF65-F5344CB8AC3E}">
        <p14:creationId xmlns:p14="http://schemas.microsoft.com/office/powerpoint/2010/main" val="21738098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Project Scoring</a:t>
            </a:r>
          </a:p>
        </p:txBody>
      </p:sp>
      <p:sp>
        <p:nvSpPr>
          <p:cNvPr id="9" name="Content Placeholder 8"/>
          <p:cNvSpPr>
            <a:spLocks noGrp="1"/>
          </p:cNvSpPr>
          <p:nvPr>
            <p:ph type="body" sz="quarter" idx="13"/>
          </p:nvPr>
        </p:nvSpPr>
        <p:spPr/>
        <p:txBody>
          <a:bodyPr/>
          <a:lstStyle/>
          <a:p>
            <a:pPr lvl="1">
              <a:spcAft>
                <a:spcPts val="600"/>
              </a:spcAft>
            </a:pPr>
            <a:r>
              <a:rPr lang="en-US" sz="2000" dirty="0"/>
              <a:t>Use of donated or conveyed government-owned or other properties:  </a:t>
            </a:r>
            <a:r>
              <a:rPr lang="en-US" sz="2000" b="1" dirty="0"/>
              <a:t>5 pts</a:t>
            </a:r>
          </a:p>
          <a:p>
            <a:pPr lvl="1">
              <a:spcAft>
                <a:spcPts val="600"/>
              </a:spcAft>
            </a:pPr>
            <a:r>
              <a:rPr lang="en-US" sz="2000" dirty="0"/>
              <a:t>Sponsorship by a not-for-profit organization or government entity: </a:t>
            </a:r>
            <a:r>
              <a:rPr lang="en-US" sz="2000" b="1" dirty="0"/>
              <a:t> 7 pts</a:t>
            </a:r>
          </a:p>
          <a:p>
            <a:pPr lvl="1">
              <a:spcAft>
                <a:spcPts val="600"/>
              </a:spcAft>
            </a:pPr>
            <a:r>
              <a:rPr lang="en-US" sz="2000" dirty="0"/>
              <a:t>Targeting: </a:t>
            </a:r>
            <a:r>
              <a:rPr lang="en-US" sz="2000" b="1" dirty="0"/>
              <a:t> 20 pts</a:t>
            </a:r>
          </a:p>
          <a:p>
            <a:pPr lvl="1"/>
            <a:r>
              <a:rPr lang="en-US" sz="2000" dirty="0"/>
              <a:t>Underserved Communities and Populations:  </a:t>
            </a:r>
            <a:r>
              <a:rPr lang="en-US" sz="2000" b="1" dirty="0"/>
              <a:t>max. 12 pts</a:t>
            </a:r>
          </a:p>
          <a:p>
            <a:pPr lvl="2">
              <a:spcBef>
                <a:spcPts val="600"/>
              </a:spcBef>
            </a:pPr>
            <a:r>
              <a:rPr lang="en-US" dirty="0"/>
              <a:t>Homeless Households:  6 pts</a:t>
            </a:r>
          </a:p>
          <a:p>
            <a:pPr lvl="2">
              <a:spcBef>
                <a:spcPts val="600"/>
              </a:spcBef>
            </a:pPr>
            <a:r>
              <a:rPr lang="en-US" dirty="0"/>
              <a:t>Supportive Housing in Rental Projects:  6 pts</a:t>
            </a:r>
          </a:p>
          <a:p>
            <a:pPr lvl="2">
              <a:spcBef>
                <a:spcPts val="600"/>
              </a:spcBef>
            </a:pPr>
            <a:r>
              <a:rPr lang="en-US" dirty="0"/>
              <a:t>Extremely Low Income:  6 pts</a:t>
            </a:r>
          </a:p>
          <a:p>
            <a:pPr lvl="2">
              <a:spcBef>
                <a:spcPts val="600"/>
              </a:spcBef>
            </a:pPr>
            <a:r>
              <a:rPr lang="en-US" dirty="0"/>
              <a:t>Projects in U.S. Territories:  6 pts</a:t>
            </a:r>
          </a:p>
          <a:p>
            <a:pPr lvl="2">
              <a:spcBef>
                <a:spcPts val="600"/>
              </a:spcBef>
            </a:pPr>
            <a:r>
              <a:rPr lang="en-US" dirty="0"/>
              <a:t>Native American Tribal Housing Initiatives: 6 pts</a:t>
            </a:r>
          </a:p>
          <a:p>
            <a:pPr lvl="2"/>
            <a:endParaRPr lang="en-US" dirty="0"/>
          </a:p>
          <a:p>
            <a:pPr lvl="2"/>
            <a:endParaRPr lang="en-US" dirty="0"/>
          </a:p>
          <a:p>
            <a:pPr lvl="1"/>
            <a:endParaRPr lang="en-US" sz="2400" b="1" dirty="0"/>
          </a:p>
          <a:p>
            <a:pPr lvl="1"/>
            <a:endParaRPr lang="en-US" sz="2400" b="1" dirty="0"/>
          </a:p>
          <a:p>
            <a:pPr lvl="1"/>
            <a:endParaRPr lang="en-US" sz="1600" dirty="0"/>
          </a:p>
        </p:txBody>
      </p:sp>
      <p:sp>
        <p:nvSpPr>
          <p:cNvPr id="2" name="Text Placeholder 1">
            <a:extLst>
              <a:ext uri="{FF2B5EF4-FFF2-40B4-BE49-F238E27FC236}">
                <a16:creationId xmlns:a16="http://schemas.microsoft.com/office/drawing/2014/main" id="{6E6D6CE2-3A99-15C3-572F-AD97C0A076D6}"/>
              </a:ext>
            </a:extLst>
          </p:cNvPr>
          <p:cNvSpPr>
            <a:spLocks noGrp="1"/>
          </p:cNvSpPr>
          <p:nvPr>
            <p:ph type="body" sz="quarter" idx="14"/>
          </p:nvPr>
        </p:nvSpPr>
        <p:spPr/>
        <p:txBody>
          <a:bodyPr/>
          <a:lstStyle/>
          <a:p>
            <a:pPr lvl="1"/>
            <a:r>
              <a:rPr lang="en-US" sz="2000" dirty="0"/>
              <a:t>Creating Economic Opportunity: Residential Economic Diversity:  </a:t>
            </a:r>
            <a:r>
              <a:rPr lang="en-US" sz="2000" b="1" dirty="0"/>
              <a:t>max. 10 pts</a:t>
            </a:r>
          </a:p>
          <a:p>
            <a:pPr lvl="2">
              <a:spcBef>
                <a:spcPts val="600"/>
              </a:spcBef>
            </a:pPr>
            <a:r>
              <a:rPr lang="en-US" dirty="0"/>
              <a:t>Mixed Income Housing:  </a:t>
            </a:r>
            <a:r>
              <a:rPr lang="en-US" b="1" dirty="0"/>
              <a:t>5 pts</a:t>
            </a:r>
          </a:p>
          <a:p>
            <a:pPr lvl="2">
              <a:spcBef>
                <a:spcPts val="600"/>
              </a:spcBef>
              <a:spcAft>
                <a:spcPts val="600"/>
              </a:spcAft>
            </a:pPr>
            <a:r>
              <a:rPr lang="en-US" dirty="0"/>
              <a:t>High Opportunity Area:  </a:t>
            </a:r>
            <a:r>
              <a:rPr lang="en-US" b="1" dirty="0"/>
              <a:t>5 pts</a:t>
            </a:r>
          </a:p>
          <a:p>
            <a:pPr lvl="1">
              <a:spcAft>
                <a:spcPts val="600"/>
              </a:spcAft>
            </a:pPr>
            <a:r>
              <a:rPr lang="en-US" sz="2000" dirty="0"/>
              <a:t>Community Stability: Preservation of Affordable Housing:  </a:t>
            </a:r>
            <a:r>
              <a:rPr lang="en-US" sz="2000" b="1" dirty="0"/>
              <a:t>10 pts</a:t>
            </a:r>
          </a:p>
          <a:p>
            <a:pPr lvl="1"/>
            <a:r>
              <a:rPr lang="en-US" sz="2000" dirty="0"/>
              <a:t>District Priorities:  </a:t>
            </a:r>
            <a:r>
              <a:rPr lang="en-US" sz="2000" b="1" dirty="0"/>
              <a:t>max. 36 pts</a:t>
            </a:r>
          </a:p>
          <a:p>
            <a:pPr lvl="2">
              <a:spcBef>
                <a:spcPts val="600"/>
              </a:spcBef>
            </a:pPr>
            <a:r>
              <a:rPr lang="en-US" dirty="0"/>
              <a:t>Project Readiness:  10 pts</a:t>
            </a:r>
          </a:p>
          <a:p>
            <a:pPr lvl="2">
              <a:spcBef>
                <a:spcPts val="600"/>
              </a:spcBef>
            </a:pPr>
            <a:r>
              <a:rPr lang="en-US" dirty="0"/>
              <a:t>Owner-Occupied Projects:  5 pts</a:t>
            </a:r>
          </a:p>
          <a:p>
            <a:pPr lvl="2">
              <a:spcBef>
                <a:spcPts val="600"/>
              </a:spcBef>
            </a:pPr>
            <a:r>
              <a:rPr lang="en-US" dirty="0"/>
              <a:t>Small Projects:  5 pts</a:t>
            </a:r>
          </a:p>
          <a:p>
            <a:pPr lvl="2">
              <a:spcBef>
                <a:spcPts val="600"/>
              </a:spcBef>
            </a:pPr>
            <a:r>
              <a:rPr lang="en-US" dirty="0"/>
              <a:t>In-District:  5 pts</a:t>
            </a:r>
          </a:p>
          <a:p>
            <a:pPr lvl="2">
              <a:spcBef>
                <a:spcPts val="600"/>
              </a:spcBef>
            </a:pPr>
            <a:r>
              <a:rPr lang="en-US" dirty="0"/>
              <a:t>Green Building Innovation:  5 pts</a:t>
            </a:r>
          </a:p>
          <a:p>
            <a:pPr lvl="2">
              <a:spcBef>
                <a:spcPts val="600"/>
              </a:spcBef>
            </a:pPr>
            <a:r>
              <a:rPr lang="en-US" dirty="0"/>
              <a:t>Member Financial Participation:  6 pts</a:t>
            </a:r>
          </a:p>
          <a:p>
            <a:pPr lvl="2">
              <a:spcBef>
                <a:spcPts val="600"/>
              </a:spcBef>
            </a:pPr>
            <a:r>
              <a:rPr lang="en-US" dirty="0"/>
              <a:t>AHP Subsidy per Unit:  5 pts</a:t>
            </a:r>
          </a:p>
          <a:p>
            <a:pPr lvl="2"/>
            <a:endParaRPr lang="en-US" sz="1600" dirty="0"/>
          </a:p>
          <a:p>
            <a:pPr lvl="2"/>
            <a:endParaRPr lang="en-US" sz="1600" dirty="0"/>
          </a:p>
        </p:txBody>
      </p:sp>
      <p:sp>
        <p:nvSpPr>
          <p:cNvPr id="3" name="Slide Number Placeholder 2">
            <a:extLst>
              <a:ext uri="{FF2B5EF4-FFF2-40B4-BE49-F238E27FC236}">
                <a16:creationId xmlns:a16="http://schemas.microsoft.com/office/drawing/2014/main" id="{AB4D0EB9-9728-9730-BDA7-8D5120B4EB42}"/>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5B78C3-6752-4576-9CFA-2917C24B55FA}" type="slidenum">
              <a:rPr kumimoji="0" lang="en-US" sz="1600" b="0" i="0" u="none" strike="noStrike" kern="1200" cap="none" spc="0" normalizeH="0" baseline="0" noProof="0" smtClean="0">
                <a:ln>
                  <a:noFill/>
                </a:ln>
                <a:solidFill>
                  <a:srgbClr val="FFFFFF"/>
                </a:solidFill>
                <a:effectLst/>
                <a:uLnTx/>
                <a:uFillTx/>
                <a:latin typeface="Barlow"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srgbClr val="FFFFFF"/>
              </a:solidFill>
              <a:effectLst/>
              <a:uLnTx/>
              <a:uFillTx/>
              <a:latin typeface="Barlow" pitchFamily="2" charset="0"/>
              <a:ea typeface="+mn-ea"/>
              <a:cs typeface="+mn-cs"/>
            </a:endParaRPr>
          </a:p>
        </p:txBody>
      </p:sp>
    </p:spTree>
    <p:extLst>
      <p:ext uri="{BB962C8B-B14F-4D97-AF65-F5344CB8AC3E}">
        <p14:creationId xmlns:p14="http://schemas.microsoft.com/office/powerpoint/2010/main" val="264209949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2354" y="1498600"/>
            <a:ext cx="5305340" cy="4187869"/>
            <a:chOff x="0" y="0"/>
            <a:chExt cx="14683083" cy="11741009"/>
          </a:xfrm>
        </p:grpSpPr>
        <p:pic>
          <p:nvPicPr>
            <p:cNvPr id="3" name="Picture 3"/>
            <p:cNvPicPr>
              <a:picLocks noChangeAspect="1"/>
            </p:cNvPicPr>
            <p:nvPr/>
          </p:nvPicPr>
          <p:blipFill>
            <a:blip r:embed="rId3"/>
            <a:srcRect l="1670" r="1670"/>
            <a:stretch>
              <a:fillRect/>
            </a:stretch>
          </p:blipFill>
          <p:spPr>
            <a:xfrm>
              <a:off x="0" y="0"/>
              <a:ext cx="14683083" cy="11741009"/>
            </a:xfrm>
            <a:prstGeom prst="rect">
              <a:avLst/>
            </a:prstGeom>
          </p:spPr>
        </p:pic>
      </p:grpSp>
      <p:sp>
        <p:nvSpPr>
          <p:cNvPr id="4" name="AutoShape 4"/>
          <p:cNvSpPr/>
          <p:nvPr/>
        </p:nvSpPr>
        <p:spPr>
          <a:xfrm>
            <a:off x="9044937" y="2251403"/>
            <a:ext cx="3147063"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7615874" y="1300500"/>
            <a:ext cx="3592912" cy="1513235"/>
          </a:xfrm>
          <a:prstGeom prst="rect">
            <a:avLst/>
          </a:prstGeom>
        </p:spPr>
        <p:txBody>
          <a:bodyPr lIns="0" tIns="0" rIns="0" bIns="0" rtlCol="0" anchor="t">
            <a:spAutoFit/>
          </a:bodyPr>
          <a:lstStyle/>
          <a:p>
            <a:pPr marL="0" marR="0" lvl="0" indent="0" algn="l" defTabSz="914400" rtl="0" eaLnBrk="1" fontAlgn="auto" latinLnBrk="0" hangingPunct="1">
              <a:lnSpc>
                <a:spcPts val="5933"/>
              </a:lnSpc>
              <a:spcBef>
                <a:spcPts val="0"/>
              </a:spcBef>
              <a:spcAft>
                <a:spcPts val="0"/>
              </a:spcAft>
              <a:buClrTx/>
              <a:buSzTx/>
              <a:buFontTx/>
              <a:buNone/>
              <a:tabLst/>
              <a:defRPr/>
            </a:pPr>
            <a:r>
              <a:rPr kumimoji="0" lang="en-US" sz="5933" b="0" i="0" u="none" strike="noStrike" kern="1200" cap="none" spc="-118" normalizeH="0" baseline="0" noProof="0" dirty="0">
                <a:ln>
                  <a:noFill/>
                </a:ln>
                <a:solidFill>
                  <a:srgbClr val="000000"/>
                </a:solidFill>
                <a:effectLst/>
                <a:uLnTx/>
                <a:uFillTx/>
                <a:latin typeface="Montserrat"/>
                <a:ea typeface="+mn-ea"/>
                <a:cs typeface="+mn-cs"/>
              </a:rPr>
              <a:t>ABOUT</a:t>
            </a:r>
            <a:r>
              <a:rPr kumimoji="0" lang="en-US" sz="5933" b="0" i="0" u="none" strike="noStrike" kern="1200" cap="none" spc="-118" normalizeH="0" baseline="0" noProof="0" dirty="0">
                <a:ln>
                  <a:noFill/>
                </a:ln>
                <a:solidFill>
                  <a:srgbClr val="000000"/>
                </a:solidFill>
                <a:effectLst/>
                <a:uLnTx/>
                <a:uFillTx/>
                <a:latin typeface="Montserrat Bold"/>
                <a:ea typeface="+mn-ea"/>
                <a:cs typeface="+mn-cs"/>
              </a:rPr>
              <a:t> </a:t>
            </a:r>
            <a:r>
              <a:rPr kumimoji="0" lang="en-US" sz="5933" b="1" i="0" u="none" strike="noStrike" kern="1200" cap="none" spc="-118" normalizeH="0" baseline="0" noProof="0" dirty="0">
                <a:ln>
                  <a:noFill/>
                </a:ln>
                <a:solidFill>
                  <a:srgbClr val="000000"/>
                </a:solidFill>
                <a:effectLst/>
                <a:uLnTx/>
                <a:uFillTx/>
                <a:latin typeface="Montserrat Bold"/>
                <a:ea typeface="+mn-ea"/>
                <a:cs typeface="+mn-cs"/>
              </a:rPr>
              <a:t>US</a:t>
            </a:r>
          </a:p>
        </p:txBody>
      </p:sp>
      <p:sp>
        <p:nvSpPr>
          <p:cNvPr id="6" name="TextBox 6"/>
          <p:cNvSpPr txBox="1"/>
          <p:nvPr/>
        </p:nvSpPr>
        <p:spPr>
          <a:xfrm>
            <a:off x="8352341" y="2717456"/>
            <a:ext cx="3153859" cy="3631315"/>
          </a:xfrm>
          <a:prstGeom prst="rect">
            <a:avLst/>
          </a:prstGeom>
        </p:spPr>
        <p:txBody>
          <a:bodyPr lIns="0" tIns="0" rIns="0" bIns="0" rtlCol="0" anchor="t">
            <a:spAutoFit/>
          </a:bodyPr>
          <a:lstStyle/>
          <a:p>
            <a:pPr marL="0" marR="0" lvl="0" indent="0" algn="r" defTabSz="914400" rtl="0" eaLnBrk="1" fontAlgn="auto" latinLnBrk="0" hangingPunct="1">
              <a:lnSpc>
                <a:spcPts val="2502"/>
              </a:lnSpc>
              <a:spcBef>
                <a:spcPts val="0"/>
              </a:spcBef>
              <a:spcAft>
                <a:spcPts val="0"/>
              </a:spcAft>
              <a:buClrTx/>
              <a:buSzTx/>
              <a:buFontTx/>
              <a:buNone/>
              <a:tabLst/>
              <a:defRPr/>
            </a:pPr>
            <a:r>
              <a:rPr kumimoji="0" lang="en-US" sz="1787" b="0" i="0" u="none" strike="noStrike" kern="1200" cap="none" spc="0" normalizeH="0" baseline="0" noProof="0" dirty="0">
                <a:ln>
                  <a:noFill/>
                </a:ln>
                <a:solidFill>
                  <a:srgbClr val="000000"/>
                </a:solidFill>
                <a:effectLst/>
                <a:uLnTx/>
                <a:uFillTx/>
                <a:latin typeface="Montserrat"/>
                <a:ea typeface="+mn-ea"/>
                <a:cs typeface="+mn-cs"/>
              </a:rPr>
              <a:t>501(c)(3) Nonprofit </a:t>
            </a:r>
          </a:p>
          <a:p>
            <a:pPr marL="0" marR="0" lvl="0" indent="0" algn="r" defTabSz="914400" rtl="0" eaLnBrk="1" fontAlgn="auto" latinLnBrk="0" hangingPunct="1">
              <a:lnSpc>
                <a:spcPts val="1009"/>
              </a:lnSpc>
              <a:spcBef>
                <a:spcPts val="0"/>
              </a:spcBef>
              <a:spcAft>
                <a:spcPts val="0"/>
              </a:spcAft>
              <a:buClrTx/>
              <a:buSzTx/>
              <a:buFontTx/>
              <a:buNone/>
              <a:tabLst/>
              <a:defRPr/>
            </a:pPr>
            <a:endParaRPr kumimoji="0" lang="en-US" sz="1787" b="0" i="0" u="none" strike="noStrike" kern="1200" cap="none" spc="0" normalizeH="0" baseline="0" noProof="0" dirty="0">
              <a:ln>
                <a:noFill/>
              </a:ln>
              <a:solidFill>
                <a:srgbClr val="000000"/>
              </a:solidFill>
              <a:effectLst/>
              <a:uLnTx/>
              <a:uFillTx/>
              <a:latin typeface="Montserrat"/>
              <a:ea typeface="+mn-ea"/>
              <a:cs typeface="+mn-cs"/>
            </a:endParaRPr>
          </a:p>
          <a:p>
            <a:pPr marL="0" marR="0" lvl="0" indent="0" algn="r" defTabSz="914400" rtl="0" eaLnBrk="1" fontAlgn="auto" latinLnBrk="0" hangingPunct="1">
              <a:lnSpc>
                <a:spcPts val="2502"/>
              </a:lnSpc>
              <a:spcBef>
                <a:spcPts val="0"/>
              </a:spcBef>
              <a:spcAft>
                <a:spcPts val="0"/>
              </a:spcAft>
              <a:buClrTx/>
              <a:buSzTx/>
              <a:buFontTx/>
              <a:buNone/>
              <a:tabLst/>
              <a:defRPr/>
            </a:pPr>
            <a:r>
              <a:rPr kumimoji="0" lang="en-US" sz="1787" b="0" i="0" u="none" strike="noStrike" kern="1200" cap="none" spc="0" normalizeH="0" baseline="0" noProof="0" dirty="0">
                <a:ln>
                  <a:noFill/>
                </a:ln>
                <a:solidFill>
                  <a:srgbClr val="000000"/>
                </a:solidFill>
                <a:effectLst/>
                <a:uLnTx/>
                <a:uFillTx/>
                <a:latin typeface="Montserrat"/>
                <a:ea typeface="+mn-ea"/>
                <a:cs typeface="+mn-cs"/>
              </a:rPr>
              <a:t>RUPCO is the Hudson Valley region’s leading provider &amp; advocate of quality, affordable housing and community development programs aimed to provide opportunity and revitalize communities.</a:t>
            </a:r>
          </a:p>
          <a:p>
            <a:pPr marL="0" marR="0" lvl="0" indent="0" algn="r" defTabSz="914400" rtl="0" eaLnBrk="1" fontAlgn="auto" latinLnBrk="0" hangingPunct="1">
              <a:lnSpc>
                <a:spcPts val="2502"/>
              </a:lnSpc>
              <a:spcBef>
                <a:spcPct val="0"/>
              </a:spcBef>
              <a:spcAft>
                <a:spcPts val="0"/>
              </a:spcAft>
              <a:buClrTx/>
              <a:buSzTx/>
              <a:buFontTx/>
              <a:buNone/>
              <a:tabLst/>
              <a:defRPr/>
            </a:pPr>
            <a:endParaRPr kumimoji="0" lang="en-US" sz="1787" b="0" i="0" u="none" strike="noStrike" kern="1200" cap="none" spc="0" normalizeH="0" baseline="0" noProof="0" dirty="0">
              <a:ln>
                <a:noFill/>
              </a:ln>
              <a:solidFill>
                <a:srgbClr val="000000"/>
              </a:solidFill>
              <a:effectLst/>
              <a:uLnTx/>
              <a:uFillTx/>
              <a:latin typeface="Montserrat"/>
              <a:ea typeface="+mn-ea"/>
              <a:cs typeface="+mn-cs"/>
            </a:endParaRPr>
          </a:p>
        </p:txBody>
      </p:sp>
      <p:sp>
        <p:nvSpPr>
          <p:cNvPr id="7" name="Freeform 7"/>
          <p:cNvSpPr/>
          <p:nvPr/>
        </p:nvSpPr>
        <p:spPr>
          <a:xfrm>
            <a:off x="-558800" y="-279400"/>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9709772" y="3183559"/>
            <a:ext cx="2552279"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5"/>
          <p:cNvSpPr txBox="1"/>
          <p:nvPr/>
        </p:nvSpPr>
        <p:spPr>
          <a:xfrm>
            <a:off x="7913288" y="2879969"/>
            <a:ext cx="3592912" cy="1513235"/>
          </a:xfrm>
          <a:prstGeom prst="rect">
            <a:avLst/>
          </a:prstGeom>
        </p:spPr>
        <p:txBody>
          <a:bodyPr lIns="0" tIns="0" rIns="0" bIns="0" rtlCol="0" anchor="t">
            <a:spAutoFit/>
          </a:bodyPr>
          <a:lstStyle/>
          <a:p>
            <a:pPr marL="0" marR="0" lvl="0" indent="0" algn="l" defTabSz="914400" rtl="0" eaLnBrk="1" fontAlgn="auto" latinLnBrk="0" hangingPunct="1">
              <a:lnSpc>
                <a:spcPts val="5933"/>
              </a:lnSpc>
              <a:spcBef>
                <a:spcPts val="0"/>
              </a:spcBef>
              <a:spcAft>
                <a:spcPts val="0"/>
              </a:spcAft>
              <a:buClrTx/>
              <a:buSzTx/>
              <a:buFontTx/>
              <a:buNone/>
              <a:tabLst/>
              <a:defRPr/>
            </a:pPr>
            <a:r>
              <a:rPr kumimoji="0" lang="en-US" sz="5933" b="0" i="0" u="none" strike="noStrike" kern="1200" cap="none" spc="-118" normalizeH="0" baseline="0" noProof="0">
                <a:ln>
                  <a:noFill/>
                </a:ln>
                <a:solidFill>
                  <a:srgbClr val="000000"/>
                </a:solidFill>
                <a:effectLst/>
                <a:uLnTx/>
                <a:uFillTx/>
                <a:latin typeface="Montserrat"/>
                <a:ea typeface="+mn-ea"/>
                <a:cs typeface="+mn-cs"/>
              </a:rPr>
              <a:t>OUR</a:t>
            </a:r>
            <a:r>
              <a:rPr kumimoji="0" lang="en-US" sz="5933" b="0" i="0" u="none" strike="noStrike" kern="1200" cap="none" spc="-118" normalizeH="0" baseline="0" noProof="0">
                <a:ln>
                  <a:noFill/>
                </a:ln>
                <a:solidFill>
                  <a:srgbClr val="000000"/>
                </a:solidFill>
                <a:effectLst/>
                <a:uLnTx/>
                <a:uFillTx/>
                <a:latin typeface="Montserrat Bold"/>
                <a:ea typeface="+mn-ea"/>
                <a:cs typeface="+mn-cs"/>
              </a:rPr>
              <a:t> MISSION</a:t>
            </a:r>
          </a:p>
        </p:txBody>
      </p:sp>
      <p:sp>
        <p:nvSpPr>
          <p:cNvPr id="6" name="TextBox 6"/>
          <p:cNvSpPr txBox="1"/>
          <p:nvPr/>
        </p:nvSpPr>
        <p:spPr>
          <a:xfrm>
            <a:off x="7913288" y="4998147"/>
            <a:ext cx="3466159" cy="1200329"/>
          </a:xfrm>
          <a:prstGeom prst="rect">
            <a:avLst/>
          </a:prstGeom>
        </p:spPr>
        <p:txBody>
          <a:bodyPr lIns="0" tIns="0" rIns="0" bIns="0" rtlCol="0" anchor="t">
            <a:spAutoFit/>
          </a:bodyPr>
          <a:lstStyle/>
          <a:p>
            <a:pPr marL="0" marR="0" lvl="0" indent="0" algn="l" defTabSz="914400" rtl="0" eaLnBrk="1" fontAlgn="auto" latinLnBrk="0" hangingPunct="1">
              <a:lnSpc>
                <a:spcPts val="3172"/>
              </a:lnSpc>
              <a:spcBef>
                <a:spcPct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Montserrat"/>
                <a:ea typeface="+mn-ea"/>
                <a:cs typeface="+mn-cs"/>
              </a:rPr>
              <a:t>Create homes, </a:t>
            </a:r>
          </a:p>
          <a:p>
            <a:pPr marL="0" marR="0" lvl="0" indent="0" algn="l" defTabSz="914400" rtl="0" eaLnBrk="1" fontAlgn="auto" latinLnBrk="0" hangingPunct="1">
              <a:lnSpc>
                <a:spcPts val="3172"/>
              </a:lnSpc>
              <a:spcBef>
                <a:spcPct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Montserrat"/>
                <a:ea typeface="+mn-ea"/>
                <a:cs typeface="+mn-cs"/>
              </a:rPr>
              <a:t>Support people and Improve communities.</a:t>
            </a:r>
          </a:p>
        </p:txBody>
      </p:sp>
      <p:sp>
        <p:nvSpPr>
          <p:cNvPr id="7" name="Freeform 7"/>
          <p:cNvSpPr/>
          <p:nvPr/>
        </p:nvSpPr>
        <p:spPr>
          <a:xfrm>
            <a:off x="-1110602" y="-359281"/>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10" descr="A collage of people holding signs&#10;&#10;Description automatically generated">
            <a:extLst>
              <a:ext uri="{FF2B5EF4-FFF2-40B4-BE49-F238E27FC236}">
                <a16:creationId xmlns:a16="http://schemas.microsoft.com/office/drawing/2014/main" id="{CBB213E5-3BF7-2760-FE4D-F3E8140426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960" y="558800"/>
            <a:ext cx="5943600" cy="594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85245" y="0"/>
            <a:ext cx="4406755" cy="6858000"/>
            <a:chOff x="0" y="0"/>
            <a:chExt cx="8813510" cy="13716000"/>
          </a:xfrm>
        </p:grpSpPr>
        <p:pic>
          <p:nvPicPr>
            <p:cNvPr id="3" name="Picture 3"/>
            <p:cNvPicPr>
              <a:picLocks noChangeAspect="1"/>
            </p:cNvPicPr>
            <p:nvPr/>
          </p:nvPicPr>
          <p:blipFill>
            <a:blip r:embed="rId2"/>
            <a:srcRect t="19304" b="22877"/>
            <a:stretch>
              <a:fillRect/>
            </a:stretch>
          </p:blipFill>
          <p:spPr>
            <a:xfrm>
              <a:off x="0" y="0"/>
              <a:ext cx="8813510" cy="6794500"/>
            </a:xfrm>
            <a:prstGeom prst="rect">
              <a:avLst/>
            </a:prstGeom>
          </p:spPr>
        </p:pic>
        <p:pic>
          <p:nvPicPr>
            <p:cNvPr id="4" name="Picture 4"/>
            <p:cNvPicPr>
              <a:picLocks noChangeAspect="1"/>
            </p:cNvPicPr>
            <p:nvPr/>
          </p:nvPicPr>
          <p:blipFill>
            <a:blip r:embed="rId3"/>
            <a:srcRect l="1356" r="1356"/>
            <a:stretch>
              <a:fillRect/>
            </a:stretch>
          </p:blipFill>
          <p:spPr>
            <a:xfrm>
              <a:off x="0" y="6921500"/>
              <a:ext cx="8813510" cy="6794500"/>
            </a:xfrm>
            <a:prstGeom prst="rect">
              <a:avLst/>
            </a:prstGeom>
          </p:spPr>
        </p:pic>
      </p:grpSp>
      <p:sp>
        <p:nvSpPr>
          <p:cNvPr id="5" name="Freeform 5"/>
          <p:cNvSpPr/>
          <p:nvPr/>
        </p:nvSpPr>
        <p:spPr>
          <a:xfrm>
            <a:off x="1776325" y="379738"/>
            <a:ext cx="969405" cy="387762"/>
          </a:xfrm>
          <a:custGeom>
            <a:avLst/>
            <a:gdLst/>
            <a:ahLst/>
            <a:cxnLst/>
            <a:rect l="l" t="t" r="r" b="b"/>
            <a:pathLst>
              <a:path w="1454107" h="581643">
                <a:moveTo>
                  <a:pt x="0" y="0"/>
                </a:moveTo>
                <a:lnTo>
                  <a:pt x="1454106" y="0"/>
                </a:lnTo>
                <a:lnTo>
                  <a:pt x="1454106" y="581643"/>
                </a:lnTo>
                <a:lnTo>
                  <a:pt x="0" y="581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7"/>
          <p:cNvGrpSpPr/>
          <p:nvPr/>
        </p:nvGrpSpPr>
        <p:grpSpPr>
          <a:xfrm>
            <a:off x="-312354" y="4448748"/>
            <a:ext cx="1031279" cy="1200034"/>
            <a:chOff x="0" y="0"/>
            <a:chExt cx="698500" cy="812800"/>
          </a:xfrm>
        </p:grpSpPr>
        <p:sp>
          <p:nvSpPr>
            <p:cNvPr id="8" name="Freeform 8"/>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E47A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p:cNvSpPr txBox="1"/>
            <p:nvPr/>
          </p:nvSpPr>
          <p:spPr>
            <a:xfrm>
              <a:off x="0" y="82550"/>
              <a:ext cx="698500" cy="590550"/>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 name="Group 10"/>
          <p:cNvGrpSpPr/>
          <p:nvPr/>
        </p:nvGrpSpPr>
        <p:grpSpPr>
          <a:xfrm>
            <a:off x="-884318" y="3417738"/>
            <a:ext cx="1031279" cy="1200034"/>
            <a:chOff x="0" y="0"/>
            <a:chExt cx="698500" cy="812800"/>
          </a:xfrm>
        </p:grpSpPr>
        <p:sp>
          <p:nvSpPr>
            <p:cNvPr id="11" name="Freeform 11"/>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77217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82550"/>
              <a:ext cx="698500" cy="590550"/>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3"/>
          <p:cNvGrpSpPr/>
          <p:nvPr/>
        </p:nvGrpSpPr>
        <p:grpSpPr>
          <a:xfrm>
            <a:off x="-368678" y="2379076"/>
            <a:ext cx="1031279" cy="1200034"/>
            <a:chOff x="0" y="0"/>
            <a:chExt cx="698500" cy="812800"/>
          </a:xfrm>
        </p:grpSpPr>
        <p:sp>
          <p:nvSpPr>
            <p:cNvPr id="14" name="Freeform 14"/>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3AADD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82550"/>
              <a:ext cx="698500" cy="590550"/>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 name="Group 16"/>
          <p:cNvGrpSpPr/>
          <p:nvPr/>
        </p:nvGrpSpPr>
        <p:grpSpPr>
          <a:xfrm>
            <a:off x="-684158" y="-244404"/>
            <a:ext cx="2261128" cy="2631131"/>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92C73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8"/>
            <p:cNvSpPr txBox="1"/>
            <p:nvPr/>
          </p:nvSpPr>
          <p:spPr>
            <a:xfrm>
              <a:off x="0" y="82550"/>
              <a:ext cx="698500" cy="590550"/>
            </a:xfrm>
            <a:prstGeom prst="rect">
              <a:avLst/>
            </a:prstGeom>
          </p:spPr>
          <p:txBody>
            <a:bodyPr lIns="33867" tIns="33867" rIns="33867" bIns="33867" rtlCol="0" anchor="ctr"/>
            <a:lstStyle/>
            <a:p>
              <a:pPr marL="0" marR="0" lvl="0" indent="0" algn="ctr" defTabSz="914400" rtl="0" eaLnBrk="1" fontAlgn="auto" latinLnBrk="0" hangingPunct="1">
                <a:lnSpc>
                  <a:spcPts val="223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 name="Freeform 19"/>
          <p:cNvSpPr/>
          <p:nvPr/>
        </p:nvSpPr>
        <p:spPr>
          <a:xfrm>
            <a:off x="203286" y="546704"/>
            <a:ext cx="1081010" cy="1082363"/>
          </a:xfrm>
          <a:custGeom>
            <a:avLst/>
            <a:gdLst/>
            <a:ahLst/>
            <a:cxnLst/>
            <a:rect l="l" t="t" r="r" b="b"/>
            <a:pathLst>
              <a:path w="1621515" h="1623545">
                <a:moveTo>
                  <a:pt x="0" y="0"/>
                </a:moveTo>
                <a:lnTo>
                  <a:pt x="1621515" y="0"/>
                </a:lnTo>
                <a:lnTo>
                  <a:pt x="1621515" y="1623544"/>
                </a:lnTo>
                <a:lnTo>
                  <a:pt x="0" y="16235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20"/>
          <p:cNvSpPr txBox="1"/>
          <p:nvPr/>
        </p:nvSpPr>
        <p:spPr>
          <a:xfrm>
            <a:off x="1985008" y="443238"/>
            <a:ext cx="3531054" cy="948978"/>
          </a:xfrm>
          <a:prstGeom prst="rect">
            <a:avLst/>
          </a:prstGeom>
        </p:spPr>
        <p:txBody>
          <a:bodyPr lIns="0" tIns="0" rIns="0" bIns="0" rtlCol="0" anchor="t">
            <a:spAutoFit/>
          </a:bodyPr>
          <a:lstStyle/>
          <a:p>
            <a:pPr marL="0" marR="0" lvl="0" indent="0" algn="just" defTabSz="914400" rtl="0" eaLnBrk="1" fontAlgn="auto" latinLnBrk="0" hangingPunct="1">
              <a:lnSpc>
                <a:spcPts val="3714"/>
              </a:lnSpc>
              <a:spcBef>
                <a:spcPts val="0"/>
              </a:spcBef>
              <a:spcAft>
                <a:spcPts val="0"/>
              </a:spcAft>
              <a:buClrTx/>
              <a:buSzTx/>
              <a:buFontTx/>
              <a:buNone/>
              <a:tabLst/>
              <a:defRPr/>
            </a:pPr>
            <a:r>
              <a:rPr kumimoji="0" lang="en-US" sz="3677" b="0" i="0" u="none" strike="noStrike" kern="1200" cap="none" spc="0" normalizeH="0" baseline="0" noProof="0">
                <a:ln>
                  <a:noFill/>
                </a:ln>
                <a:solidFill>
                  <a:srgbClr val="000000"/>
                </a:solidFill>
                <a:effectLst/>
                <a:uLnTx/>
                <a:uFillTx/>
                <a:latin typeface="Montserrat Bold"/>
                <a:ea typeface="+mn-ea"/>
                <a:cs typeface="+mn-cs"/>
              </a:rPr>
              <a:t>HOMEBUYER</a:t>
            </a:r>
          </a:p>
          <a:p>
            <a:pPr marL="0" marR="0" lvl="0" indent="0" algn="just" defTabSz="914400" rtl="0" eaLnBrk="1" fontAlgn="auto" latinLnBrk="0" hangingPunct="1">
              <a:lnSpc>
                <a:spcPts val="3714"/>
              </a:lnSpc>
              <a:spcBef>
                <a:spcPts val="0"/>
              </a:spcBef>
              <a:spcAft>
                <a:spcPts val="0"/>
              </a:spcAft>
              <a:buClrTx/>
              <a:buSzTx/>
              <a:buFontTx/>
              <a:buNone/>
              <a:tabLst/>
              <a:defRPr/>
            </a:pPr>
            <a:r>
              <a:rPr kumimoji="0" lang="en-US" sz="3677" b="0" i="0" u="none" strike="noStrike" kern="1200" cap="none" spc="0" normalizeH="0" baseline="0" noProof="0">
                <a:ln>
                  <a:noFill/>
                </a:ln>
                <a:solidFill>
                  <a:srgbClr val="000000"/>
                </a:solidFill>
                <a:effectLst/>
                <a:uLnTx/>
                <a:uFillTx/>
                <a:latin typeface="Montserrat"/>
                <a:ea typeface="+mn-ea"/>
                <a:cs typeface="+mn-cs"/>
              </a:rPr>
              <a:t>SERVICES</a:t>
            </a:r>
          </a:p>
        </p:txBody>
      </p:sp>
      <p:sp>
        <p:nvSpPr>
          <p:cNvPr id="21" name="TextBox 21"/>
          <p:cNvSpPr txBox="1"/>
          <p:nvPr/>
        </p:nvSpPr>
        <p:spPr>
          <a:xfrm>
            <a:off x="1399032" y="1917341"/>
            <a:ext cx="6386213" cy="3404394"/>
          </a:xfrm>
          <a:prstGeom prst="rect">
            <a:avLst/>
          </a:prstGeom>
        </p:spPr>
        <p:txBody>
          <a:bodyPr wrap="square" lIns="0" tIns="0" rIns="0" bIns="0" rtlCol="0" anchor="t">
            <a:spAutoFit/>
          </a:bodyPr>
          <a:lstStyle/>
          <a:p>
            <a:pPr marL="0" marR="0" lvl="0" indent="-304815"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sz="1987" b="0" i="0" u="none" strike="noStrike" kern="1200" cap="none" spc="-39" normalizeH="0" baseline="0" noProof="0" dirty="0">
                <a:ln>
                  <a:noFill/>
                </a:ln>
                <a:solidFill>
                  <a:srgbClr val="000000"/>
                </a:solidFill>
                <a:effectLst/>
                <a:uLnTx/>
                <a:uFillTx/>
                <a:latin typeface="Montserrat"/>
                <a:ea typeface="+mn-ea"/>
                <a:cs typeface="+mn-cs"/>
              </a:rPr>
              <a:t>Homebuyer information sessions.</a:t>
            </a:r>
            <a:br>
              <a:rPr kumimoji="0" lang="en-US" sz="1987" b="0" i="0" u="none" strike="noStrike" kern="1200" cap="none" spc="-39" normalizeH="0" baseline="0" noProof="0" dirty="0">
                <a:ln>
                  <a:noFill/>
                </a:ln>
                <a:solidFill>
                  <a:srgbClr val="000000"/>
                </a:solidFill>
                <a:effectLst/>
                <a:uLnTx/>
                <a:uFillTx/>
                <a:latin typeface="Montserrat"/>
                <a:ea typeface="+mn-ea"/>
                <a:cs typeface="+mn-cs"/>
              </a:rPr>
            </a:br>
            <a:endParaRPr kumimoji="0" lang="en-US" sz="800" b="0" i="0" u="none" strike="noStrike" kern="1200" cap="none" spc="-39" normalizeH="0" baseline="0" noProof="0" dirty="0">
              <a:ln>
                <a:noFill/>
              </a:ln>
              <a:solidFill>
                <a:srgbClr val="000000"/>
              </a:solidFill>
              <a:effectLst/>
              <a:uLnTx/>
              <a:uFillTx/>
              <a:latin typeface="Montserrat"/>
              <a:ea typeface="+mn-ea"/>
              <a:cs typeface="+mn-cs"/>
            </a:endParaRPr>
          </a:p>
          <a:p>
            <a:pPr marL="304815" marR="0" lvl="0" indent="-304815"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sz="1987" b="0" i="0" u="none" strike="noStrike" kern="1200" cap="none" spc="-39" normalizeH="0" baseline="0" noProof="0" dirty="0">
                <a:ln>
                  <a:noFill/>
                </a:ln>
                <a:solidFill>
                  <a:srgbClr val="000000"/>
                </a:solidFill>
                <a:effectLst/>
                <a:uLnTx/>
                <a:uFillTx/>
                <a:latin typeface="Montserrat"/>
                <a:ea typeface="+mn-ea"/>
                <a:cs typeface="+mn-cs"/>
              </a:rPr>
              <a:t>First-time homebuyer counseling, including credit review and mortgage-ready analysis.</a:t>
            </a:r>
            <a:br>
              <a:rPr kumimoji="0" lang="en-US" sz="1987" b="0" i="0" u="none" strike="noStrike" kern="1200" cap="none" spc="-39" normalizeH="0" baseline="0" noProof="0" dirty="0">
                <a:ln>
                  <a:noFill/>
                </a:ln>
                <a:solidFill>
                  <a:srgbClr val="000000"/>
                </a:solidFill>
                <a:effectLst/>
                <a:uLnTx/>
                <a:uFillTx/>
                <a:latin typeface="Montserrat"/>
                <a:ea typeface="+mn-ea"/>
                <a:cs typeface="+mn-cs"/>
              </a:rPr>
            </a:br>
            <a:endParaRPr kumimoji="0" lang="en-US" sz="800" b="0" i="0" u="none" strike="noStrike" kern="1200" cap="none" spc="-39" normalizeH="0" baseline="0" noProof="0" dirty="0">
              <a:ln>
                <a:noFill/>
              </a:ln>
              <a:solidFill>
                <a:srgbClr val="000000"/>
              </a:solidFill>
              <a:effectLst/>
              <a:uLnTx/>
              <a:uFillTx/>
              <a:latin typeface="Montserrat"/>
              <a:ea typeface="+mn-ea"/>
              <a:cs typeface="+mn-cs"/>
            </a:endParaRPr>
          </a:p>
          <a:p>
            <a:pPr marL="304815" marR="0" lvl="0" indent="-304815"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sz="1987" b="0" i="0" u="none" strike="noStrike" kern="1200" cap="none" spc="-39" normalizeH="0" baseline="0" noProof="0" dirty="0">
                <a:ln>
                  <a:noFill/>
                </a:ln>
                <a:solidFill>
                  <a:srgbClr val="000000"/>
                </a:solidFill>
                <a:effectLst/>
                <a:uLnTx/>
                <a:uFillTx/>
                <a:latin typeface="Montserrat"/>
                <a:ea typeface="+mn-ea"/>
                <a:cs typeface="+mn-cs"/>
              </a:rPr>
              <a:t>Homebuyer education classes </a:t>
            </a:r>
            <a:br>
              <a:rPr kumimoji="0" lang="en-US" sz="1987" b="0" i="0" u="none" strike="noStrike" kern="1200" cap="none" spc="-39" normalizeH="0" baseline="0" noProof="0" dirty="0">
                <a:ln>
                  <a:noFill/>
                </a:ln>
                <a:solidFill>
                  <a:srgbClr val="000000"/>
                </a:solidFill>
                <a:effectLst/>
                <a:uLnTx/>
                <a:uFillTx/>
                <a:latin typeface="Montserrat"/>
                <a:ea typeface="+mn-ea"/>
                <a:cs typeface="+mn-cs"/>
              </a:rPr>
            </a:br>
            <a:endParaRPr kumimoji="0" lang="en-US" sz="800" b="0" i="0" u="none" strike="noStrike" kern="1200" cap="none" spc="-39" normalizeH="0" baseline="0" noProof="0" dirty="0">
              <a:ln>
                <a:noFill/>
              </a:ln>
              <a:solidFill>
                <a:srgbClr val="000000"/>
              </a:solidFill>
              <a:effectLst/>
              <a:uLnTx/>
              <a:uFillTx/>
              <a:latin typeface="Montserrat"/>
              <a:ea typeface="+mn-ea"/>
              <a:cs typeface="+mn-cs"/>
            </a:endParaRPr>
          </a:p>
          <a:p>
            <a:pPr marL="304815" marR="0" lvl="0" indent="-304815" algn="l" defTabSz="914400" rtl="0" eaLnBrk="1" fontAlgn="auto" latinLnBrk="0" hangingPunct="1">
              <a:lnSpc>
                <a:spcPts val="2086"/>
              </a:lnSpc>
              <a:spcBef>
                <a:spcPct val="0"/>
              </a:spcBef>
              <a:spcAft>
                <a:spcPts val="0"/>
              </a:spcAft>
              <a:buClrTx/>
              <a:buSzTx/>
              <a:buFont typeface="Wingdings" panose="05000000000000000000" pitchFamily="2" charset="2"/>
              <a:buChar char="§"/>
              <a:tabLst/>
              <a:defRPr/>
            </a:pPr>
            <a:r>
              <a:rPr kumimoji="0" lang="en-US" sz="1987" b="0" i="0" u="none" strike="noStrike" kern="1200" cap="none" spc="-39" normalizeH="0" baseline="0" noProof="0" dirty="0">
                <a:ln>
                  <a:noFill/>
                </a:ln>
                <a:solidFill>
                  <a:srgbClr val="000000"/>
                </a:solidFill>
                <a:effectLst/>
                <a:uLnTx/>
                <a:uFillTx/>
                <a:latin typeface="Montserrat"/>
                <a:ea typeface="+mn-ea"/>
                <a:cs typeface="+mn-cs"/>
              </a:rPr>
              <a:t>Grants to assist first-time buyers with down-payment, closing costs, and repairs when available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987" b="0" i="0" u="none" strike="noStrike" kern="1200" cap="none" spc="-39" normalizeH="0" baseline="0" noProof="0" dirty="0">
                <a:ln>
                  <a:noFill/>
                </a:ln>
                <a:solidFill>
                  <a:srgbClr val="000000"/>
                </a:solidFill>
                <a:effectLst/>
                <a:uLnTx/>
                <a:uFillTx/>
                <a:latin typeface="Montserrat"/>
                <a:ea typeface="+mn-ea"/>
                <a:cs typeface="+mn-cs"/>
              </a:rPr>
              <a:t>     (eligibility is required)  - 8 FHLBNY                            	$1,330,446  in mortgages</a:t>
            </a:r>
            <a:br>
              <a:rPr kumimoji="0" lang="en-US" sz="1987" b="0" i="0" u="none" strike="noStrike" kern="1200" cap="none" spc="-39" normalizeH="0" baseline="0" noProof="0" dirty="0">
                <a:ln>
                  <a:noFill/>
                </a:ln>
                <a:solidFill>
                  <a:srgbClr val="000000"/>
                </a:solidFill>
                <a:effectLst/>
                <a:uLnTx/>
                <a:uFillTx/>
                <a:latin typeface="Montserrat"/>
                <a:ea typeface="+mn-ea"/>
                <a:cs typeface="+mn-cs"/>
              </a:rPr>
            </a:br>
            <a:endParaRPr kumimoji="0" lang="en-US" sz="800" b="0" i="0" u="none" strike="noStrike" kern="1200" cap="none" spc="-39" normalizeH="0" baseline="0" noProof="0" dirty="0">
              <a:ln>
                <a:noFill/>
              </a:ln>
              <a:solidFill>
                <a:srgbClr val="000000"/>
              </a:solidFill>
              <a:effectLst/>
              <a:uLnTx/>
              <a:uFillTx/>
              <a:latin typeface="Montserrat"/>
              <a:ea typeface="+mn-ea"/>
              <a:cs typeface="+mn-cs"/>
            </a:endParaRPr>
          </a:p>
          <a:p>
            <a:pPr marL="0" marR="0" lvl="0" indent="0" algn="l" defTabSz="914400" rtl="0" eaLnBrk="1" fontAlgn="auto" latinLnBrk="0" hangingPunct="1">
              <a:lnSpc>
                <a:spcPts val="2086"/>
              </a:lnSpc>
              <a:spcBef>
                <a:spcPct val="0"/>
              </a:spcBef>
              <a:spcAft>
                <a:spcPts val="0"/>
              </a:spcAft>
              <a:buClrTx/>
              <a:buSzTx/>
              <a:buFontTx/>
              <a:buNone/>
              <a:tabLst/>
              <a:defRPr/>
            </a:pPr>
            <a:endParaRPr kumimoji="0" lang="en-US" sz="1987" b="0" i="0" u="none" strike="noStrike" kern="1200" cap="none" spc="-39" normalizeH="0" baseline="0" noProof="0" dirty="0">
              <a:ln>
                <a:noFill/>
              </a:ln>
              <a:solidFill>
                <a:srgbClr val="000000"/>
              </a:solidFill>
              <a:effectLst/>
              <a:uLnTx/>
              <a:uFillTx/>
              <a:latin typeface="Montserrat"/>
              <a:ea typeface="+mn-ea"/>
              <a:cs typeface="+mn-cs"/>
            </a:endParaRPr>
          </a:p>
        </p:txBody>
      </p:sp>
      <p:sp>
        <p:nvSpPr>
          <p:cNvPr id="22" name="AutoShape 22"/>
          <p:cNvSpPr/>
          <p:nvPr/>
        </p:nvSpPr>
        <p:spPr>
          <a:xfrm flipH="1" flipV="1">
            <a:off x="5360228" y="673100"/>
            <a:ext cx="2425017" cy="12700"/>
          </a:xfrm>
          <a:prstGeom prst="line">
            <a:avLst/>
          </a:prstGeom>
          <a:ln w="19050" cap="flat">
            <a:solidFill>
              <a:srgbClr val="54534C"/>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uilding with a lot of windows&#10;&#10;AI-generated content may be incorrect.">
            <a:extLst>
              <a:ext uri="{FF2B5EF4-FFF2-40B4-BE49-F238E27FC236}">
                <a16:creationId xmlns:a16="http://schemas.microsoft.com/office/drawing/2014/main" id="{120B7617-C796-7DD3-1AB3-A801CFA3A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66" y="382138"/>
            <a:ext cx="12253687" cy="4968313"/>
          </a:xfrm>
          <a:prstGeom prst="rect">
            <a:avLst/>
          </a:prstGeom>
        </p:spPr>
      </p:pic>
      <p:sp>
        <p:nvSpPr>
          <p:cNvPr id="17" name="Rectangle 16">
            <a:extLst>
              <a:ext uri="{FF2B5EF4-FFF2-40B4-BE49-F238E27FC236}">
                <a16:creationId xmlns:a16="http://schemas.microsoft.com/office/drawing/2014/main" id="{B262BC5F-6A9D-B743-C06B-03D971052186}"/>
              </a:ext>
            </a:extLst>
          </p:cNvPr>
          <p:cNvSpPr/>
          <p:nvPr/>
        </p:nvSpPr>
        <p:spPr>
          <a:xfrm>
            <a:off x="0" y="4335991"/>
            <a:ext cx="4576549" cy="254530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Freeform 7"/>
          <p:cNvSpPr/>
          <p:nvPr/>
        </p:nvSpPr>
        <p:spPr>
          <a:xfrm>
            <a:off x="-531504" y="-477098"/>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4">
            <a:extLst>
              <a:ext uri="{FF2B5EF4-FFF2-40B4-BE49-F238E27FC236}">
                <a16:creationId xmlns:a16="http://schemas.microsoft.com/office/drawing/2014/main" id="{C3F6CB16-22DE-A624-06AD-22AD1DF2FADD}"/>
              </a:ext>
            </a:extLst>
          </p:cNvPr>
          <p:cNvSpPr txBox="1"/>
          <p:nvPr/>
        </p:nvSpPr>
        <p:spPr>
          <a:xfrm>
            <a:off x="366697" y="5890573"/>
            <a:ext cx="3752259" cy="379591"/>
          </a:xfrm>
          <a:prstGeom prst="rect">
            <a:avLst/>
          </a:prstGeom>
        </p:spPr>
        <p:txBody>
          <a:bodyPr lIns="0" tIns="0" rIns="0" bIns="0" rtlCol="0" anchor="t">
            <a:spAutoFit/>
          </a:bodyPr>
          <a:lstStyle/>
          <a:p>
            <a:pPr marL="0" marR="0" lvl="0" indent="0" algn="l" defTabSz="914400" rtl="0" eaLnBrk="1" fontAlgn="auto" latinLnBrk="0" hangingPunct="1">
              <a:lnSpc>
                <a:spcPts val="3173"/>
              </a:lnSpc>
              <a:spcBef>
                <a:spcPct val="0"/>
              </a:spcBef>
              <a:spcAft>
                <a:spcPts val="0"/>
              </a:spcAft>
              <a:buClrTx/>
              <a:buSzTx/>
              <a:buFontTx/>
              <a:buNone/>
              <a:tabLst/>
              <a:defRPr/>
            </a:pPr>
            <a:r>
              <a:rPr kumimoji="0" lang="en-US" sz="2266" b="0" i="0" u="none" strike="noStrike" kern="1200" cap="none" spc="0" normalizeH="0" baseline="0" noProof="0">
                <a:ln>
                  <a:noFill/>
                </a:ln>
                <a:solidFill>
                  <a:prstClr val="white"/>
                </a:solidFill>
                <a:effectLst/>
                <a:uLnTx/>
                <a:uFillTx/>
                <a:latin typeface="Montserrat" panose="00000500000000000000" pitchFamily="50" charset="0"/>
                <a:ea typeface="+mn-ea"/>
                <a:cs typeface="+mn-cs"/>
              </a:rPr>
              <a:t>Town of Ulster</a:t>
            </a:r>
          </a:p>
        </p:txBody>
      </p:sp>
      <p:sp>
        <p:nvSpPr>
          <p:cNvPr id="12" name="TextBox 6">
            <a:extLst>
              <a:ext uri="{FF2B5EF4-FFF2-40B4-BE49-F238E27FC236}">
                <a16:creationId xmlns:a16="http://schemas.microsoft.com/office/drawing/2014/main" id="{5CB3D123-3680-6E34-F30D-7647C9F5541C}"/>
              </a:ext>
            </a:extLst>
          </p:cNvPr>
          <p:cNvSpPr txBox="1"/>
          <p:nvPr/>
        </p:nvSpPr>
        <p:spPr>
          <a:xfrm>
            <a:off x="366696" y="4605419"/>
            <a:ext cx="3592912" cy="756617"/>
          </a:xfrm>
          <a:prstGeom prst="rect">
            <a:avLst/>
          </a:prstGeom>
        </p:spPr>
        <p:txBody>
          <a:bodyPr lIns="0" tIns="0" rIns="0" bIns="0" rtlCol="0" anchor="t">
            <a:spAutoFit/>
          </a:bodyPr>
          <a:lstStyle/>
          <a:p>
            <a:pPr marL="0" marR="0" lvl="0" indent="0" algn="l" defTabSz="914400" rtl="0" eaLnBrk="1" fontAlgn="auto" latinLnBrk="0" hangingPunct="1">
              <a:lnSpc>
                <a:spcPts val="5933"/>
              </a:lnSpc>
              <a:spcBef>
                <a:spcPts val="0"/>
              </a:spcBef>
              <a:spcAft>
                <a:spcPts val="0"/>
              </a:spcAft>
              <a:buClrTx/>
              <a:buSzTx/>
              <a:buFontTx/>
              <a:buNone/>
              <a:tabLst/>
              <a:defRPr/>
            </a:pPr>
            <a:r>
              <a:rPr kumimoji="0" lang="en-US" sz="5933" b="0" i="0" u="none" strike="noStrike" kern="1200" cap="none" spc="-118" normalizeH="0" baseline="0" noProof="0">
                <a:ln>
                  <a:noFill/>
                </a:ln>
                <a:solidFill>
                  <a:prstClr val="white"/>
                </a:solidFill>
                <a:effectLst/>
                <a:uLnTx/>
                <a:uFillTx/>
                <a:latin typeface="Montserrat Bold"/>
                <a:ea typeface="+mn-ea"/>
                <a:cs typeface="+mn-cs"/>
              </a:rPr>
              <a:t>RTE. 28</a:t>
            </a:r>
          </a:p>
        </p:txBody>
      </p:sp>
      <p:sp>
        <p:nvSpPr>
          <p:cNvPr id="13" name="TextBox 6">
            <a:extLst>
              <a:ext uri="{FF2B5EF4-FFF2-40B4-BE49-F238E27FC236}">
                <a16:creationId xmlns:a16="http://schemas.microsoft.com/office/drawing/2014/main" id="{EE18FABE-39F7-BA03-A264-D7FCD97C1AE2}"/>
              </a:ext>
            </a:extLst>
          </p:cNvPr>
          <p:cNvSpPr txBox="1"/>
          <p:nvPr/>
        </p:nvSpPr>
        <p:spPr>
          <a:xfrm>
            <a:off x="216861" y="5145541"/>
            <a:ext cx="3592912" cy="694229"/>
          </a:xfrm>
          <a:prstGeom prst="rect">
            <a:avLst/>
          </a:prstGeom>
        </p:spPr>
        <p:txBody>
          <a:bodyPr lIns="0" tIns="0" rIns="0" bIns="0" rtlCol="0" anchor="t">
            <a:spAutoFit/>
          </a:bodyPr>
          <a:lstStyle/>
          <a:p>
            <a:pPr marL="0" marR="0" lvl="0" indent="0" algn="r" defTabSz="914400" rtl="0" eaLnBrk="1" fontAlgn="auto" latinLnBrk="0" hangingPunct="1">
              <a:lnSpc>
                <a:spcPts val="5933"/>
              </a:lnSpc>
              <a:spcBef>
                <a:spcPts val="0"/>
              </a:spcBef>
              <a:spcAft>
                <a:spcPts val="0"/>
              </a:spcAft>
              <a:buClrTx/>
              <a:buSzTx/>
              <a:buFontTx/>
              <a:buNone/>
              <a:tabLst/>
              <a:defRPr/>
            </a:pPr>
            <a:r>
              <a:rPr kumimoji="0" lang="en-US" sz="4000" b="0" i="0" u="none" strike="noStrike" kern="1200" cap="none" spc="-118" normalizeH="0" baseline="0" noProof="0">
                <a:ln>
                  <a:noFill/>
                </a:ln>
                <a:solidFill>
                  <a:prstClr val="white"/>
                </a:solidFill>
                <a:effectLst/>
                <a:uLnTx/>
                <a:uFillTx/>
                <a:latin typeface="Montserrat Medium" panose="00000600000000000000" pitchFamily="50" charset="0"/>
                <a:ea typeface="+mn-ea"/>
                <a:cs typeface="+mn-cs"/>
              </a:rPr>
              <a:t>APARTMENTS</a:t>
            </a:r>
          </a:p>
        </p:txBody>
      </p:sp>
      <p:sp>
        <p:nvSpPr>
          <p:cNvPr id="16" name="Freeform 7">
            <a:extLst>
              <a:ext uri="{FF2B5EF4-FFF2-40B4-BE49-F238E27FC236}">
                <a16:creationId xmlns:a16="http://schemas.microsoft.com/office/drawing/2014/main" id="{8EA1C6CB-CA12-5739-A633-37F3CEF1E811}"/>
              </a:ext>
            </a:extLst>
          </p:cNvPr>
          <p:cNvSpPr/>
          <p:nvPr/>
        </p:nvSpPr>
        <p:spPr>
          <a:xfrm>
            <a:off x="11006920" y="6401338"/>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Freeform 3">
            <a:extLst>
              <a:ext uri="{FF2B5EF4-FFF2-40B4-BE49-F238E27FC236}">
                <a16:creationId xmlns:a16="http://schemas.microsoft.com/office/drawing/2014/main" id="{B09A6F1B-3557-1D03-0A81-E1C8448997E2}"/>
              </a:ext>
            </a:extLst>
          </p:cNvPr>
          <p:cNvSpPr/>
          <p:nvPr/>
        </p:nvSpPr>
        <p:spPr>
          <a:xfrm>
            <a:off x="10799923" y="4978317"/>
            <a:ext cx="1233604" cy="953477"/>
          </a:xfrm>
          <a:custGeom>
            <a:avLst/>
            <a:gdLst/>
            <a:ahLst/>
            <a:cxnLst/>
            <a:rect l="l" t="t" r="r" b="b"/>
            <a:pathLst>
              <a:path w="7922325" h="6123321">
                <a:moveTo>
                  <a:pt x="0" y="0"/>
                </a:moveTo>
                <a:lnTo>
                  <a:pt x="7922325" y="0"/>
                </a:lnTo>
                <a:lnTo>
                  <a:pt x="7922325" y="6123321"/>
                </a:lnTo>
                <a:lnTo>
                  <a:pt x="0" y="612332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CA81B7A-4551-45B1-F3BA-3275CDD1FD08}"/>
              </a:ext>
            </a:extLst>
          </p:cNvPr>
          <p:cNvSpPr/>
          <p:nvPr/>
        </p:nvSpPr>
        <p:spPr>
          <a:xfrm>
            <a:off x="5270238" y="819690"/>
            <a:ext cx="7412181" cy="35098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Freeform 7"/>
          <p:cNvSpPr/>
          <p:nvPr/>
        </p:nvSpPr>
        <p:spPr>
          <a:xfrm>
            <a:off x="-543516" y="-275177"/>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4">
            <a:extLst>
              <a:ext uri="{FF2B5EF4-FFF2-40B4-BE49-F238E27FC236}">
                <a16:creationId xmlns:a16="http://schemas.microsoft.com/office/drawing/2014/main" id="{7ABC04C8-7E66-D697-F728-D8E1AD103EE6}"/>
              </a:ext>
            </a:extLst>
          </p:cNvPr>
          <p:cNvSpPr txBox="1"/>
          <p:nvPr/>
        </p:nvSpPr>
        <p:spPr>
          <a:xfrm>
            <a:off x="996590" y="1166018"/>
            <a:ext cx="3889447" cy="1562607"/>
          </a:xfrm>
          <a:prstGeom prst="rect">
            <a:avLst/>
          </a:prstGeom>
        </p:spPr>
        <p:txBody>
          <a:bodyPr wrap="square" lIns="0" tIns="0" rIns="0" bIns="0" rtlCol="0" anchor="t">
            <a:spAutoFit/>
          </a:bodyPr>
          <a:lstStyle/>
          <a:p>
            <a:pPr marL="0" marR="0" lvl="0" indent="0" algn="l" defTabSz="914400" rtl="0" eaLnBrk="1" fontAlgn="auto" latinLnBrk="0" hangingPunct="1">
              <a:lnSpc>
                <a:spcPts val="3067"/>
              </a:lnSpc>
              <a:spcBef>
                <a:spcPct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t>82 Permanent Supportive Housing Apartments. </a:t>
            </a:r>
          </a:p>
          <a:p>
            <a:pPr marL="0" marR="0" lvl="0" indent="0" algn="l" defTabSz="914400" rtl="0" eaLnBrk="1" fontAlgn="auto" latinLnBrk="0" hangingPunct="1">
              <a:lnSpc>
                <a:spcPts val="3067"/>
              </a:lnSpc>
              <a:spcBef>
                <a:spcPct val="0"/>
              </a:spcBef>
              <a:spcAft>
                <a:spcPts val="0"/>
              </a:spcAft>
              <a:buClrTx/>
              <a:buSzTx/>
              <a:buFontTx/>
              <a:buNone/>
              <a:tabLst/>
              <a:defRPr/>
            </a:pPr>
            <a:endParaRPr kumimoji="0" lang="en-US" sz="2266"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endParaRPr>
          </a:p>
          <a:p>
            <a:pPr marL="0" marR="0" lvl="0" indent="0" algn="l" defTabSz="914400" rtl="0" eaLnBrk="1" fontAlgn="auto" latinLnBrk="0" hangingPunct="1">
              <a:lnSpc>
                <a:spcPts val="3067"/>
              </a:lnSpc>
              <a:spcBef>
                <a:spcPct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Montserrat Medium" panose="00000600000000000000" pitchFamily="50" charset="0"/>
                <a:ea typeface="+mn-ea"/>
                <a:cs typeface="+mn-cs"/>
              </a:rPr>
              <a:t>ESSHI Populations</a:t>
            </a:r>
          </a:p>
        </p:txBody>
      </p:sp>
      <p:sp>
        <p:nvSpPr>
          <p:cNvPr id="12" name="AutoShape 5">
            <a:extLst>
              <a:ext uri="{FF2B5EF4-FFF2-40B4-BE49-F238E27FC236}">
                <a16:creationId xmlns:a16="http://schemas.microsoft.com/office/drawing/2014/main" id="{EC16445C-9172-A62B-D5C7-EC114C6DD416}"/>
              </a:ext>
            </a:extLst>
          </p:cNvPr>
          <p:cNvSpPr/>
          <p:nvPr/>
        </p:nvSpPr>
        <p:spPr>
          <a:xfrm>
            <a:off x="-2401064" y="1337175"/>
            <a:ext cx="2876265"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9B29F7C3-10E3-2115-65E5-C9A9B3184E3C}"/>
              </a:ext>
            </a:extLst>
          </p:cNvPr>
          <p:cNvSpPr txBox="1"/>
          <p:nvPr/>
        </p:nvSpPr>
        <p:spPr>
          <a:xfrm>
            <a:off x="1252885" y="2933237"/>
            <a:ext cx="7228764" cy="2439001"/>
          </a:xfrm>
          <a:prstGeom prst="rect">
            <a:avLst/>
          </a:prstGeom>
          <a:noFill/>
        </p:spPr>
        <p:txBody>
          <a:bodyPr wrap="square">
            <a:spAutoFit/>
          </a:bodyPr>
          <a:lstStyle/>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(30) Chronically Homeless</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(18) Serious Mental Illness	</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(18) Substance Use Disorder</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(8) Young Adult 	</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(4) HIV/AIDS </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(2) Domestic Violence </a:t>
            </a:r>
          </a:p>
          <a:p>
            <a:pPr marL="190510" marR="0" lvl="0" indent="-190510" algn="l" defTabSz="914400" rtl="0" eaLnBrk="1" fontAlgn="auto" latinLnBrk="0" hangingPunct="1">
              <a:lnSpc>
                <a:spcPct val="115000"/>
              </a:lnSpc>
              <a:spcBef>
                <a:spcPts val="0"/>
              </a:spcBef>
              <a:spcAft>
                <a:spcPts val="533"/>
              </a:spcAft>
              <a:buClrTx/>
              <a:buSzTx/>
              <a:buFont typeface="Arial" panose="020B0604020202020204" pitchFamily="34" charset="0"/>
              <a:buChar char="•"/>
              <a:tabLst/>
              <a:defRPr/>
            </a:pPr>
            <a:r>
              <a:rPr kumimoji="0" lang="en-US" sz="1600" b="0" i="0" u="none" strike="noStrike" kern="100" cap="none" spc="0" normalizeH="0" baseline="0" noProof="0">
                <a:ln>
                  <a:noFill/>
                </a:ln>
                <a:solidFill>
                  <a:prstClr val="black"/>
                </a:solidFill>
                <a:effectLst/>
                <a:uLnTx/>
                <a:uFillTx/>
                <a:latin typeface="Montserrat" panose="00000500000000000000" pitchFamily="50" charset="0"/>
                <a:ea typeface="Aptos" panose="020B0004020202020204" pitchFamily="34" charset="0"/>
                <a:cs typeface="Times New Roman" panose="02020603050405020304" pitchFamily="18" charset="0"/>
              </a:rPr>
              <a:t>(2) Veterans	</a:t>
            </a:r>
          </a:p>
        </p:txBody>
      </p:sp>
      <p:pic>
        <p:nvPicPr>
          <p:cNvPr id="19" name="Picture 18" descr="A group of people walking in front of a building&#10;&#10;AI-generated content may be incorrect.">
            <a:extLst>
              <a:ext uri="{FF2B5EF4-FFF2-40B4-BE49-F238E27FC236}">
                <a16:creationId xmlns:a16="http://schemas.microsoft.com/office/drawing/2014/main" id="{29428935-E7CD-8532-6F1F-F34D23DE8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056" y="1166017"/>
            <a:ext cx="7412181" cy="3706091"/>
          </a:xfrm>
          <a:prstGeom prst="rect">
            <a:avLst/>
          </a:prstGeom>
        </p:spPr>
      </p:pic>
      <p:sp>
        <p:nvSpPr>
          <p:cNvPr id="20" name="Freeform 7">
            <a:extLst>
              <a:ext uri="{FF2B5EF4-FFF2-40B4-BE49-F238E27FC236}">
                <a16:creationId xmlns:a16="http://schemas.microsoft.com/office/drawing/2014/main" id="{3449CC06-625D-EE01-14EF-0269999116B8}"/>
              </a:ext>
            </a:extLst>
          </p:cNvPr>
          <p:cNvSpPr/>
          <p:nvPr/>
        </p:nvSpPr>
        <p:spPr>
          <a:xfrm>
            <a:off x="10395598" y="6498720"/>
            <a:ext cx="1796402" cy="718561"/>
          </a:xfrm>
          <a:custGeom>
            <a:avLst/>
            <a:gdLst/>
            <a:ahLst/>
            <a:cxnLst/>
            <a:rect l="l" t="t" r="r" b="b"/>
            <a:pathLst>
              <a:path w="2694603" h="1077841">
                <a:moveTo>
                  <a:pt x="0" y="0"/>
                </a:moveTo>
                <a:lnTo>
                  <a:pt x="2694603" y="0"/>
                </a:lnTo>
                <a:lnTo>
                  <a:pt x="2694603" y="1077842"/>
                </a:lnTo>
                <a:lnTo>
                  <a:pt x="0" y="10778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0,48,94,Dark 2"/>
  <p:tag name="MIO_MST_COLOR_4" val="238,236,225,Light 2"/>
  <p:tag name="MIO_MST_COLOR_5" val="0,48,94,Accent 1"/>
  <p:tag name="MIO_MST_COLOR_6" val="0,155,218,Accent 2"/>
  <p:tag name="MIO_MST_COLOR_7" val="41,103,28,Accent 3"/>
  <p:tag name="MIO_MST_COLOR_8" val="0,97,105,Accent 4"/>
  <p:tag name="MIO_MST_COLOR_9" val="102,124,130,Accent 5"/>
  <p:tag name="MIO_MST_COLOR_10" val="181,130,29,Accent 6"/>
  <p:tag name="MIO_MST_COLOR_11" val="6,69,173,"/>
  <p:tag name="MIO_MST_COLOR_12" val="119,15,25,"/>
  <p:tag name="MIO_PRESI_FIRST_SLIDENUMBER" val="0"/>
  <p:tag name="MIO_EK" val="951"/>
  <p:tag name="MIO_FALLBACK_LAYOUT" val="4"/>
  <p:tag name="MIO_SHOW_DATE" val="False"/>
  <p:tag name="MIO_SHOW_FOOTER" val="False"/>
  <p:tag name="MIO_SHOW_PAGENUMBER" val="True"/>
  <p:tag name="MIO_AVOID_BLANK_LAYOUT" val="True"/>
  <p:tag name="MIO_CD_LAYOUT_VALID_AREA" val="False"/>
  <p:tag name="MIO_EMBED_FONT" val="False"/>
  <p:tag name="MIO_MATCH_COLOR_SCHEME" val="True"/>
  <p:tag name="MIO_NUMBER_OF_VALID_LAYOUTS" val="15"/>
  <p:tag name="MIO_HDS" val="True"/>
  <p:tag name="MIO_SKIPVERSION" val="01.01.0001 00:00:00"/>
  <p:tag name="MIO_EKGUID" val="54738c62-3e41-494e-9b05-b0518f9a1332"/>
  <p:tag name="MIO_UPDATE" val="True"/>
  <p:tag name="MIO_VERSION" val="18.07.2022 19:14:30"/>
  <p:tag name="MIO_DBID" val="1E167041-0322-4AF7-A71F-FCDAEF260CCC"/>
  <p:tag name="MIO_LASTDOWNLOADED" val="30.11.2022 13:17:23.582"/>
  <p:tag name="MIO_OBJECTNAME" val="2022 FHLBNY 16:9 Template"/>
  <p:tag name="MIO_LASTEDITORNAME" val="Michael Caballes"/>
  <p:tag name="MIO_CDID" val="a6ab0cc5-c6db-45d8-99d3-723ac1d7eac5"/>
</p:tagLst>
</file>

<file path=ppt/tags/tag2.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0,48,94,Dark 2"/>
  <p:tag name="MIO_MST_COLOR_4" val="238,236,225,Light 2"/>
  <p:tag name="MIO_MST_COLOR_5" val="0,48,94,Accent 1"/>
  <p:tag name="MIO_MST_COLOR_6" val="0,155,218,Accent 2"/>
  <p:tag name="MIO_MST_COLOR_7" val="41,103,28,Accent 3"/>
  <p:tag name="MIO_MST_COLOR_8" val="0,97,105,Accent 4"/>
  <p:tag name="MIO_MST_COLOR_9" val="102,124,130,Accent 5"/>
  <p:tag name="MIO_MST_COLOR_10" val="181,130,29,Accent 6"/>
  <p:tag name="MIO_MST_COLOR_11" val="6,69,173,"/>
  <p:tag name="MIO_MST_COLOR_12" val="119,15,25,"/>
  <p:tag name="MIO_PRESI_FIRST_SLIDENUMBER" val="1"/>
  <p:tag name="MIO_HDS" val="True"/>
  <p:tag name="MIO_EK" val="951"/>
  <p:tag name="MIO_UPDATE" val="True"/>
  <p:tag name="MIO_VERSION" val="03.04.2017 10:45:49"/>
  <p:tag name="MIO_DBID" val="1E167041-0322-4AF7-A71F-FCDAEF260CCC"/>
  <p:tag name="MIO_LASTDOWNLOADED" val="12.04.2017 16:35:38"/>
  <p:tag name="MIO_OBJECTNAME" val="2017 PowerPoint Wide Angle"/>
  <p:tag name="MIO_LASTEDITORNAME" val="Michael Caballes"/>
</p:tagLst>
</file>

<file path=ppt/theme/theme1.xml><?xml version="1.0" encoding="utf-8"?>
<a:theme xmlns:a="http://schemas.openxmlformats.org/drawingml/2006/main" name="FHLBNY-2021-Theme-Draft">
  <a:themeElements>
    <a:clrScheme name="Revised">
      <a:dk1>
        <a:srgbClr val="000000"/>
      </a:dk1>
      <a:lt1>
        <a:srgbClr val="FFFFFF"/>
      </a:lt1>
      <a:dk2>
        <a:srgbClr val="111F66"/>
      </a:dk2>
      <a:lt2>
        <a:srgbClr val="3D4C98"/>
      </a:lt2>
      <a:accent1>
        <a:srgbClr val="0075B3"/>
      </a:accent1>
      <a:accent2>
        <a:srgbClr val="6960D2"/>
      </a:accent2>
      <a:accent3>
        <a:srgbClr val="964185"/>
      </a:accent3>
      <a:accent4>
        <a:srgbClr val="538022"/>
      </a:accent4>
      <a:accent5>
        <a:srgbClr val="CCCCCC"/>
      </a:accent5>
      <a:accent6>
        <a:srgbClr val="168087"/>
      </a:accent6>
      <a:hlink>
        <a:srgbClr val="0075B3"/>
      </a:hlink>
      <a:folHlink>
        <a:srgbClr val="6960D2"/>
      </a:folHlink>
    </a:clrScheme>
    <a:fontScheme name="Custom 2">
      <a:majorFont>
        <a:latin typeface="Barlow Medium"/>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HLBNY-2021-Theme-Draft" id="{0A1B7BC3-9FAF-4098-900E-AC8359201AFB}" vid="{339A54C1-D88E-426B-93C2-EFA36B1A51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7AC143"/>
      </a:accent1>
      <a:accent2>
        <a:srgbClr val="35641B"/>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1350</TotalTime>
  <Words>740</Words>
  <Application>Microsoft Office PowerPoint</Application>
  <PresentationFormat>Widescreen</PresentationFormat>
  <Paragraphs>132</Paragraphs>
  <Slides>17</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Aptos</vt:lpstr>
      <vt:lpstr>Aptos Display</vt:lpstr>
      <vt:lpstr>Arial</vt:lpstr>
      <vt:lpstr>AvantGarde Bk BT</vt:lpstr>
      <vt:lpstr>Barlow</vt:lpstr>
      <vt:lpstr>Barlow Medium</vt:lpstr>
      <vt:lpstr>Calibri</vt:lpstr>
      <vt:lpstr>Montserrat</vt:lpstr>
      <vt:lpstr>Montserrat Bold</vt:lpstr>
      <vt:lpstr>Montserrat Light</vt:lpstr>
      <vt:lpstr>Montserrat Medium</vt:lpstr>
      <vt:lpstr>Open Sans</vt:lpstr>
      <vt:lpstr>Segoe UI</vt:lpstr>
      <vt:lpstr>Trebuchet MS</vt:lpstr>
      <vt:lpstr>Wingdings</vt:lpstr>
      <vt:lpstr>Wingdings 3</vt:lpstr>
      <vt:lpstr>FHLBNY-2021-Theme-Draft</vt:lpstr>
      <vt:lpstr>Office Theme</vt:lpstr>
      <vt:lpstr>Facet</vt:lpstr>
      <vt:lpstr>Presentation to New York State Rural Housing Coalition Preserving Homeownership: Funding for Affordable Housing </vt:lpstr>
      <vt:lpstr>Overview of AHP General Fund</vt:lpstr>
      <vt:lpstr>Project Eligibility</vt:lpstr>
      <vt:lpstr>Project Scoring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DO</vt:lpstr>
      <vt:lpstr>MOBILE HOME REPLACEMENT</vt:lpstr>
      <vt:lpstr>BEFORE</vt:lpstr>
      <vt:lpstr>AFTER</vt:lpstr>
      <vt:lpstr>FEDERAL HOME LOAN BANK of NY Affordable Housing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Day,Jacob</dc:creator>
  <cp:lastModifiedBy>Day,Jacob</cp:lastModifiedBy>
  <cp:revision>7</cp:revision>
  <dcterms:created xsi:type="dcterms:W3CDTF">2025-09-19T15:25:35Z</dcterms:created>
  <dcterms:modified xsi:type="dcterms:W3CDTF">2025-09-26T11:57:11Z</dcterms:modified>
</cp:coreProperties>
</file>