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Lst>
  <p:notesMasterIdLst>
    <p:notesMasterId r:id="rId23"/>
  </p:notesMasterIdLst>
  <p:sldIdLst>
    <p:sldId id="259" r:id="rId6"/>
    <p:sldId id="1450" r:id="rId7"/>
    <p:sldId id="1481" r:id="rId8"/>
    <p:sldId id="1484" r:id="rId9"/>
    <p:sldId id="1439" r:id="rId10"/>
    <p:sldId id="1410" r:id="rId11"/>
    <p:sldId id="1501" r:id="rId12"/>
    <p:sldId id="1502" r:id="rId13"/>
    <p:sldId id="258" r:id="rId14"/>
    <p:sldId id="280" r:id="rId15"/>
    <p:sldId id="666" r:id="rId16"/>
    <p:sldId id="673" r:id="rId17"/>
    <p:sldId id="672" r:id="rId18"/>
    <p:sldId id="669" r:id="rId19"/>
    <p:sldId id="674" r:id="rId20"/>
    <p:sldId id="1500" r:id="rId21"/>
    <p:sldId id="31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5F0A4-D786-99FA-F0BF-8E60BB36575C}" v="11" dt="2024-10-22T15:56:25.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351"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C6CD5-CC0E-4504-9D2D-82259E3FEFCF}" type="datetimeFigureOut">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055B8-41CF-40A9-89D5-ACF5E03E7145}" type="slidenum">
              <a:t>‹#›</a:t>
            </a:fld>
            <a:endParaRPr lang="en-US"/>
          </a:p>
        </p:txBody>
      </p:sp>
    </p:spTree>
    <p:extLst>
      <p:ext uri="{BB962C8B-B14F-4D97-AF65-F5344CB8AC3E}">
        <p14:creationId xmlns:p14="http://schemas.microsoft.com/office/powerpoint/2010/main" val="242452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Adrienne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D711E-BFAA-4C1D-B598-4F702EBD7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58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a:t>
            </a:r>
          </a:p>
        </p:txBody>
      </p:sp>
      <p:sp>
        <p:nvSpPr>
          <p:cNvPr id="4" name="Slide Number Placeholder 3"/>
          <p:cNvSpPr>
            <a:spLocks noGrp="1"/>
          </p:cNvSpPr>
          <p:nvPr>
            <p:ph type="sldNum" sz="quarter" idx="5"/>
          </p:nvPr>
        </p:nvSpPr>
        <p:spPr/>
        <p:txBody>
          <a:bodyPr/>
          <a:lstStyle/>
          <a:p>
            <a:fld id="{0D1766AB-3BB1-457A-989F-1E0A05402451}" type="slidenum">
              <a:rPr lang="en-US" smtClean="0"/>
              <a:t>16</a:t>
            </a:fld>
            <a:endParaRPr lang="en-US" dirty="0"/>
          </a:p>
        </p:txBody>
      </p:sp>
    </p:spTree>
    <p:extLst>
      <p:ext uri="{BB962C8B-B14F-4D97-AF65-F5344CB8AC3E}">
        <p14:creationId xmlns:p14="http://schemas.microsoft.com/office/powerpoint/2010/main" val="19125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slide</a:t>
            </a:r>
          </a:p>
        </p:txBody>
      </p:sp>
      <p:sp>
        <p:nvSpPr>
          <p:cNvPr id="4" name="Slide Number Placeholder 3"/>
          <p:cNvSpPr>
            <a:spLocks noGrp="1"/>
          </p:cNvSpPr>
          <p:nvPr>
            <p:ph type="sldNum" sz="quarter" idx="5"/>
          </p:nvPr>
        </p:nvSpPr>
        <p:spPr/>
        <p:txBody>
          <a:bodyPr/>
          <a:lstStyle/>
          <a:p>
            <a:fld id="{5F4D711E-BFAA-4C1D-B598-4F702EBD7F67}" type="slidenum">
              <a:rPr lang="en-US" smtClean="0"/>
              <a:t>4</a:t>
            </a:fld>
            <a:endParaRPr lang="en-US"/>
          </a:p>
        </p:txBody>
      </p:sp>
    </p:spTree>
    <p:extLst>
      <p:ext uri="{BB962C8B-B14F-4D97-AF65-F5344CB8AC3E}">
        <p14:creationId xmlns:p14="http://schemas.microsoft.com/office/powerpoint/2010/main" val="415740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16DF0-88B2-43A5-9FFE-87C44649329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28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PRESERVATION OF AGING HOUSING</a:t>
            </a:r>
          </a:p>
          <a:p>
            <a:endParaRPr lang="en-US" dirty="0">
              <a:latin typeface="+mj-lt"/>
            </a:endParaRPr>
          </a:p>
          <a:p>
            <a:r>
              <a:rPr lang="en-US" dirty="0"/>
              <a:t>GCHP is partnering with the current owner/manager of the property to develop</a:t>
            </a:r>
          </a:p>
          <a:p>
            <a:r>
              <a:rPr lang="en-US" dirty="0"/>
              <a:t>515 loan 1993 and LIHTC award 1993 </a:t>
            </a:r>
          </a:p>
          <a:p>
            <a:endParaRPr lang="en-US" dirty="0"/>
          </a:p>
          <a:p>
            <a:r>
              <a:rPr lang="en-US" dirty="0"/>
              <a:t>Art Cook architect and LCS Inc is the general contractor</a:t>
            </a:r>
          </a:p>
          <a:p>
            <a:endParaRPr lang="en-US" dirty="0"/>
          </a:p>
          <a:p>
            <a:r>
              <a:rPr lang="en-US" dirty="0"/>
              <a:t>Notice the </a:t>
            </a:r>
            <a:r>
              <a:rPr lang="en-US" dirty="0" err="1"/>
              <a:t>treeline</a:t>
            </a:r>
            <a:r>
              <a:rPr lang="en-US" dirty="0"/>
              <a:t> to the right of the property </a:t>
            </a:r>
          </a:p>
          <a:p>
            <a:endParaRPr lang="en-US" dirty="0"/>
          </a:p>
        </p:txBody>
      </p:sp>
      <p:sp>
        <p:nvSpPr>
          <p:cNvPr id="4" name="Slide Number Placeholder 3"/>
          <p:cNvSpPr>
            <a:spLocks noGrp="1"/>
          </p:cNvSpPr>
          <p:nvPr>
            <p:ph type="sldNum" sz="quarter" idx="5"/>
          </p:nvPr>
        </p:nvSpPr>
        <p:spPr/>
        <p:txBody>
          <a:bodyPr/>
          <a:lstStyle/>
          <a:p>
            <a:fld id="{0D1766AB-3BB1-457A-989F-1E0A05402451}" type="slidenum">
              <a:rPr lang="en-US" smtClean="0"/>
              <a:t>9</a:t>
            </a:fld>
            <a:endParaRPr lang="en-US" dirty="0"/>
          </a:p>
        </p:txBody>
      </p:sp>
    </p:spTree>
    <p:extLst>
      <p:ext uri="{BB962C8B-B14F-4D97-AF65-F5344CB8AC3E}">
        <p14:creationId xmlns:p14="http://schemas.microsoft.com/office/powerpoint/2010/main" val="385439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a:t>
            </a:r>
          </a:p>
        </p:txBody>
      </p:sp>
      <p:sp>
        <p:nvSpPr>
          <p:cNvPr id="4" name="Slide Number Placeholder 3"/>
          <p:cNvSpPr>
            <a:spLocks noGrp="1"/>
          </p:cNvSpPr>
          <p:nvPr>
            <p:ph type="sldNum" sz="quarter" idx="5"/>
          </p:nvPr>
        </p:nvSpPr>
        <p:spPr/>
        <p:txBody>
          <a:bodyPr/>
          <a:lstStyle/>
          <a:p>
            <a:fld id="{0D1766AB-3BB1-457A-989F-1E0A05402451}" type="slidenum">
              <a:rPr lang="en-US" smtClean="0"/>
              <a:t>11</a:t>
            </a:fld>
            <a:endParaRPr lang="en-US" dirty="0"/>
          </a:p>
        </p:txBody>
      </p:sp>
    </p:spTree>
    <p:extLst>
      <p:ext uri="{BB962C8B-B14F-4D97-AF65-F5344CB8AC3E}">
        <p14:creationId xmlns:p14="http://schemas.microsoft.com/office/powerpoint/2010/main" val="229241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a:t>
            </a:r>
          </a:p>
        </p:txBody>
      </p:sp>
      <p:sp>
        <p:nvSpPr>
          <p:cNvPr id="4" name="Slide Number Placeholder 3"/>
          <p:cNvSpPr>
            <a:spLocks noGrp="1"/>
          </p:cNvSpPr>
          <p:nvPr>
            <p:ph type="sldNum" sz="quarter" idx="5"/>
          </p:nvPr>
        </p:nvSpPr>
        <p:spPr/>
        <p:txBody>
          <a:bodyPr/>
          <a:lstStyle/>
          <a:p>
            <a:fld id="{0D1766AB-3BB1-457A-989F-1E0A05402451}" type="slidenum">
              <a:rPr lang="en-US" smtClean="0"/>
              <a:t>12</a:t>
            </a:fld>
            <a:endParaRPr lang="en-US" dirty="0"/>
          </a:p>
        </p:txBody>
      </p:sp>
    </p:spTree>
    <p:extLst>
      <p:ext uri="{BB962C8B-B14F-4D97-AF65-F5344CB8AC3E}">
        <p14:creationId xmlns:p14="http://schemas.microsoft.com/office/powerpoint/2010/main" val="113913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a:t>
            </a:r>
          </a:p>
        </p:txBody>
      </p:sp>
      <p:sp>
        <p:nvSpPr>
          <p:cNvPr id="4" name="Slide Number Placeholder 3"/>
          <p:cNvSpPr>
            <a:spLocks noGrp="1"/>
          </p:cNvSpPr>
          <p:nvPr>
            <p:ph type="sldNum" sz="quarter" idx="5"/>
          </p:nvPr>
        </p:nvSpPr>
        <p:spPr/>
        <p:txBody>
          <a:bodyPr/>
          <a:lstStyle/>
          <a:p>
            <a:fld id="{0D1766AB-3BB1-457A-989F-1E0A05402451}" type="slidenum">
              <a:rPr lang="en-US" smtClean="0"/>
              <a:t>13</a:t>
            </a:fld>
            <a:endParaRPr lang="en-US" dirty="0"/>
          </a:p>
        </p:txBody>
      </p:sp>
    </p:spTree>
    <p:extLst>
      <p:ext uri="{BB962C8B-B14F-4D97-AF65-F5344CB8AC3E}">
        <p14:creationId xmlns:p14="http://schemas.microsoft.com/office/powerpoint/2010/main" val="124640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a:t>
            </a:r>
          </a:p>
        </p:txBody>
      </p:sp>
      <p:sp>
        <p:nvSpPr>
          <p:cNvPr id="4" name="Slide Number Placeholder 3"/>
          <p:cNvSpPr>
            <a:spLocks noGrp="1"/>
          </p:cNvSpPr>
          <p:nvPr>
            <p:ph type="sldNum" sz="quarter" idx="5"/>
          </p:nvPr>
        </p:nvSpPr>
        <p:spPr/>
        <p:txBody>
          <a:bodyPr/>
          <a:lstStyle/>
          <a:p>
            <a:fld id="{0D1766AB-3BB1-457A-989F-1E0A05402451}" type="slidenum">
              <a:rPr lang="en-US" smtClean="0"/>
              <a:t>14</a:t>
            </a:fld>
            <a:endParaRPr lang="en-US" dirty="0"/>
          </a:p>
        </p:txBody>
      </p:sp>
    </p:spTree>
    <p:extLst>
      <p:ext uri="{BB962C8B-B14F-4D97-AF65-F5344CB8AC3E}">
        <p14:creationId xmlns:p14="http://schemas.microsoft.com/office/powerpoint/2010/main" val="212490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a:t>
            </a:r>
          </a:p>
        </p:txBody>
      </p:sp>
      <p:sp>
        <p:nvSpPr>
          <p:cNvPr id="4" name="Slide Number Placeholder 3"/>
          <p:cNvSpPr>
            <a:spLocks noGrp="1"/>
          </p:cNvSpPr>
          <p:nvPr>
            <p:ph type="sldNum" sz="quarter" idx="5"/>
          </p:nvPr>
        </p:nvSpPr>
        <p:spPr/>
        <p:txBody>
          <a:bodyPr/>
          <a:lstStyle/>
          <a:p>
            <a:fld id="{0D1766AB-3BB1-457A-989F-1E0A05402451}" type="slidenum">
              <a:rPr lang="en-US" smtClean="0"/>
              <a:t>15</a:t>
            </a:fld>
            <a:endParaRPr lang="en-US" dirty="0"/>
          </a:p>
        </p:txBody>
      </p:sp>
    </p:spTree>
    <p:extLst>
      <p:ext uri="{BB962C8B-B14F-4D97-AF65-F5344CB8AC3E}">
        <p14:creationId xmlns:p14="http://schemas.microsoft.com/office/powerpoint/2010/main" val="2570845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e">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04BABEF-9BF5-46BD-9BED-8DE1662A6671}"/>
              </a:ext>
            </a:extLst>
          </p:cNvPr>
          <p:cNvSpPr/>
          <p:nvPr userDrawn="1"/>
        </p:nvSpPr>
        <p:spPr>
          <a:xfrm>
            <a:off x="442452" y="471948"/>
            <a:ext cx="5014451" cy="5928852"/>
          </a:xfrm>
          <a:custGeom>
            <a:avLst/>
            <a:gdLst>
              <a:gd name="connsiteX0" fmla="*/ 4355690 w 5014451"/>
              <a:gd name="connsiteY0" fmla="*/ 5928852 h 5928852"/>
              <a:gd name="connsiteX1" fmla="*/ 0 w 5014451"/>
              <a:gd name="connsiteY1" fmla="*/ 5928852 h 5928852"/>
              <a:gd name="connsiteX2" fmla="*/ 9832 w 5014451"/>
              <a:gd name="connsiteY2" fmla="*/ 0 h 5928852"/>
              <a:gd name="connsiteX3" fmla="*/ 5014451 w 5014451"/>
              <a:gd name="connsiteY3" fmla="*/ 0 h 5928852"/>
              <a:gd name="connsiteX4" fmla="*/ 4355690 w 5014451"/>
              <a:gd name="connsiteY4" fmla="*/ 5928852 h 592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4451" h="5928852">
                <a:moveTo>
                  <a:pt x="4355690" y="5928852"/>
                </a:moveTo>
                <a:lnTo>
                  <a:pt x="0" y="5928852"/>
                </a:lnTo>
                <a:cubicBezTo>
                  <a:pt x="3277" y="3952568"/>
                  <a:pt x="6555" y="1976284"/>
                  <a:pt x="9832" y="0"/>
                </a:cubicBezTo>
                <a:lnTo>
                  <a:pt x="5014451" y="0"/>
                </a:lnTo>
                <a:lnTo>
                  <a:pt x="4355690" y="5928852"/>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09171"/>
          </a:xfrm>
        </p:spPr>
        <p:txBody>
          <a:bodyPr/>
          <a:lstStyle>
            <a:lvl1pPr marL="0" indent="0">
              <a:spcBef>
                <a:spcPts val="2400"/>
              </a:spcBef>
              <a:buNone/>
              <a:defRPr sz="1600" b="1">
                <a:solidFill>
                  <a:schemeClr val="tx1"/>
                </a:solidFill>
              </a:defRPr>
            </a:lvl1pPr>
            <a:lvl2pPr marL="0" indent="0">
              <a:spcBef>
                <a:spcPts val="6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BA04E128-25E5-3144-A7A3-2DE7EA0F624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310498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554038" y="854463"/>
            <a:ext cx="11028362"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4503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Two co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554038" y="854463"/>
            <a:ext cx="11028362"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numCol="2" spcCol="365760"/>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43100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Two col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554038" y="854463"/>
            <a:ext cx="11028362"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numCol="2" spcCol="365760"/>
          <a:lstStyle>
            <a:lvl1pPr marL="225425" indent="-225425">
              <a:buFont typeface="+mj-lt"/>
              <a:buAutoNum type="romanUcPeriod"/>
              <a:defRPr/>
            </a:lvl1pPr>
            <a:lvl2pPr marL="457200" indent="0">
              <a:buFont typeface="+mj-lt"/>
              <a:buNone/>
              <a:defRPr lang="en-US" sz="1400" kern="1200" dirty="0">
                <a:solidFill>
                  <a:schemeClr val="tx1"/>
                </a:solidFill>
                <a:latin typeface="+mn-lt"/>
                <a:ea typeface="+mn-ea"/>
                <a:cs typeface="+mn-cs"/>
              </a:defRPr>
            </a:lvl2pPr>
            <a:lvl3pPr marL="914400" indent="0">
              <a:buFont typeface="+mj-lt"/>
              <a:buNone/>
              <a:defRPr lang="en-US" sz="1400" kern="1200" dirty="0">
                <a:solidFill>
                  <a:schemeClr val="tx1"/>
                </a:solidFill>
                <a:latin typeface="+mn-lt"/>
                <a:ea typeface="+mn-ea"/>
                <a:cs typeface="+mn-cs"/>
              </a:defRPr>
            </a:lvl3pPr>
            <a:lvl4pPr marL="1714500" indent="-342900">
              <a:buFont typeface="+mj-lt"/>
              <a:buAutoNum type="alphaLcParenR"/>
              <a:defRPr lang="en-US" sz="1400" kern="1200" dirty="0">
                <a:solidFill>
                  <a:schemeClr val="tx1"/>
                </a:solidFill>
                <a:latin typeface="+mn-lt"/>
                <a:ea typeface="+mn-ea"/>
                <a:cs typeface="+mn-cs"/>
              </a:defRPr>
            </a:lvl4pPr>
            <a:lvl5pPr marL="2171700" indent="-342900">
              <a:buFont typeface="+mj-lt"/>
              <a:buAutoNum type="arabicParenR"/>
              <a:defRPr lang="en-US" sz="1400" kern="1200" dirty="0">
                <a:solidFill>
                  <a:schemeClr val="tx1"/>
                </a:solidFill>
                <a:latin typeface="+mn-lt"/>
                <a:ea typeface="+mn-ea"/>
                <a:cs typeface="+mn-cs"/>
              </a:defRPr>
            </a:lvl5pPr>
            <a:lvl6pPr marL="2628900" indent="-342900">
              <a:buFont typeface="+mj-lt"/>
              <a:buAutoNum type="alphaLcParenR"/>
              <a:defRPr/>
            </a:lvl6pPr>
          </a:lstStyle>
          <a:p>
            <a:pPr lvl="0"/>
            <a:r>
              <a:rPr lang="en-US"/>
              <a:t>Click to edit Master text styles</a:t>
            </a:r>
          </a:p>
          <a:p>
            <a:pPr lvl="1"/>
            <a:r>
              <a:rPr lang="en-US"/>
              <a:t>a.   Second level</a:t>
            </a:r>
          </a:p>
          <a:p>
            <a:pPr lvl="2"/>
            <a:r>
              <a:rPr lang="en-US" err="1"/>
              <a:t>i</a:t>
            </a:r>
            <a:r>
              <a:rPr lang="en-US"/>
              <a:t>.  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4241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6060-16BB-487D-ABAF-3F9D20C00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66ACC-1C9F-412A-BF49-6F2AA3A9D8F6}"/>
              </a:ext>
            </a:extLst>
          </p:cNvPr>
          <p:cNvSpPr>
            <a:spLocks noGrp="1"/>
          </p:cNvSpPr>
          <p:nvPr>
            <p:ph sz="half" idx="1"/>
          </p:nvPr>
        </p:nvSpPr>
        <p:spPr>
          <a:xfrm>
            <a:off x="787400" y="2122804"/>
            <a:ext cx="5110314" cy="3973196"/>
          </a:xfrm>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6408992" y="2122804"/>
            <a:ext cx="5110314" cy="3973196"/>
          </a:xfrm>
        </p:spPr>
        <p:txBody>
          <a:bodyPr/>
          <a:lstStyle>
            <a:lvl1pPr marL="0" indent="0">
              <a:buFontTx/>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8" name="Text Placeholder 9">
            <a:extLst>
              <a:ext uri="{FF2B5EF4-FFF2-40B4-BE49-F238E27FC236}">
                <a16:creationId xmlns:a16="http://schemas.microsoft.com/office/drawing/2014/main" id="{A8DDE0F8-3E3B-461D-BC46-478E3925859E}"/>
              </a:ext>
            </a:extLst>
          </p:cNvPr>
          <p:cNvSpPr>
            <a:spLocks noGrp="1"/>
          </p:cNvSpPr>
          <p:nvPr>
            <p:ph type="body" sz="quarter" idx="13"/>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4550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ED80E-4761-4036-AADA-6434651FA4D8}"/>
              </a:ext>
            </a:extLst>
          </p:cNvPr>
          <p:cNvSpPr>
            <a:spLocks noGrp="1"/>
          </p:cNvSpPr>
          <p:nvPr>
            <p:ph type="body" idx="1"/>
          </p:nvPr>
        </p:nvSpPr>
        <p:spPr>
          <a:xfrm>
            <a:off x="787400" y="1681163"/>
            <a:ext cx="51103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F740F41-4E1A-4095-A7C7-D92876613976}"/>
              </a:ext>
            </a:extLst>
          </p:cNvPr>
          <p:cNvSpPr>
            <a:spLocks noGrp="1"/>
          </p:cNvSpPr>
          <p:nvPr>
            <p:ph type="body" sz="quarter" idx="3"/>
          </p:nvPr>
        </p:nvSpPr>
        <p:spPr>
          <a:xfrm>
            <a:off x="6408992" y="1681163"/>
            <a:ext cx="51103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a:extLst>
              <a:ext uri="{FF2B5EF4-FFF2-40B4-BE49-F238E27FC236}">
                <a16:creationId xmlns:a16="http://schemas.microsoft.com/office/drawing/2014/main" id="{96F2A245-809A-4AC0-BFD6-1CED848AEED5}"/>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2" name="Title 1">
            <a:extLst>
              <a:ext uri="{FF2B5EF4-FFF2-40B4-BE49-F238E27FC236}">
                <a16:creationId xmlns:a16="http://schemas.microsoft.com/office/drawing/2014/main" id="{760F073B-B443-4406-AAAD-DFCB7D847A61}"/>
              </a:ext>
            </a:extLst>
          </p:cNvPr>
          <p:cNvSpPr>
            <a:spLocks noGrp="1"/>
          </p:cNvSpPr>
          <p:nvPr>
            <p:ph type="title"/>
          </p:nvPr>
        </p:nvSpPr>
        <p:spPr>
          <a:xfrm>
            <a:off x="554038" y="854463"/>
            <a:ext cx="11028362" cy="415498"/>
          </a:xfrm>
        </p:spPr>
        <p:txBody>
          <a:bodyPr/>
          <a:lstStyle/>
          <a:p>
            <a:r>
              <a:rPr lang="en-US"/>
              <a:t>Click to edit Master title style</a:t>
            </a:r>
          </a:p>
        </p:txBody>
      </p:sp>
      <p:sp>
        <p:nvSpPr>
          <p:cNvPr id="13" name="Text Placeholder 9">
            <a:extLst>
              <a:ext uri="{FF2B5EF4-FFF2-40B4-BE49-F238E27FC236}">
                <a16:creationId xmlns:a16="http://schemas.microsoft.com/office/drawing/2014/main" id="{1BB38B5F-C222-4CE8-B14D-D336E4F9D155}"/>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0DE1928F-FD06-4D4D-ADFB-8DA649653493}"/>
              </a:ext>
            </a:extLst>
          </p:cNvPr>
          <p:cNvSpPr>
            <a:spLocks noGrp="1"/>
          </p:cNvSpPr>
          <p:nvPr>
            <p:ph sz="half" idx="15"/>
          </p:nvPr>
        </p:nvSpPr>
        <p:spPr>
          <a:xfrm>
            <a:off x="787400" y="2585884"/>
            <a:ext cx="5110314" cy="3510116"/>
          </a:xfrm>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0FDCC80-EDC0-462C-BA6A-978594D12B6C}"/>
              </a:ext>
            </a:extLst>
          </p:cNvPr>
          <p:cNvSpPr>
            <a:spLocks noGrp="1"/>
          </p:cNvSpPr>
          <p:nvPr>
            <p:ph sz="half" idx="2"/>
          </p:nvPr>
        </p:nvSpPr>
        <p:spPr>
          <a:xfrm>
            <a:off x="6408992" y="2585884"/>
            <a:ext cx="5110314" cy="3510116"/>
          </a:xfrm>
        </p:spPr>
        <p:txBody>
          <a:bodyPr/>
          <a:lstStyle>
            <a:lvl2pPr marL="6858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735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with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8474F0FD-C7C1-4974-8D70-376F313316F0}"/>
              </a:ext>
            </a:extLst>
          </p:cNvPr>
          <p:cNvSpPr>
            <a:spLocks noGrp="1"/>
          </p:cNvSpPr>
          <p:nvPr>
            <p:ph type="body" sz="quarter" idx="15" hasCustomPrompt="1"/>
          </p:nvPr>
        </p:nvSpPr>
        <p:spPr>
          <a:xfrm>
            <a:off x="554038" y="1940333"/>
            <a:ext cx="3550198" cy="221599"/>
          </a:xfrm>
        </p:spPr>
        <p:txBody>
          <a:bodyPr anchor="b" anchorCtr="0">
            <a:noAutofit/>
          </a:bodyPr>
          <a:lstStyle>
            <a:lvl1pPr marL="0" indent="0" algn="ctr">
              <a:buNone/>
              <a:defRPr sz="1600" b="1">
                <a:solidFill>
                  <a:schemeClr val="tx1"/>
                </a:solidFill>
                <a:latin typeface="+mj-lt"/>
              </a:defRPr>
            </a:lvl1pPr>
            <a:lvl2pPr marL="457200" indent="0">
              <a:buNone/>
              <a:defRPr/>
            </a:lvl2pPr>
          </a:lstStyle>
          <a:p>
            <a:pPr lvl="0"/>
            <a:r>
              <a:rPr lang="en-US"/>
              <a:t>Click to edit Master styles</a:t>
            </a:r>
          </a:p>
        </p:txBody>
      </p:sp>
      <p:sp>
        <p:nvSpPr>
          <p:cNvPr id="11" name="Text Placeholder 10">
            <a:extLst>
              <a:ext uri="{FF2B5EF4-FFF2-40B4-BE49-F238E27FC236}">
                <a16:creationId xmlns:a16="http://schemas.microsoft.com/office/drawing/2014/main" id="{8A66EA5D-D9A3-4C04-B0AB-8050222455E9}"/>
              </a:ext>
            </a:extLst>
          </p:cNvPr>
          <p:cNvSpPr>
            <a:spLocks noGrp="1"/>
          </p:cNvSpPr>
          <p:nvPr>
            <p:ph type="body" sz="quarter" idx="16"/>
          </p:nvPr>
        </p:nvSpPr>
        <p:spPr>
          <a:xfrm>
            <a:off x="554051" y="2324048"/>
            <a:ext cx="3549856" cy="1955852"/>
          </a:xfrm>
        </p:spPr>
        <p:txBody>
          <a:bodyPr/>
          <a:lstStyle>
            <a:lvl1pPr marL="0" indent="0" algn="ctr">
              <a:buNone/>
              <a:defRPr>
                <a:solidFill>
                  <a:schemeClr val="tx1"/>
                </a:solidFill>
                <a:latin typeface="Public Sans Light" pitchFamily="2" charset="0"/>
              </a:defRPr>
            </a:lvl1pPr>
            <a:lvl3pPr marL="914400" indent="0">
              <a:buNone/>
              <a:defRPr/>
            </a:lvl3pPr>
          </a:lstStyle>
          <a:p>
            <a:pPr lvl="0"/>
            <a:r>
              <a:rPr lang="en-US"/>
              <a:t>Click to edit Master text styles</a:t>
            </a:r>
          </a:p>
        </p:txBody>
      </p:sp>
      <p:sp>
        <p:nvSpPr>
          <p:cNvPr id="12" name="Text Placeholder 7">
            <a:extLst>
              <a:ext uri="{FF2B5EF4-FFF2-40B4-BE49-F238E27FC236}">
                <a16:creationId xmlns:a16="http://schemas.microsoft.com/office/drawing/2014/main" id="{1A18BCEE-AD87-4DBC-81E7-5609082BB064}"/>
              </a:ext>
            </a:extLst>
          </p:cNvPr>
          <p:cNvSpPr>
            <a:spLocks noGrp="1"/>
          </p:cNvSpPr>
          <p:nvPr>
            <p:ph type="body" sz="quarter" idx="17" hasCustomPrompt="1"/>
          </p:nvPr>
        </p:nvSpPr>
        <p:spPr>
          <a:xfrm>
            <a:off x="4298406" y="1940333"/>
            <a:ext cx="3550198" cy="221599"/>
          </a:xfrm>
        </p:spPr>
        <p:txBody>
          <a:bodyPr anchor="b" anchorCtr="0">
            <a:noAutofit/>
          </a:bodyPr>
          <a:lstStyle>
            <a:lvl1pPr marL="0" indent="0" algn="ctr">
              <a:buNone/>
              <a:defRPr sz="1600" b="1">
                <a:solidFill>
                  <a:schemeClr val="tx1"/>
                </a:solidFill>
                <a:latin typeface="+mj-lt"/>
              </a:defRPr>
            </a:lvl1pPr>
            <a:lvl2pPr marL="457200" indent="0">
              <a:buNone/>
              <a:defRPr/>
            </a:lvl2pPr>
          </a:lstStyle>
          <a:p>
            <a:pPr lvl="0"/>
            <a:r>
              <a:rPr lang="en-US"/>
              <a:t>Click to edit Master styles</a:t>
            </a:r>
          </a:p>
        </p:txBody>
      </p:sp>
      <p:sp>
        <p:nvSpPr>
          <p:cNvPr id="13" name="Text Placeholder 10">
            <a:extLst>
              <a:ext uri="{FF2B5EF4-FFF2-40B4-BE49-F238E27FC236}">
                <a16:creationId xmlns:a16="http://schemas.microsoft.com/office/drawing/2014/main" id="{0C61CDB0-DEC2-40DB-BC16-DEC44600A1D3}"/>
              </a:ext>
            </a:extLst>
          </p:cNvPr>
          <p:cNvSpPr>
            <a:spLocks noGrp="1"/>
          </p:cNvSpPr>
          <p:nvPr>
            <p:ph type="body" sz="quarter" idx="18"/>
          </p:nvPr>
        </p:nvSpPr>
        <p:spPr>
          <a:xfrm>
            <a:off x="4298419" y="2324048"/>
            <a:ext cx="3549856" cy="1955852"/>
          </a:xfrm>
        </p:spPr>
        <p:txBody>
          <a:bodyPr/>
          <a:lstStyle>
            <a:lvl1pPr marL="0" indent="0" algn="ctr">
              <a:buNone/>
              <a:defRPr>
                <a:solidFill>
                  <a:schemeClr val="tx1"/>
                </a:solidFill>
                <a:latin typeface="Public Sans Light" pitchFamily="2" charset="0"/>
              </a:defRPr>
            </a:lvl1pPr>
            <a:lvl3pPr marL="914400" indent="0">
              <a:buNone/>
              <a:defRPr/>
            </a:lvl3pPr>
          </a:lstStyle>
          <a:p>
            <a:pPr lvl="0"/>
            <a:r>
              <a:rPr lang="en-US"/>
              <a:t>Click to edit Master text styles</a:t>
            </a:r>
          </a:p>
        </p:txBody>
      </p:sp>
      <p:sp>
        <p:nvSpPr>
          <p:cNvPr id="14" name="Text Placeholder 7">
            <a:extLst>
              <a:ext uri="{FF2B5EF4-FFF2-40B4-BE49-F238E27FC236}">
                <a16:creationId xmlns:a16="http://schemas.microsoft.com/office/drawing/2014/main" id="{D8E1B8D3-79E3-4385-B04F-DD6DEF4740B9}"/>
              </a:ext>
            </a:extLst>
          </p:cNvPr>
          <p:cNvSpPr>
            <a:spLocks noGrp="1"/>
          </p:cNvSpPr>
          <p:nvPr>
            <p:ph type="body" sz="quarter" idx="19" hasCustomPrompt="1"/>
          </p:nvPr>
        </p:nvSpPr>
        <p:spPr>
          <a:xfrm>
            <a:off x="8042774" y="1940333"/>
            <a:ext cx="3550198" cy="221599"/>
          </a:xfrm>
        </p:spPr>
        <p:txBody>
          <a:bodyPr anchor="b" anchorCtr="0">
            <a:noAutofit/>
          </a:bodyPr>
          <a:lstStyle>
            <a:lvl1pPr marL="0" indent="0" algn="ctr">
              <a:buNone/>
              <a:defRPr sz="1600" b="1">
                <a:solidFill>
                  <a:schemeClr val="tx1"/>
                </a:solidFill>
                <a:latin typeface="+mj-lt"/>
              </a:defRPr>
            </a:lvl1pPr>
            <a:lvl2pPr marL="457200" indent="0">
              <a:buNone/>
              <a:defRPr/>
            </a:lvl2pPr>
          </a:lstStyle>
          <a:p>
            <a:pPr lvl="0"/>
            <a:r>
              <a:rPr lang="en-US"/>
              <a:t>Click to edit Master styles</a:t>
            </a:r>
          </a:p>
        </p:txBody>
      </p:sp>
      <p:sp>
        <p:nvSpPr>
          <p:cNvPr id="15" name="Text Placeholder 10">
            <a:extLst>
              <a:ext uri="{FF2B5EF4-FFF2-40B4-BE49-F238E27FC236}">
                <a16:creationId xmlns:a16="http://schemas.microsoft.com/office/drawing/2014/main" id="{B1186FD2-5C54-4008-8ECF-408BC268B7E2}"/>
              </a:ext>
            </a:extLst>
          </p:cNvPr>
          <p:cNvSpPr>
            <a:spLocks noGrp="1"/>
          </p:cNvSpPr>
          <p:nvPr>
            <p:ph type="body" sz="quarter" idx="20"/>
          </p:nvPr>
        </p:nvSpPr>
        <p:spPr>
          <a:xfrm>
            <a:off x="8042787" y="2324048"/>
            <a:ext cx="3549856" cy="1955852"/>
          </a:xfrm>
        </p:spPr>
        <p:txBody>
          <a:bodyPr/>
          <a:lstStyle>
            <a:lvl1pPr marL="0" indent="0" algn="ctr">
              <a:buNone/>
              <a:defRPr>
                <a:solidFill>
                  <a:schemeClr val="tx1"/>
                </a:solidFill>
                <a:latin typeface="Public Sans Light" pitchFamily="2" charset="0"/>
              </a:defRPr>
            </a:lvl1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516901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874165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Tree>
    <p:extLst>
      <p:ext uri="{BB962C8B-B14F-4D97-AF65-F5344CB8AC3E}">
        <p14:creationId xmlns:p14="http://schemas.microsoft.com/office/powerpoint/2010/main" val="3920899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Tree>
    <p:extLst>
      <p:ext uri="{BB962C8B-B14F-4D97-AF65-F5344CB8AC3E}">
        <p14:creationId xmlns:p14="http://schemas.microsoft.com/office/powerpoint/2010/main" val="3918264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6060-16BB-487D-ABAF-3F9D20C000CB}"/>
              </a:ext>
            </a:extLst>
          </p:cNvPr>
          <p:cNvSpPr>
            <a:spLocks noGrp="1"/>
          </p:cNvSpPr>
          <p:nvPr>
            <p:ph type="title"/>
          </p:nvPr>
        </p:nvSpPr>
        <p:spPr>
          <a:xfrm>
            <a:off x="688256" y="765563"/>
            <a:ext cx="5407744" cy="415498"/>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688256" y="2033904"/>
            <a:ext cx="5407744" cy="3973196"/>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8" name="Text Placeholder 9">
            <a:extLst>
              <a:ext uri="{FF2B5EF4-FFF2-40B4-BE49-F238E27FC236}">
                <a16:creationId xmlns:a16="http://schemas.microsoft.com/office/drawing/2014/main" id="{A8DDE0F8-3E3B-461D-BC46-478E3925859E}"/>
              </a:ext>
            </a:extLst>
          </p:cNvPr>
          <p:cNvSpPr>
            <a:spLocks noGrp="1"/>
          </p:cNvSpPr>
          <p:nvPr>
            <p:ph type="body" sz="quarter" idx="13"/>
          </p:nvPr>
        </p:nvSpPr>
        <p:spPr>
          <a:xfrm>
            <a:off x="688256" y="1210595"/>
            <a:ext cx="5407744" cy="415498"/>
          </a:xfrm>
        </p:spPr>
        <p:txBody>
          <a:bodyPr>
            <a:noAutofit/>
          </a:bodyPr>
          <a:lstStyle>
            <a:lvl1pPr marL="0" indent="0">
              <a:buNone/>
              <a:defRPr sz="1600">
                <a:solidFill>
                  <a:schemeClr val="tx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41985" y="4109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24210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bwMode="gray">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tx1"/>
          </a:solidFill>
        </p:spPr>
        <p:txBody>
          <a:bodyPr lIns="457200" tIns="1783080" rIns="457200" anchor="t" anchorCtr="0"/>
          <a:lstStyle>
            <a:lvl1pPr marL="0" indent="0">
              <a:lnSpc>
                <a:spcPct val="85000"/>
              </a:lnSpc>
              <a:buNone/>
              <a:defRPr sz="4200" b="1">
                <a:solidFill>
                  <a:schemeClr val="bg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FE82B48-3FD9-4579-ABBD-77774CA58881}"/>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27" name="Text Placeholder 26">
            <a:extLst>
              <a:ext uri="{FF2B5EF4-FFF2-40B4-BE49-F238E27FC236}">
                <a16:creationId xmlns:a16="http://schemas.microsoft.com/office/drawing/2014/main" id="{463B8F47-2AD8-4AC9-B4E8-7797EF316936}"/>
              </a:ext>
            </a:extLst>
          </p:cNvPr>
          <p:cNvSpPr>
            <a:spLocks noGrp="1"/>
          </p:cNvSpPr>
          <p:nvPr>
            <p:ph type="body" sz="quarter" idx="15" hasCustomPrompt="1"/>
          </p:nvPr>
        </p:nvSpPr>
        <p:spPr bwMode="white">
          <a:xfrm>
            <a:off x="891068" y="5828990"/>
            <a:ext cx="2517775" cy="110800"/>
          </a:xfrm>
        </p:spPr>
        <p:txBody>
          <a:bodyPr>
            <a:noAutofit/>
          </a:bodyPr>
          <a:lstStyle>
            <a:lvl1pPr marL="0" indent="0">
              <a:buNone/>
              <a:defRPr sz="800">
                <a:solidFill>
                  <a:schemeClr val="bg1"/>
                </a:solidFill>
                <a:latin typeface="+mj-lt"/>
              </a:defRPr>
            </a:lvl1pPr>
          </a:lstStyle>
          <a:p>
            <a:pPr lvl="0"/>
            <a:r>
              <a:rPr lang="en-US"/>
              <a:t>Month 00, XXXX</a:t>
            </a:r>
          </a:p>
        </p:txBody>
      </p:sp>
      <p:grpSp>
        <p:nvGrpSpPr>
          <p:cNvPr id="2" name="Group 1">
            <a:extLst>
              <a:ext uri="{FF2B5EF4-FFF2-40B4-BE49-F238E27FC236}">
                <a16:creationId xmlns:a16="http://schemas.microsoft.com/office/drawing/2014/main" id="{75A03AAE-DC35-5149-A041-930806F401F1}"/>
              </a:ext>
            </a:extLst>
          </p:cNvPr>
          <p:cNvGrpSpPr/>
          <p:nvPr userDrawn="1"/>
        </p:nvGrpSpPr>
        <p:grpSpPr>
          <a:xfrm>
            <a:off x="461963" y="447675"/>
            <a:ext cx="11268073" cy="5962650"/>
            <a:chOff x="461963" y="447675"/>
            <a:chExt cx="11268073" cy="5962650"/>
          </a:xfrm>
        </p:grpSpPr>
        <p:sp>
          <p:nvSpPr>
            <p:cNvPr id="7" name="Rectangle 6">
              <a:extLst>
                <a:ext uri="{FF2B5EF4-FFF2-40B4-BE49-F238E27FC236}">
                  <a16:creationId xmlns:a16="http://schemas.microsoft.com/office/drawing/2014/main" id="{C94C4979-5D29-384F-963F-E73E1AD1EF33}"/>
                </a:ext>
              </a:extLst>
            </p:cNvPr>
            <p:cNvSpPr/>
            <p:nvPr userDrawn="1"/>
          </p:nvSpPr>
          <p:spPr>
            <a:xfrm>
              <a:off x="461963" y="447675"/>
              <a:ext cx="11268073" cy="5962650"/>
            </a:xfrm>
            <a:prstGeom prst="rect">
              <a:avLst/>
            </a:prstGeom>
            <a:no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56B3F9-E55A-2145-963F-3395F9CB9D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883" y="911103"/>
              <a:ext cx="1812264" cy="493830"/>
            </a:xfrm>
            <a:prstGeom prst="rect">
              <a:avLst/>
            </a:prstGeom>
          </p:spPr>
        </p:pic>
      </p:grpSp>
    </p:spTree>
    <p:extLst>
      <p:ext uri="{BB962C8B-B14F-4D97-AF65-F5344CB8AC3E}">
        <p14:creationId xmlns:p14="http://schemas.microsoft.com/office/powerpoint/2010/main" val="1686614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6060-16BB-487D-ABAF-3F9D20C000CB}"/>
              </a:ext>
            </a:extLst>
          </p:cNvPr>
          <p:cNvSpPr>
            <a:spLocks noGrp="1"/>
          </p:cNvSpPr>
          <p:nvPr>
            <p:ph type="title"/>
          </p:nvPr>
        </p:nvSpPr>
        <p:spPr>
          <a:xfrm>
            <a:off x="726356" y="841763"/>
            <a:ext cx="5407744" cy="415498"/>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726356" y="2110104"/>
            <a:ext cx="5344650" cy="3973196"/>
          </a:xfrm>
        </p:spPr>
        <p:txBody>
          <a:bodyPr/>
          <a:lstStyle>
            <a:lvl1pPr marL="285750" indent="-285750">
              <a:buFont typeface="+mj-lt"/>
              <a:buAutoNum type="arabicPeriod"/>
              <a:defRPr/>
            </a:lvl1pPr>
            <a:lvl2pPr marL="688975" indent="-227013">
              <a:buFont typeface="+mj-lt"/>
              <a:buAutoNum type="alphaLcPeriod"/>
              <a:defRPr lang="en-US" sz="1400" kern="1200" dirty="0">
                <a:solidFill>
                  <a:schemeClr val="tx1"/>
                </a:solidFill>
                <a:latin typeface="+mn-lt"/>
                <a:ea typeface="+mn-ea"/>
                <a:cs typeface="+mn-cs"/>
              </a:defRPr>
            </a:lvl2pPr>
            <a:lvl3pPr marL="1139825" indent="-225425">
              <a:buFont typeface="+mj-lt"/>
              <a:buAutoNum type="romanLcPeriod"/>
              <a:defRPr lang="en-US" sz="1400" kern="1200" dirty="0">
                <a:solidFill>
                  <a:schemeClr val="tx1"/>
                </a:solidFill>
                <a:latin typeface="+mn-lt"/>
                <a:ea typeface="+mn-ea"/>
                <a:cs typeface="+mn-cs"/>
              </a:defRPr>
            </a:lvl3pPr>
            <a:lvl4pPr marL="1600200" indent="-223838">
              <a:defRPr/>
            </a:lvl4pPr>
            <a:lvl5pPr marL="2057400" indent="-228600">
              <a:defRPr/>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8" name="Text Placeholder 9">
            <a:extLst>
              <a:ext uri="{FF2B5EF4-FFF2-40B4-BE49-F238E27FC236}">
                <a16:creationId xmlns:a16="http://schemas.microsoft.com/office/drawing/2014/main" id="{A8DDE0F8-3E3B-461D-BC46-478E3925859E}"/>
              </a:ext>
            </a:extLst>
          </p:cNvPr>
          <p:cNvSpPr>
            <a:spLocks noGrp="1"/>
          </p:cNvSpPr>
          <p:nvPr>
            <p:ph type="body" sz="quarter" idx="13"/>
          </p:nvPr>
        </p:nvSpPr>
        <p:spPr>
          <a:xfrm>
            <a:off x="726356" y="1286795"/>
            <a:ext cx="5407744" cy="415498"/>
          </a:xfrm>
        </p:spPr>
        <p:txBody>
          <a:bodyPr>
            <a:noAutofit/>
          </a:bodyPr>
          <a:lstStyle>
            <a:lvl1pPr marL="0" indent="0">
              <a:buNone/>
              <a:defRPr sz="1600">
                <a:solidFill>
                  <a:schemeClr val="tx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865785" y="4490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62654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553554" y="1191266"/>
            <a:ext cx="5402745" cy="3495036"/>
          </a:xfrm>
        </p:spPr>
        <p:txBody>
          <a:bodyPr/>
          <a:lstStyle>
            <a:lvl1pPr marL="0" indent="0">
              <a:lnSpc>
                <a:spcPct val="105000"/>
              </a:lnSpc>
              <a:spcBef>
                <a:spcPts val="0"/>
              </a:spcBef>
              <a:spcAft>
                <a:spcPts val="1200"/>
              </a:spcAft>
              <a:buFont typeface="+mj-lt"/>
              <a:buNone/>
              <a:defRPr sz="2400" b="1">
                <a:latin typeface="+mj-lt"/>
              </a:defRPr>
            </a:lvl1pPr>
            <a:lvl2pPr marL="0" indent="0">
              <a:spcBef>
                <a:spcPts val="0"/>
              </a:spcBef>
              <a:spcAft>
                <a:spcPts val="600"/>
              </a:spcAft>
              <a:buFont typeface="+mj-lt"/>
              <a:buNone/>
              <a:defRPr sz="1800" b="1">
                <a:solidFill>
                  <a:schemeClr val="tx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865785" y="4744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356660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Stats">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886541" y="949146"/>
            <a:ext cx="5590459" cy="1171754"/>
          </a:xfrm>
        </p:spPr>
        <p:txBody>
          <a:bodyPr/>
          <a:lstStyle>
            <a:lvl1pPr marL="0" indent="0">
              <a:lnSpc>
                <a:spcPct val="105000"/>
              </a:lnSpc>
              <a:spcBef>
                <a:spcPts val="0"/>
              </a:spcBef>
              <a:spcAft>
                <a:spcPts val="1200"/>
              </a:spcAft>
              <a:buFont typeface="+mj-lt"/>
              <a:buNone/>
              <a:defRPr sz="1400" b="1">
                <a:latin typeface="+mj-lt"/>
              </a:defRPr>
            </a:lvl1pPr>
            <a:lvl2pPr marL="0" indent="0">
              <a:spcBef>
                <a:spcPts val="0"/>
              </a:spcBef>
              <a:spcAft>
                <a:spcPts val="600"/>
              </a:spcAft>
              <a:buFont typeface="+mj-lt"/>
              <a:buNone/>
              <a:defRPr sz="1800" b="1">
                <a:solidFill>
                  <a:schemeClr val="tx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41985" y="550606"/>
            <a:ext cx="4528571" cy="5751872"/>
          </a:xfrm>
          <a:solidFill>
            <a:schemeClr val="bg1">
              <a:lumMod val="95000"/>
            </a:schemeClr>
          </a:solidFill>
          <a:ln w="184150" cap="sq">
            <a:solidFill>
              <a:schemeClr val="bg1"/>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89884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and Quote Blue">
    <p:bg>
      <p:bgPr>
        <a:solidFill>
          <a:schemeClr val="accent5"/>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16585" y="550606"/>
            <a:ext cx="4528571" cy="5751872"/>
          </a:xfrm>
          <a:solidFill>
            <a:schemeClr val="bg1">
              <a:lumMod val="95000"/>
            </a:schemeClr>
          </a:solidFill>
          <a:ln w="184150" cap="sq">
            <a:solidFill>
              <a:schemeClr val="bg1"/>
            </a:solidFill>
            <a:miter lim="800000"/>
          </a:ln>
        </p:spPr>
        <p:txBody>
          <a:bodyPr tIns="2103120"/>
          <a:lstStyle>
            <a:lvl1pPr marL="0" indent="0" algn="ctr">
              <a:buNone/>
              <a:defRPr/>
            </a:lvl1pPr>
          </a:lstStyle>
          <a:p>
            <a:r>
              <a:rPr lang="en-US"/>
              <a:t>Click icon to add picture</a:t>
            </a:r>
          </a:p>
        </p:txBody>
      </p:sp>
      <p:cxnSp>
        <p:nvCxnSpPr>
          <p:cNvPr id="9" name="Straight Connector 8">
            <a:extLst>
              <a:ext uri="{FF2B5EF4-FFF2-40B4-BE49-F238E27FC236}">
                <a16:creationId xmlns:a16="http://schemas.microsoft.com/office/drawing/2014/main" id="{6FAA9AFE-89F3-48B2-A274-BC3C88345AE1}"/>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C9DD5700-E912-1849-AA3F-AE9CCD9E5D8A}"/>
              </a:ext>
            </a:extLst>
          </p:cNvPr>
          <p:cNvSpPr>
            <a:spLocks noGrp="1"/>
          </p:cNvSpPr>
          <p:nvPr>
            <p:ph sz="half" idx="2"/>
          </p:nvPr>
        </p:nvSpPr>
        <p:spPr>
          <a:xfrm>
            <a:off x="896454" y="1026166"/>
            <a:ext cx="5402745" cy="3495036"/>
          </a:xfrm>
        </p:spPr>
        <p:txBody>
          <a:bodyPr/>
          <a:lstStyle>
            <a:lvl1pPr marL="0" indent="0">
              <a:lnSpc>
                <a:spcPct val="105000"/>
              </a:lnSpc>
              <a:spcBef>
                <a:spcPts val="0"/>
              </a:spcBef>
              <a:spcAft>
                <a:spcPts val="1200"/>
              </a:spcAft>
              <a:buFont typeface="+mj-lt"/>
              <a:buNone/>
              <a:defRPr sz="2400" b="1">
                <a:solidFill>
                  <a:schemeClr val="bg1"/>
                </a:solidFill>
                <a:latin typeface="+mj-lt"/>
              </a:defRPr>
            </a:lvl1pPr>
            <a:lvl2pPr marL="0" indent="0">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A41510C4-2D39-AC40-ACF2-F6B2C16B1D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1006476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and Quote Green">
    <p:bg>
      <p:bgPr>
        <a:solidFill>
          <a:schemeClr val="accent3"/>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871054" y="924157"/>
            <a:ext cx="5402745" cy="3495036"/>
          </a:xfrm>
        </p:spPr>
        <p:txBody>
          <a:bodyPr/>
          <a:lstStyle>
            <a:lvl1pPr marL="0" indent="0">
              <a:lnSpc>
                <a:spcPct val="105000"/>
              </a:lnSpc>
              <a:spcBef>
                <a:spcPts val="0"/>
              </a:spcBef>
              <a:spcAft>
                <a:spcPts val="1200"/>
              </a:spcAft>
              <a:buFont typeface="+mj-lt"/>
              <a:buNone/>
              <a:defRPr sz="2400" b="1">
                <a:solidFill>
                  <a:schemeClr val="bg1"/>
                </a:solidFill>
                <a:latin typeface="+mj-lt"/>
              </a:defRPr>
            </a:lvl1pPr>
            <a:lvl2pPr marL="0" indent="0">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03885" y="5506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cxnSp>
        <p:nvCxnSpPr>
          <p:cNvPr id="9" name="Straight Connector 8">
            <a:extLst>
              <a:ext uri="{FF2B5EF4-FFF2-40B4-BE49-F238E27FC236}">
                <a16:creationId xmlns:a16="http://schemas.microsoft.com/office/drawing/2014/main" id="{847D047B-307A-4F80-8857-D4901BDC3AF3}"/>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120C51F-A9E4-354E-9392-C9F9D64777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332001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1499497" y="1553666"/>
            <a:ext cx="10279547" cy="4414518"/>
          </a:xfrm>
        </p:spPr>
        <p:txBody>
          <a:bodyPr/>
          <a:lstStyle>
            <a:lvl1pPr marL="0" indent="0">
              <a:lnSpc>
                <a:spcPct val="100000"/>
              </a:lnSpc>
              <a:spcBef>
                <a:spcPts val="0"/>
              </a:spcBef>
              <a:spcAft>
                <a:spcPts val="3300"/>
              </a:spcAft>
              <a:buFont typeface="+mj-lt"/>
              <a:buNone/>
              <a:defRPr sz="3600" b="1" spc="-80" baseline="0">
                <a:solidFill>
                  <a:schemeClr val="bg1"/>
                </a:solidFill>
                <a:latin typeface="+mj-lt"/>
              </a:defRPr>
            </a:lvl1pPr>
            <a:lvl2pPr marL="0" indent="0">
              <a:spcBef>
                <a:spcPts val="0"/>
              </a:spcBef>
              <a:spcAft>
                <a:spcPts val="600"/>
              </a:spcAft>
              <a:buFont typeface="+mj-lt"/>
              <a:buNone/>
              <a:defRPr sz="24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cxnSp>
        <p:nvCxnSpPr>
          <p:cNvPr id="9" name="Straight Connector 8">
            <a:extLst>
              <a:ext uri="{FF2B5EF4-FFF2-40B4-BE49-F238E27FC236}">
                <a16:creationId xmlns:a16="http://schemas.microsoft.com/office/drawing/2014/main" id="{F67D8092-1F74-4063-9FC6-322235D7DF02}"/>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6EC3997-22A0-BD42-940D-154D02F1BF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2906512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Image/Quot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C70C2B-0E5E-4DE3-B751-8ADF908D728C}"/>
              </a:ext>
            </a:extLst>
          </p:cNvPr>
          <p:cNvSpPr/>
          <p:nvPr userDrawn="1"/>
        </p:nvSpPr>
        <p:spPr bwMode="black">
          <a:xfrm>
            <a:off x="554038" y="540774"/>
            <a:ext cx="11107020" cy="577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3382297" y="735330"/>
            <a:ext cx="8062943" cy="2614644"/>
          </a:xfrm>
          <a:solidFill>
            <a:schemeClr val="accent1"/>
          </a:solidFill>
        </p:spPr>
        <p:txBody>
          <a:bodyPr lIns="1051560" tIns="640080"/>
          <a:lstStyle>
            <a:lvl1pPr marL="0" indent="0">
              <a:lnSpc>
                <a:spcPct val="110000"/>
              </a:lnSpc>
              <a:spcBef>
                <a:spcPts val="0"/>
              </a:spcBef>
              <a:spcAft>
                <a:spcPts val="1200"/>
              </a:spcAft>
              <a:buFont typeface="+mj-lt"/>
              <a:buNone/>
              <a:defRPr sz="1800" b="0">
                <a:solidFill>
                  <a:schemeClr val="bg1"/>
                </a:solidFill>
                <a:latin typeface="Public Sans Light" pitchFamily="2" charset="0"/>
              </a:defRPr>
            </a:lvl1pPr>
            <a:lvl2pPr marL="0" indent="0">
              <a:lnSpc>
                <a:spcPct val="100000"/>
              </a:lnSpc>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723899" y="735330"/>
            <a:ext cx="2471585" cy="2617470"/>
          </a:xfrm>
          <a:solidFill>
            <a:schemeClr val="bg1">
              <a:lumMod val="95000"/>
            </a:schemeClr>
          </a:solidFill>
          <a:ln w="184150" cap="sq">
            <a:noFill/>
            <a:miter lim="800000"/>
          </a:ln>
        </p:spPr>
        <p:txBody>
          <a:bodyPr tIns="822960"/>
          <a:lstStyle>
            <a:lvl1pPr marL="0" indent="0" algn="ctr">
              <a:buNone/>
              <a:defRPr/>
            </a:lvl1pPr>
          </a:lstStyle>
          <a:p>
            <a:r>
              <a:rPr lang="en-US"/>
              <a:t>Click icon to add picture</a:t>
            </a:r>
          </a:p>
        </p:txBody>
      </p:sp>
      <p:sp>
        <p:nvSpPr>
          <p:cNvPr id="11" name="Picture Placeholder 9">
            <a:extLst>
              <a:ext uri="{FF2B5EF4-FFF2-40B4-BE49-F238E27FC236}">
                <a16:creationId xmlns:a16="http://schemas.microsoft.com/office/drawing/2014/main" id="{AAE4FAB4-BAAD-46E7-BB95-CA75F01FECAD}"/>
              </a:ext>
            </a:extLst>
          </p:cNvPr>
          <p:cNvSpPr>
            <a:spLocks noGrp="1"/>
          </p:cNvSpPr>
          <p:nvPr>
            <p:ph type="pic" sz="quarter" idx="15"/>
          </p:nvPr>
        </p:nvSpPr>
        <p:spPr>
          <a:xfrm>
            <a:off x="8973655" y="3508026"/>
            <a:ext cx="2471585" cy="2617470"/>
          </a:xfrm>
          <a:solidFill>
            <a:schemeClr val="bg1">
              <a:lumMod val="95000"/>
            </a:schemeClr>
          </a:solidFill>
          <a:ln w="184150" cap="sq">
            <a:noFill/>
            <a:miter lim="800000"/>
          </a:ln>
        </p:spPr>
        <p:txBody>
          <a:bodyPr tIns="822960"/>
          <a:lstStyle>
            <a:lvl1pPr marL="0" indent="0" algn="ctr">
              <a:buNone/>
              <a:defRPr/>
            </a:lvl1pPr>
          </a:lstStyle>
          <a:p>
            <a:r>
              <a:rPr lang="en-US"/>
              <a:t>Click icon to add picture</a:t>
            </a:r>
          </a:p>
        </p:txBody>
      </p:sp>
      <p:sp>
        <p:nvSpPr>
          <p:cNvPr id="12" name="Content Placeholder 3">
            <a:extLst>
              <a:ext uri="{FF2B5EF4-FFF2-40B4-BE49-F238E27FC236}">
                <a16:creationId xmlns:a16="http://schemas.microsoft.com/office/drawing/2014/main" id="{091A4B1D-6667-44A5-A519-41A63CB8459F}"/>
              </a:ext>
            </a:extLst>
          </p:cNvPr>
          <p:cNvSpPr>
            <a:spLocks noGrp="1"/>
          </p:cNvSpPr>
          <p:nvPr>
            <p:ph sz="half" idx="16"/>
          </p:nvPr>
        </p:nvSpPr>
        <p:spPr>
          <a:xfrm>
            <a:off x="723899" y="3509439"/>
            <a:ext cx="8062943" cy="2614644"/>
          </a:xfrm>
          <a:solidFill>
            <a:schemeClr val="accent4"/>
          </a:solidFill>
        </p:spPr>
        <p:txBody>
          <a:bodyPr lIns="822960" tIns="640080"/>
          <a:lstStyle>
            <a:lvl1pPr marL="0" indent="0">
              <a:lnSpc>
                <a:spcPct val="110000"/>
              </a:lnSpc>
              <a:spcBef>
                <a:spcPts val="0"/>
              </a:spcBef>
              <a:spcAft>
                <a:spcPts val="1200"/>
              </a:spcAft>
              <a:buFont typeface="+mj-lt"/>
              <a:buNone/>
              <a:defRPr sz="1800" b="0">
                <a:solidFill>
                  <a:schemeClr val="bg1"/>
                </a:solidFill>
                <a:latin typeface="Public Sans Light" pitchFamily="2" charset="0"/>
              </a:defRPr>
            </a:lvl1pPr>
            <a:lvl2pPr marL="0" indent="0">
              <a:lnSpc>
                <a:spcPct val="100000"/>
              </a:lnSpc>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cxnSp>
        <p:nvCxnSpPr>
          <p:cNvPr id="13" name="Straight Connector 12">
            <a:extLst>
              <a:ext uri="{FF2B5EF4-FFF2-40B4-BE49-F238E27FC236}">
                <a16:creationId xmlns:a16="http://schemas.microsoft.com/office/drawing/2014/main" id="{81144D1F-365A-4A5E-83F0-B063CD3E7D49}"/>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7ADC26-EBF7-944E-AAFA-B1E12AD371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2219009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Quot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C70C2B-0E5E-4DE3-B751-8ADF908D728C}"/>
              </a:ext>
            </a:extLst>
          </p:cNvPr>
          <p:cNvSpPr/>
          <p:nvPr userDrawn="1"/>
        </p:nvSpPr>
        <p:spPr bwMode="black">
          <a:xfrm>
            <a:off x="554038" y="540774"/>
            <a:ext cx="11107020" cy="577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723899" y="735330"/>
            <a:ext cx="10721341" cy="2614644"/>
          </a:xfrm>
          <a:solidFill>
            <a:schemeClr val="accent1"/>
          </a:solidFill>
        </p:spPr>
        <p:txBody>
          <a:bodyPr lIns="822960" tIns="594360"/>
          <a:lstStyle>
            <a:lvl1pPr marL="0" indent="0">
              <a:lnSpc>
                <a:spcPct val="110000"/>
              </a:lnSpc>
              <a:spcBef>
                <a:spcPts val="0"/>
              </a:spcBef>
              <a:spcAft>
                <a:spcPts val="1200"/>
              </a:spcAft>
              <a:buFont typeface="+mj-lt"/>
              <a:buNone/>
              <a:defRPr sz="2000">
                <a:solidFill>
                  <a:schemeClr val="bg1"/>
                </a:solidFill>
                <a:latin typeface="Public Sans Light" pitchFamily="2" charset="0"/>
              </a:defRPr>
            </a:lvl1pPr>
            <a:lvl2pPr marL="0" indent="0">
              <a:lnSpc>
                <a:spcPct val="100000"/>
              </a:lnSpc>
              <a:spcBef>
                <a:spcPts val="0"/>
              </a:spcBef>
              <a:spcAft>
                <a:spcPts val="600"/>
              </a:spcAft>
              <a:buFont typeface="+mj-lt"/>
              <a:buNone/>
              <a:defRPr sz="20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sp>
        <p:nvSpPr>
          <p:cNvPr id="12" name="Content Placeholder 3">
            <a:extLst>
              <a:ext uri="{FF2B5EF4-FFF2-40B4-BE49-F238E27FC236}">
                <a16:creationId xmlns:a16="http://schemas.microsoft.com/office/drawing/2014/main" id="{091A4B1D-6667-44A5-A519-41A63CB8459F}"/>
              </a:ext>
            </a:extLst>
          </p:cNvPr>
          <p:cNvSpPr>
            <a:spLocks noGrp="1"/>
          </p:cNvSpPr>
          <p:nvPr>
            <p:ph sz="half" idx="16"/>
          </p:nvPr>
        </p:nvSpPr>
        <p:spPr>
          <a:xfrm>
            <a:off x="723899" y="3509439"/>
            <a:ext cx="10721341" cy="2614644"/>
          </a:xfrm>
          <a:solidFill>
            <a:schemeClr val="accent4"/>
          </a:solidFill>
        </p:spPr>
        <p:txBody>
          <a:bodyPr lIns="822960" tIns="594360"/>
          <a:lstStyle>
            <a:lvl1pPr marL="0" indent="0">
              <a:lnSpc>
                <a:spcPct val="110000"/>
              </a:lnSpc>
              <a:spcBef>
                <a:spcPts val="0"/>
              </a:spcBef>
              <a:spcAft>
                <a:spcPts val="1200"/>
              </a:spcAft>
              <a:buFont typeface="+mj-lt"/>
              <a:buNone/>
              <a:defRPr sz="2000">
                <a:solidFill>
                  <a:schemeClr val="bg1"/>
                </a:solidFill>
                <a:latin typeface="Public Sans Light" pitchFamily="2" charset="0"/>
              </a:defRPr>
            </a:lvl1pPr>
            <a:lvl2pPr marL="0" indent="0">
              <a:lnSpc>
                <a:spcPct val="100000"/>
              </a:lnSpc>
              <a:spcBef>
                <a:spcPts val="0"/>
              </a:spcBef>
              <a:spcAft>
                <a:spcPts val="600"/>
              </a:spcAft>
              <a:buFont typeface="+mj-lt"/>
              <a:buNone/>
              <a:defRPr sz="20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66203E9F-885A-49B6-AE0A-27B3B7FC584B}"/>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6E7904-DF6C-CE45-BA23-6E69470D00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2670812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4">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6" name="Text Placeholder 13">
            <a:extLst>
              <a:ext uri="{FF2B5EF4-FFF2-40B4-BE49-F238E27FC236}">
                <a16:creationId xmlns:a16="http://schemas.microsoft.com/office/drawing/2014/main" id="{D0CE3CBE-E4AD-4F35-AC1E-F5712240C0E0}"/>
              </a:ext>
            </a:extLst>
          </p:cNvPr>
          <p:cNvSpPr>
            <a:spLocks noGrp="1"/>
          </p:cNvSpPr>
          <p:nvPr>
            <p:ph type="body" sz="quarter" idx="21"/>
          </p:nvPr>
        </p:nvSpPr>
        <p:spPr>
          <a:xfrm>
            <a:off x="3394929" y="4090988"/>
            <a:ext cx="2616200" cy="2109787"/>
          </a:xfrm>
          <a:solidFill>
            <a:schemeClr val="accent3"/>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8">
            <a:extLst>
              <a:ext uri="{FF2B5EF4-FFF2-40B4-BE49-F238E27FC236}">
                <a16:creationId xmlns:a16="http://schemas.microsoft.com/office/drawing/2014/main" id="{A7038B8E-7878-4C54-BA5F-69B4D0EDC744}"/>
              </a:ext>
            </a:extLst>
          </p:cNvPr>
          <p:cNvSpPr>
            <a:spLocks noGrp="1"/>
          </p:cNvSpPr>
          <p:nvPr>
            <p:ph type="pic" sz="quarter" idx="23"/>
          </p:nvPr>
        </p:nvSpPr>
        <p:spPr>
          <a:xfrm>
            <a:off x="3394929"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9" name="Picture Placeholder 8">
            <a:extLst>
              <a:ext uri="{FF2B5EF4-FFF2-40B4-BE49-F238E27FC236}">
                <a16:creationId xmlns:a16="http://schemas.microsoft.com/office/drawing/2014/main" id="{342D2D33-5528-4DE2-AD79-0C9C721504FF}"/>
              </a:ext>
            </a:extLst>
          </p:cNvPr>
          <p:cNvSpPr>
            <a:spLocks noGrp="1"/>
          </p:cNvSpPr>
          <p:nvPr>
            <p:ph type="pic" sz="quarter" idx="24"/>
          </p:nvPr>
        </p:nvSpPr>
        <p:spPr>
          <a:xfrm>
            <a:off x="6121880"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20" name="Picture Placeholder 8">
            <a:extLst>
              <a:ext uri="{FF2B5EF4-FFF2-40B4-BE49-F238E27FC236}">
                <a16:creationId xmlns:a16="http://schemas.microsoft.com/office/drawing/2014/main" id="{D4CC5572-7194-4FCA-BCF4-1216486AAC99}"/>
              </a:ext>
            </a:extLst>
          </p:cNvPr>
          <p:cNvSpPr>
            <a:spLocks noGrp="1"/>
          </p:cNvSpPr>
          <p:nvPr>
            <p:ph type="pic" sz="quarter" idx="25"/>
          </p:nvPr>
        </p:nvSpPr>
        <p:spPr>
          <a:xfrm>
            <a:off x="8848830"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p:nvPr>
        </p:nvSpPr>
        <p:spPr>
          <a:xfrm>
            <a:off x="667978" y="4090988"/>
            <a:ext cx="2616200" cy="2109787"/>
          </a:xfrm>
          <a:solidFill>
            <a:schemeClr val="accent5"/>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13">
            <a:extLst>
              <a:ext uri="{FF2B5EF4-FFF2-40B4-BE49-F238E27FC236}">
                <a16:creationId xmlns:a16="http://schemas.microsoft.com/office/drawing/2014/main" id="{552FD77B-C7F7-47E1-9B6F-6F8F36E461FB}"/>
              </a:ext>
            </a:extLst>
          </p:cNvPr>
          <p:cNvSpPr>
            <a:spLocks noGrp="1"/>
          </p:cNvSpPr>
          <p:nvPr>
            <p:ph type="body" sz="quarter" idx="27"/>
          </p:nvPr>
        </p:nvSpPr>
        <p:spPr>
          <a:xfrm>
            <a:off x="6121880" y="4090988"/>
            <a:ext cx="2616200" cy="2109787"/>
          </a:xfrm>
          <a:solidFill>
            <a:schemeClr val="accent1"/>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F8969EFC-3056-44E7-8032-A4C379F7012A}"/>
              </a:ext>
            </a:extLst>
          </p:cNvPr>
          <p:cNvSpPr>
            <a:spLocks noGrp="1"/>
          </p:cNvSpPr>
          <p:nvPr>
            <p:ph type="body" sz="quarter" idx="28"/>
          </p:nvPr>
        </p:nvSpPr>
        <p:spPr>
          <a:xfrm>
            <a:off x="8848830" y="4090988"/>
            <a:ext cx="2616200" cy="2109787"/>
          </a:xfrm>
          <a:solidFill>
            <a:srgbClr val="59A4E8"/>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440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3">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7"/>
            <a:ext cx="352044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6" name="Text Placeholder 13">
            <a:extLst>
              <a:ext uri="{FF2B5EF4-FFF2-40B4-BE49-F238E27FC236}">
                <a16:creationId xmlns:a16="http://schemas.microsoft.com/office/drawing/2014/main" id="{D0CE3CBE-E4AD-4F35-AC1E-F5712240C0E0}"/>
              </a:ext>
            </a:extLst>
          </p:cNvPr>
          <p:cNvSpPr>
            <a:spLocks noGrp="1"/>
          </p:cNvSpPr>
          <p:nvPr>
            <p:ph type="body" sz="quarter" idx="21"/>
          </p:nvPr>
        </p:nvSpPr>
        <p:spPr>
          <a:xfrm>
            <a:off x="4301413" y="4090988"/>
            <a:ext cx="3520440" cy="2109787"/>
          </a:xfrm>
          <a:solidFill>
            <a:schemeClr val="accent3"/>
          </a:solidFill>
        </p:spPr>
        <p:txBody>
          <a:bodyPr lIns="365760" tIns="237744" rIns="36576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4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8">
            <a:extLst>
              <a:ext uri="{FF2B5EF4-FFF2-40B4-BE49-F238E27FC236}">
                <a16:creationId xmlns:a16="http://schemas.microsoft.com/office/drawing/2014/main" id="{A7038B8E-7878-4C54-BA5F-69B4D0EDC744}"/>
              </a:ext>
            </a:extLst>
          </p:cNvPr>
          <p:cNvSpPr>
            <a:spLocks noGrp="1"/>
          </p:cNvSpPr>
          <p:nvPr>
            <p:ph type="pic" sz="quarter" idx="23"/>
          </p:nvPr>
        </p:nvSpPr>
        <p:spPr>
          <a:xfrm>
            <a:off x="4301413" y="1956107"/>
            <a:ext cx="352044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9" name="Picture Placeholder 8">
            <a:extLst>
              <a:ext uri="{FF2B5EF4-FFF2-40B4-BE49-F238E27FC236}">
                <a16:creationId xmlns:a16="http://schemas.microsoft.com/office/drawing/2014/main" id="{342D2D33-5528-4DE2-AD79-0C9C721504FF}"/>
              </a:ext>
            </a:extLst>
          </p:cNvPr>
          <p:cNvSpPr>
            <a:spLocks noGrp="1"/>
          </p:cNvSpPr>
          <p:nvPr>
            <p:ph type="pic" sz="quarter" idx="24"/>
          </p:nvPr>
        </p:nvSpPr>
        <p:spPr>
          <a:xfrm>
            <a:off x="7934848" y="1956107"/>
            <a:ext cx="352044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p:nvPr>
        </p:nvSpPr>
        <p:spPr>
          <a:xfrm>
            <a:off x="667978" y="4090988"/>
            <a:ext cx="3520440" cy="2109787"/>
          </a:xfrm>
          <a:solidFill>
            <a:schemeClr val="accent5"/>
          </a:solidFill>
        </p:spPr>
        <p:txBody>
          <a:bodyPr lIns="365760" tIns="237744" rIns="36576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4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13">
            <a:extLst>
              <a:ext uri="{FF2B5EF4-FFF2-40B4-BE49-F238E27FC236}">
                <a16:creationId xmlns:a16="http://schemas.microsoft.com/office/drawing/2014/main" id="{552FD77B-C7F7-47E1-9B6F-6F8F36E461FB}"/>
              </a:ext>
            </a:extLst>
          </p:cNvPr>
          <p:cNvSpPr>
            <a:spLocks noGrp="1"/>
          </p:cNvSpPr>
          <p:nvPr>
            <p:ph type="body" sz="quarter" idx="27"/>
          </p:nvPr>
        </p:nvSpPr>
        <p:spPr>
          <a:xfrm>
            <a:off x="7934848" y="4090988"/>
            <a:ext cx="3520440" cy="2109787"/>
          </a:xfrm>
          <a:solidFill>
            <a:srgbClr val="59A4E8"/>
          </a:solidFill>
        </p:spPr>
        <p:txBody>
          <a:bodyPr lIns="365760" tIns="237744" rIns="36576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4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5657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1783080" rIns="457200" anchor="t" anchorCtr="0"/>
          <a:lstStyle>
            <a:lvl1pPr marL="0" indent="0">
              <a:lnSpc>
                <a:spcPct val="85000"/>
              </a:lnSpc>
              <a:buNone/>
              <a:defRPr sz="4200" b="1">
                <a:solidFill>
                  <a:schemeClr val="tx1"/>
                </a:solidFill>
                <a:latin typeface="+mj-lt"/>
              </a:defRPr>
            </a:lvl1pPr>
            <a:lvl2pPr marL="0" indent="0">
              <a:spcBef>
                <a:spcPts val="1200"/>
              </a:spcBef>
              <a:buNone/>
              <a:defRPr sz="1600">
                <a:solidFill>
                  <a:schemeClr val="tx1"/>
                </a:solidFill>
                <a:latin typeface="+mj-lt"/>
              </a:defRPr>
            </a:lvl2pPr>
            <a:lvl3pPr marL="0" indent="0">
              <a:spcBef>
                <a:spcPts val="1800"/>
              </a:spcBef>
              <a:buNone/>
              <a:defRPr sz="1200" b="1" cap="all" baseline="0">
                <a:solidFill>
                  <a:schemeClr val="tx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FE82B48-3FD9-4579-ABBD-77774CA58881}"/>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463B8F47-2AD8-4AC9-B4E8-7797EF316936}"/>
              </a:ext>
            </a:extLst>
          </p:cNvPr>
          <p:cNvSpPr>
            <a:spLocks noGrp="1"/>
          </p:cNvSpPr>
          <p:nvPr>
            <p:ph type="body" sz="quarter" idx="15" hasCustomPrompt="1"/>
          </p:nvPr>
        </p:nvSpPr>
        <p:spPr>
          <a:xfrm>
            <a:off x="891068" y="5828990"/>
            <a:ext cx="2517775" cy="110800"/>
          </a:xfrm>
        </p:spPr>
        <p:txBody>
          <a:bodyPr>
            <a:noAutofit/>
          </a:bodyPr>
          <a:lstStyle>
            <a:lvl1pPr marL="0" indent="0">
              <a:buNone/>
              <a:defRPr sz="800">
                <a:solidFill>
                  <a:schemeClr val="tx1"/>
                </a:solidFill>
                <a:latin typeface="+mj-lt"/>
              </a:defRPr>
            </a:lvl1pPr>
          </a:lstStyle>
          <a:p>
            <a:pPr lvl="0"/>
            <a:r>
              <a:rPr lang="en-US"/>
              <a:t>Month 00, XXXX</a:t>
            </a:r>
          </a:p>
        </p:txBody>
      </p:sp>
      <p:pic>
        <p:nvPicPr>
          <p:cNvPr id="16" name="Picture 15">
            <a:extLst>
              <a:ext uri="{FF2B5EF4-FFF2-40B4-BE49-F238E27FC236}">
                <a16:creationId xmlns:a16="http://schemas.microsoft.com/office/drawing/2014/main" id="{FB1384BA-7E72-9447-AB15-A6B7ADD6AA5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28270" y="915035"/>
            <a:ext cx="1773151" cy="483172"/>
          </a:xfrm>
          <a:prstGeom prst="rect">
            <a:avLst/>
          </a:prstGeom>
        </p:spPr>
      </p:pic>
    </p:spTree>
    <p:extLst>
      <p:ext uri="{BB962C8B-B14F-4D97-AF65-F5344CB8AC3E}">
        <p14:creationId xmlns:p14="http://schemas.microsoft.com/office/powerpoint/2010/main" val="1893616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2">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6"/>
            <a:ext cx="2606040" cy="4244666"/>
          </a:xfrm>
          <a:solidFill>
            <a:schemeClr val="bg1">
              <a:lumMod val="95000"/>
            </a:schemeClr>
          </a:solidFill>
        </p:spPr>
        <p:txBody>
          <a:bodyPr tIns="365760"/>
          <a:lstStyle>
            <a:lvl1pPr marL="0" indent="0" algn="ctr">
              <a:buNone/>
              <a:defRPr/>
            </a:lvl1pPr>
          </a:lstStyle>
          <a:p>
            <a:r>
              <a:rPr lang="en-US"/>
              <a:t>Click icon to add picture</a:t>
            </a:r>
          </a:p>
        </p:txBody>
      </p:sp>
      <p:sp>
        <p:nvSpPr>
          <p:cNvPr id="16" name="Text Placeholder 13">
            <a:extLst>
              <a:ext uri="{FF2B5EF4-FFF2-40B4-BE49-F238E27FC236}">
                <a16:creationId xmlns:a16="http://schemas.microsoft.com/office/drawing/2014/main" id="{D0CE3CBE-E4AD-4F35-AC1E-F5712240C0E0}"/>
              </a:ext>
            </a:extLst>
          </p:cNvPr>
          <p:cNvSpPr>
            <a:spLocks noGrp="1"/>
          </p:cNvSpPr>
          <p:nvPr>
            <p:ph type="body" sz="quarter" idx="21"/>
          </p:nvPr>
        </p:nvSpPr>
        <p:spPr>
          <a:xfrm>
            <a:off x="8855912" y="1956107"/>
            <a:ext cx="2606040" cy="4244666"/>
          </a:xfrm>
          <a:solidFill>
            <a:srgbClr val="59A4E8"/>
          </a:solidFill>
        </p:spPr>
        <p:txBody>
          <a:bodyPr lIns="182880" tIns="1115568" rIns="18288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6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8">
            <a:extLst>
              <a:ext uri="{FF2B5EF4-FFF2-40B4-BE49-F238E27FC236}">
                <a16:creationId xmlns:a16="http://schemas.microsoft.com/office/drawing/2014/main" id="{A7038B8E-7878-4C54-BA5F-69B4D0EDC744}"/>
              </a:ext>
            </a:extLst>
          </p:cNvPr>
          <p:cNvSpPr>
            <a:spLocks noGrp="1"/>
          </p:cNvSpPr>
          <p:nvPr>
            <p:ph type="pic" sz="quarter" idx="23"/>
          </p:nvPr>
        </p:nvSpPr>
        <p:spPr>
          <a:xfrm>
            <a:off x="6126600" y="1956106"/>
            <a:ext cx="2606040" cy="4244666"/>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p:nvPr>
        </p:nvSpPr>
        <p:spPr>
          <a:xfrm>
            <a:off x="3397289" y="1956107"/>
            <a:ext cx="2606040" cy="4244666"/>
          </a:xfrm>
          <a:solidFill>
            <a:schemeClr val="accent5"/>
          </a:solidFill>
        </p:spPr>
        <p:txBody>
          <a:bodyPr lIns="182880" tIns="1115568" rIns="18288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6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24096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o">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6"/>
            <a:ext cx="5340096" cy="4244666"/>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6121042" y="1956107"/>
            <a:ext cx="5340096" cy="4244666"/>
          </a:xfrm>
          <a:solidFill>
            <a:schemeClr val="accent5"/>
          </a:solidFill>
        </p:spPr>
        <p:txBody>
          <a:bodyPr lIns="365760" tIns="1051560" rIns="640080"/>
          <a:lstStyle>
            <a:lvl1pPr marL="0" indent="0">
              <a:lnSpc>
                <a:spcPct val="100000"/>
              </a:lnSpc>
              <a:buNone/>
              <a:defRPr sz="3000" b="1">
                <a:solidFill>
                  <a:schemeClr val="bg1"/>
                </a:solidFill>
                <a:latin typeface="+mj-lt"/>
              </a:defRPr>
            </a:lvl1pPr>
            <a:lvl2pPr marL="0" indent="0">
              <a:lnSpc>
                <a:spcPct val="100000"/>
              </a:lnSpc>
              <a:spcBef>
                <a:spcPts val="400"/>
              </a:spcBef>
              <a:buNone/>
              <a:defRPr sz="1400" b="1" cap="all" baseline="0">
                <a:solidFill>
                  <a:schemeClr val="bg1"/>
                </a:solidFill>
                <a:latin typeface="+mj-lt"/>
              </a:defRPr>
            </a:lvl2pPr>
            <a:lvl3pPr marL="0" indent="0" defTabSz="914400">
              <a:lnSpc>
                <a:spcPct val="100000"/>
              </a:lnSpc>
              <a:spcBef>
                <a:spcPts val="400"/>
              </a:spcBef>
              <a:buNone/>
              <a:defRPr sz="1400" b="0" cap="all" baseline="0">
                <a:solidFill>
                  <a:schemeClr val="bg1"/>
                </a:solidFill>
                <a:latin typeface="Public Sans Light" pitchFamily="2" charset="0"/>
              </a:defRPr>
            </a:lvl3pPr>
            <a:lvl4pPr marL="0" indent="0">
              <a:lnSpc>
                <a:spcPct val="100000"/>
              </a:lnSpc>
              <a:spcBef>
                <a:spcPts val="900"/>
              </a:spcBef>
              <a:buNone/>
              <a:defRPr sz="1400" cap="none" baseline="0">
                <a:solidFill>
                  <a:schemeClr val="bg1"/>
                </a:solidFill>
                <a:latin typeface="Public Sans Light" pitchFamily="2" charset="0"/>
              </a:defRPr>
            </a:lvl4pPr>
          </a:lstStyle>
          <a:p>
            <a:pPr lvl="0"/>
            <a:r>
              <a:rPr lang="en-US"/>
              <a:t>Click to edit Master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31175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artner Slide">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9581C5F5-C151-4F57-A64A-9AB3ED29244A}"/>
              </a:ext>
            </a:extLst>
          </p:cNvPr>
          <p:cNvSpPr/>
          <p:nvPr userDrawn="1"/>
        </p:nvSpPr>
        <p:spPr>
          <a:xfrm>
            <a:off x="4803112" y="442127"/>
            <a:ext cx="6913266" cy="5948625"/>
          </a:xfrm>
          <a:custGeom>
            <a:avLst/>
            <a:gdLst>
              <a:gd name="connsiteX0" fmla="*/ 653143 w 6913266"/>
              <a:gd name="connsiteY0" fmla="*/ 0 h 5948625"/>
              <a:gd name="connsiteX1" fmla="*/ 6913266 w 6913266"/>
              <a:gd name="connsiteY1" fmla="*/ 20097 h 5948625"/>
              <a:gd name="connsiteX2" fmla="*/ 6903218 w 6913266"/>
              <a:gd name="connsiteY2" fmla="*/ 5938576 h 5948625"/>
              <a:gd name="connsiteX3" fmla="*/ 0 w 6913266"/>
              <a:gd name="connsiteY3" fmla="*/ 5948625 h 5948625"/>
              <a:gd name="connsiteX4" fmla="*/ 653143 w 6913266"/>
              <a:gd name="connsiteY4" fmla="*/ 0 h 59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66" h="5948625">
                <a:moveTo>
                  <a:pt x="653143" y="0"/>
                </a:moveTo>
                <a:lnTo>
                  <a:pt x="6913266" y="20097"/>
                </a:lnTo>
                <a:cubicBezTo>
                  <a:pt x="6909917" y="1992923"/>
                  <a:pt x="6906567" y="3965750"/>
                  <a:pt x="6903218" y="5938576"/>
                </a:cubicBezTo>
                <a:lnTo>
                  <a:pt x="0" y="5948625"/>
                </a:lnTo>
                <a:lnTo>
                  <a:pt x="653143" y="0"/>
                </a:lnTo>
                <a:close/>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09171"/>
          </a:xfrm>
        </p:spPr>
        <p:txBody>
          <a:bodyPr/>
          <a:lstStyle>
            <a:lvl1pPr marL="0" indent="0">
              <a:spcBef>
                <a:spcPts val="2400"/>
              </a:spcBef>
              <a:buNone/>
              <a:defRPr sz="1600" b="1">
                <a:solidFill>
                  <a:schemeClr val="tx1"/>
                </a:solidFill>
              </a:defRPr>
            </a:lvl1pPr>
            <a:lvl2pPr marL="0" indent="0">
              <a:spcBef>
                <a:spcPts val="6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26F6BC90-589A-024B-A952-F60650E0F9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727801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e">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04BABEF-9BF5-46BD-9BED-8DE1662A6671}"/>
              </a:ext>
            </a:extLst>
          </p:cNvPr>
          <p:cNvSpPr/>
          <p:nvPr userDrawn="1"/>
        </p:nvSpPr>
        <p:spPr>
          <a:xfrm>
            <a:off x="442452" y="471948"/>
            <a:ext cx="5014451" cy="5928852"/>
          </a:xfrm>
          <a:custGeom>
            <a:avLst/>
            <a:gdLst>
              <a:gd name="connsiteX0" fmla="*/ 4355690 w 5014451"/>
              <a:gd name="connsiteY0" fmla="*/ 5928852 h 5928852"/>
              <a:gd name="connsiteX1" fmla="*/ 0 w 5014451"/>
              <a:gd name="connsiteY1" fmla="*/ 5928852 h 5928852"/>
              <a:gd name="connsiteX2" fmla="*/ 9832 w 5014451"/>
              <a:gd name="connsiteY2" fmla="*/ 0 h 5928852"/>
              <a:gd name="connsiteX3" fmla="*/ 5014451 w 5014451"/>
              <a:gd name="connsiteY3" fmla="*/ 0 h 5928852"/>
              <a:gd name="connsiteX4" fmla="*/ 4355690 w 5014451"/>
              <a:gd name="connsiteY4" fmla="*/ 5928852 h 592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4451" h="5928852">
                <a:moveTo>
                  <a:pt x="4355690" y="5928852"/>
                </a:moveTo>
                <a:lnTo>
                  <a:pt x="0" y="5928852"/>
                </a:lnTo>
                <a:cubicBezTo>
                  <a:pt x="3277" y="3952568"/>
                  <a:pt x="6555" y="1976284"/>
                  <a:pt x="9832" y="0"/>
                </a:cubicBezTo>
                <a:lnTo>
                  <a:pt x="5014451" y="0"/>
                </a:lnTo>
                <a:lnTo>
                  <a:pt x="4355690" y="5928852"/>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09171"/>
          </a:xfrm>
        </p:spPr>
        <p:txBody>
          <a:bodyPr/>
          <a:lstStyle>
            <a:lvl1pPr marL="0" indent="0">
              <a:spcBef>
                <a:spcPts val="2400"/>
              </a:spcBef>
              <a:buNone/>
              <a:defRPr sz="1600" b="1">
                <a:solidFill>
                  <a:schemeClr val="tx1"/>
                </a:solidFill>
              </a:defRPr>
            </a:lvl1pPr>
            <a:lvl2pPr marL="0" indent="0">
              <a:spcBef>
                <a:spcPts val="6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BA04E128-25E5-3144-A7A3-2DE7EA0F624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3104984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artner Slide Blue">
    <p:bg>
      <p:bgPr>
        <a:solidFill>
          <a:schemeClr val="tx1"/>
        </a:solidFill>
        <a:effectLst/>
      </p:bgPr>
    </p:bg>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bg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14276"/>
          </a:xfrm>
        </p:spPr>
        <p:txBody>
          <a:bodyPr/>
          <a:lstStyle>
            <a:lvl1pPr marL="0" indent="0">
              <a:spcBef>
                <a:spcPts val="2400"/>
              </a:spcBef>
              <a:buNone/>
              <a:defRPr sz="1600" b="1">
                <a:solidFill>
                  <a:srgbClr val="77C098"/>
                </a:solidFill>
              </a:defRPr>
            </a:lvl1pPr>
            <a:lvl2pPr marL="0" indent="0">
              <a:spcBef>
                <a:spcPts val="6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9BF5C89A-C37F-5E48-A4B1-A34FB30D73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15394" y="5576377"/>
            <a:ext cx="1611957" cy="438452"/>
          </a:xfrm>
          <a:prstGeom prst="rect">
            <a:avLst/>
          </a:prstGeom>
        </p:spPr>
      </p:pic>
    </p:spTree>
    <p:extLst>
      <p:ext uri="{BB962C8B-B14F-4D97-AF65-F5344CB8AC3E}">
        <p14:creationId xmlns:p14="http://schemas.microsoft.com/office/powerpoint/2010/main" val="154385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artner Slide Blue Alternative">
    <p:bg>
      <p:bgPr>
        <a:solidFill>
          <a:schemeClr val="tx1"/>
        </a:solidFill>
        <a:effectLst/>
      </p:bgPr>
    </p:bg>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173698" cy="3814844"/>
          </a:xfrm>
          <a:noFill/>
        </p:spPr>
        <p:txBody>
          <a:bodyPr lIns="0" tIns="0" rIns="0"/>
          <a:lstStyle>
            <a:lvl1pPr marL="0" indent="0">
              <a:lnSpc>
                <a:spcPct val="97000"/>
              </a:lnSpc>
              <a:buNone/>
              <a:defRPr sz="2600" b="1">
                <a:solidFill>
                  <a:schemeClr val="bg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4362136" y="1226459"/>
            <a:ext cx="3013025" cy="4959350"/>
          </a:xfrm>
        </p:spPr>
        <p:txBody>
          <a:bodyPr/>
          <a:lstStyle>
            <a:lvl1pPr marL="0" indent="0">
              <a:spcBef>
                <a:spcPts val="1800"/>
              </a:spcBef>
              <a:buNone/>
              <a:defRPr sz="1600" b="1">
                <a:solidFill>
                  <a:srgbClr val="77C098"/>
                </a:solidFill>
              </a:defRPr>
            </a:lvl1pPr>
            <a:lvl2pPr marL="0" indent="0">
              <a:spcBef>
                <a:spcPts val="8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A36BE6F8-B0A3-4F40-B385-1D35B5453A17}"/>
              </a:ext>
            </a:extLst>
          </p:cNvPr>
          <p:cNvSpPr/>
          <p:nvPr userDrawn="1"/>
        </p:nvSpPr>
        <p:spPr>
          <a:xfrm>
            <a:off x="461963" y="447675"/>
            <a:ext cx="11268073" cy="5962650"/>
          </a:xfrm>
          <a:prstGeom prst="rect">
            <a:avLst/>
          </a:prstGeom>
          <a:no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E4B501BE-1C53-4CFD-A79E-376FB37A862C}"/>
              </a:ext>
            </a:extLst>
          </p:cNvPr>
          <p:cNvSpPr>
            <a:spLocks noGrp="1"/>
          </p:cNvSpPr>
          <p:nvPr>
            <p:ph type="body" sz="quarter" idx="28"/>
          </p:nvPr>
        </p:nvSpPr>
        <p:spPr>
          <a:xfrm>
            <a:off x="7700948" y="1211219"/>
            <a:ext cx="3436916" cy="4364376"/>
          </a:xfrm>
        </p:spPr>
        <p:txBody>
          <a:bodyPr/>
          <a:lstStyle>
            <a:lvl1pPr marL="0" indent="0">
              <a:spcBef>
                <a:spcPts val="1800"/>
              </a:spcBef>
              <a:buNone/>
              <a:defRPr sz="1600" b="1">
                <a:solidFill>
                  <a:srgbClr val="77C098"/>
                </a:solidFill>
              </a:defRPr>
            </a:lvl1pPr>
            <a:lvl2pPr marL="0" indent="0">
              <a:spcBef>
                <a:spcPts val="8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2042985F-C6D2-CE43-88EE-A65ED894B1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15394" y="5575979"/>
            <a:ext cx="1611957" cy="439247"/>
          </a:xfrm>
          <a:prstGeom prst="rect">
            <a:avLst/>
          </a:prstGeom>
        </p:spPr>
      </p:pic>
    </p:spTree>
    <p:extLst>
      <p:ext uri="{BB962C8B-B14F-4D97-AF65-F5344CB8AC3E}">
        <p14:creationId xmlns:p14="http://schemas.microsoft.com/office/powerpoint/2010/main" val="1012271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ive">
    <p:bg>
      <p:bgPr>
        <a:solidFill>
          <a:schemeClr val="bg1"/>
        </a:solidFill>
        <a:effectLst/>
      </p:bgPr>
    </p:bg>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176791"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0" name="Rectangle 9">
            <a:extLst>
              <a:ext uri="{FF2B5EF4-FFF2-40B4-BE49-F238E27FC236}">
                <a16:creationId xmlns:a16="http://schemas.microsoft.com/office/drawing/2014/main" id="{A36BE6F8-B0A3-4F40-B385-1D35B5453A17}"/>
              </a:ext>
            </a:extLst>
          </p:cNvPr>
          <p:cNvSpPr/>
          <p:nvPr userDrawn="1"/>
        </p:nvSpPr>
        <p:spPr>
          <a:xfrm>
            <a:off x="461963" y="447675"/>
            <a:ext cx="11268073" cy="5962650"/>
          </a:xfrm>
          <a:prstGeom prst="rect">
            <a:avLst/>
          </a:prstGeom>
          <a:noFill/>
          <a:ln w="184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423611F4-2699-4C87-A7CA-68AF7CF184CD}"/>
              </a:ext>
            </a:extLst>
          </p:cNvPr>
          <p:cNvSpPr>
            <a:spLocks noGrp="1"/>
          </p:cNvSpPr>
          <p:nvPr>
            <p:ph type="body" sz="quarter" idx="27"/>
          </p:nvPr>
        </p:nvSpPr>
        <p:spPr>
          <a:xfrm>
            <a:off x="4362137" y="1226459"/>
            <a:ext cx="2998034" cy="4959350"/>
          </a:xfrm>
        </p:spPr>
        <p:txBody>
          <a:bodyPr/>
          <a:lstStyle>
            <a:lvl1pPr marL="0" indent="0">
              <a:spcBef>
                <a:spcPts val="1800"/>
              </a:spcBef>
              <a:buNone/>
              <a:defRPr sz="1600" b="1">
                <a:solidFill>
                  <a:schemeClr val="tx1"/>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E53885C5-7050-42B6-B53D-23D69B1DBC17}"/>
              </a:ext>
            </a:extLst>
          </p:cNvPr>
          <p:cNvSpPr>
            <a:spLocks noGrp="1"/>
          </p:cNvSpPr>
          <p:nvPr>
            <p:ph type="body" sz="quarter" idx="28"/>
          </p:nvPr>
        </p:nvSpPr>
        <p:spPr>
          <a:xfrm>
            <a:off x="7700948" y="1211219"/>
            <a:ext cx="3436916" cy="4359271"/>
          </a:xfrm>
        </p:spPr>
        <p:txBody>
          <a:bodyPr/>
          <a:lstStyle>
            <a:lvl1pPr marL="0" indent="0">
              <a:spcBef>
                <a:spcPts val="1800"/>
              </a:spcBef>
              <a:buNone/>
              <a:defRPr sz="1600" b="1">
                <a:solidFill>
                  <a:schemeClr val="tx1"/>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80964498-5C77-3B48-B356-B570B6B13F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1449874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ive 2">
    <p:bg>
      <p:bgPr>
        <a:solidFill>
          <a:schemeClr val="bg1"/>
        </a:solidFill>
        <a:effectLst/>
      </p:bgPr>
    </p:bg>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176791"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0" name="Rectangle 9">
            <a:extLst>
              <a:ext uri="{FF2B5EF4-FFF2-40B4-BE49-F238E27FC236}">
                <a16:creationId xmlns:a16="http://schemas.microsoft.com/office/drawing/2014/main" id="{A36BE6F8-B0A3-4F40-B385-1D35B5453A17}"/>
              </a:ext>
            </a:extLst>
          </p:cNvPr>
          <p:cNvSpPr/>
          <p:nvPr userDrawn="1"/>
        </p:nvSpPr>
        <p:spPr>
          <a:xfrm>
            <a:off x="461963" y="447675"/>
            <a:ext cx="11268073" cy="5962650"/>
          </a:xfrm>
          <a:prstGeom prst="rect">
            <a:avLst/>
          </a:prstGeom>
          <a:noFill/>
          <a:ln w="184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4482FDC9-38E5-4715-8144-037355831535}"/>
              </a:ext>
            </a:extLst>
          </p:cNvPr>
          <p:cNvSpPr>
            <a:spLocks noGrp="1"/>
          </p:cNvSpPr>
          <p:nvPr>
            <p:ph type="body" sz="quarter" idx="27"/>
          </p:nvPr>
        </p:nvSpPr>
        <p:spPr>
          <a:xfrm>
            <a:off x="4362137" y="1226459"/>
            <a:ext cx="2998034" cy="4959350"/>
          </a:xfrm>
        </p:spPr>
        <p:txBody>
          <a:bodyPr/>
          <a:lstStyle>
            <a:lvl1pPr marL="0" indent="0">
              <a:spcBef>
                <a:spcPts val="1800"/>
              </a:spcBef>
              <a:buNone/>
              <a:defRPr sz="1600" b="1">
                <a:solidFill>
                  <a:schemeClr val="accent3"/>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5F3C33C4-347B-4AE1-B834-C92EEC1F7983}"/>
              </a:ext>
            </a:extLst>
          </p:cNvPr>
          <p:cNvSpPr>
            <a:spLocks noGrp="1"/>
          </p:cNvSpPr>
          <p:nvPr>
            <p:ph type="body" sz="quarter" idx="28"/>
          </p:nvPr>
        </p:nvSpPr>
        <p:spPr>
          <a:xfrm>
            <a:off x="7700948" y="1211219"/>
            <a:ext cx="3436916" cy="4359271"/>
          </a:xfrm>
        </p:spPr>
        <p:txBody>
          <a:bodyPr/>
          <a:lstStyle>
            <a:lvl1pPr marL="0" indent="0">
              <a:spcBef>
                <a:spcPts val="1800"/>
              </a:spcBef>
              <a:buNone/>
              <a:defRPr sz="1600" b="1">
                <a:solidFill>
                  <a:schemeClr val="accent3"/>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E37E39E5-2BB0-D445-ABFF-1C52E60017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8158" y="5570913"/>
            <a:ext cx="1610437" cy="438834"/>
          </a:xfrm>
          <a:prstGeom prst="rect">
            <a:avLst/>
          </a:prstGeom>
        </p:spPr>
      </p:pic>
    </p:spTree>
    <p:extLst>
      <p:ext uri="{BB962C8B-B14F-4D97-AF65-F5344CB8AC3E}">
        <p14:creationId xmlns:p14="http://schemas.microsoft.com/office/powerpoint/2010/main" val="43736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bwMode="ltGray">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tx1"/>
          </a:solidFill>
        </p:spPr>
        <p:txBody>
          <a:bodyPr lIns="457200" tIns="0" rIns="731520" anchor="ctr" anchorCtr="0"/>
          <a:lstStyle>
            <a:lvl1pPr marL="0" indent="0">
              <a:lnSpc>
                <a:spcPct val="85000"/>
              </a:lnSpc>
              <a:buNone/>
              <a:defRPr sz="6000" b="1">
                <a:solidFill>
                  <a:schemeClr val="bg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white">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2AA4C7E4-56E3-1C4C-AF5A-9395E025FC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0719" y="5539771"/>
            <a:ext cx="1771799" cy="482803"/>
          </a:xfrm>
          <a:prstGeom prst="rect">
            <a:avLst/>
          </a:prstGeom>
        </p:spPr>
      </p:pic>
    </p:spTree>
    <p:extLst>
      <p:ext uri="{BB962C8B-B14F-4D97-AF65-F5344CB8AC3E}">
        <p14:creationId xmlns:p14="http://schemas.microsoft.com/office/powerpoint/2010/main" val="3881845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buNone/>
              <a:defRPr sz="60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98CD791-4C3C-9E43-AAD8-54C028B9FC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184836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1783080" rIns="457200" anchor="t" anchorCtr="0"/>
          <a:lstStyle>
            <a:lvl1pPr marL="0" indent="0">
              <a:lnSpc>
                <a:spcPct val="85000"/>
              </a:lnSpc>
              <a:buNone/>
              <a:defRPr sz="4200" b="1">
                <a:solidFill>
                  <a:schemeClr val="tx1"/>
                </a:solidFill>
                <a:latin typeface="+mj-lt"/>
              </a:defRPr>
            </a:lvl1pPr>
            <a:lvl2pPr marL="0" indent="0">
              <a:spcBef>
                <a:spcPts val="1200"/>
              </a:spcBef>
              <a:buNone/>
              <a:defRPr sz="1600">
                <a:solidFill>
                  <a:schemeClr val="tx1"/>
                </a:solidFill>
                <a:latin typeface="+mj-lt"/>
              </a:defRPr>
            </a:lvl2pPr>
            <a:lvl3pPr marL="0" indent="0">
              <a:spcBef>
                <a:spcPts val="1800"/>
              </a:spcBef>
              <a:buNone/>
              <a:defRPr sz="1200" b="1" cap="all" baseline="0">
                <a:solidFill>
                  <a:schemeClr val="tx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463B8F47-2AD8-4AC9-B4E8-7797EF316936}"/>
              </a:ext>
            </a:extLst>
          </p:cNvPr>
          <p:cNvSpPr>
            <a:spLocks noGrp="1"/>
          </p:cNvSpPr>
          <p:nvPr>
            <p:ph type="body" sz="quarter" idx="15" hasCustomPrompt="1"/>
          </p:nvPr>
        </p:nvSpPr>
        <p:spPr>
          <a:xfrm>
            <a:off x="891068" y="5828990"/>
            <a:ext cx="2517775" cy="110800"/>
          </a:xfrm>
        </p:spPr>
        <p:txBody>
          <a:bodyPr>
            <a:noAutofit/>
          </a:bodyPr>
          <a:lstStyle>
            <a:lvl1pPr marL="0" indent="0">
              <a:buNone/>
              <a:defRPr sz="800">
                <a:solidFill>
                  <a:schemeClr val="tx1"/>
                </a:solidFill>
                <a:latin typeface="+mj-lt"/>
              </a:defRPr>
            </a:lvl1pPr>
          </a:lstStyle>
          <a:p>
            <a:pPr lvl="0"/>
            <a:r>
              <a:rPr lang="en-US"/>
              <a:t>Month 00, XXXX</a:t>
            </a:r>
          </a:p>
        </p:txBody>
      </p:sp>
      <p:pic>
        <p:nvPicPr>
          <p:cNvPr id="14" name="Picture 13">
            <a:extLst>
              <a:ext uri="{FF2B5EF4-FFF2-40B4-BE49-F238E27FC236}">
                <a16:creationId xmlns:a16="http://schemas.microsoft.com/office/drawing/2014/main" id="{12E962B7-C021-3647-AE3F-9B44287D79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28270" y="915035"/>
            <a:ext cx="1773151" cy="483172"/>
          </a:xfrm>
          <a:prstGeom prst="rect">
            <a:avLst/>
          </a:prstGeom>
        </p:spPr>
      </p:pic>
    </p:spTree>
    <p:extLst>
      <p:ext uri="{BB962C8B-B14F-4D97-AF65-F5344CB8AC3E}">
        <p14:creationId xmlns:p14="http://schemas.microsoft.com/office/powerpoint/2010/main" val="1772464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buNone/>
              <a:defRPr sz="60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4CCA6B0-B68D-DB4F-8078-D4FB73664B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8019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Join u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32657" y="69979"/>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bwMode="ltGray">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tx1"/>
          </a:solidFill>
        </p:spPr>
        <p:txBody>
          <a:bodyPr lIns="457200" tIns="0" rIns="731520" anchor="ctr" anchorCtr="0"/>
          <a:lstStyle>
            <a:lvl1pPr marL="0" indent="0">
              <a:lnSpc>
                <a:spcPct val="85000"/>
              </a:lnSpc>
              <a:spcBef>
                <a:spcPts val="0"/>
              </a:spcBef>
              <a:buNone/>
              <a:defRPr sz="4000" b="1">
                <a:solidFill>
                  <a:schemeClr val="bg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white">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09025E7-B45B-CC46-B636-9055280FC0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00719" y="5539771"/>
            <a:ext cx="1771799" cy="482803"/>
          </a:xfrm>
          <a:prstGeom prst="rect">
            <a:avLst/>
          </a:prstGeom>
        </p:spPr>
      </p:pic>
    </p:spTree>
    <p:extLst>
      <p:ext uri="{BB962C8B-B14F-4D97-AF65-F5344CB8AC3E}">
        <p14:creationId xmlns:p14="http://schemas.microsoft.com/office/powerpoint/2010/main" val="1355332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Join Us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spcBef>
                <a:spcPts val="0"/>
              </a:spcBef>
              <a:buNone/>
              <a:defRPr sz="40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9CA39166-164D-EA4C-AA84-1B0C9DBF7B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162713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Join Us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spcBef>
                <a:spcPts val="0"/>
              </a:spcBef>
              <a:buNone/>
              <a:defRPr sz="36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A2398E68-D948-8448-BE44-2EB01BA3DC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1583020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Join Us Text">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C3327F-DE6F-4243-AF61-681199099A2B}"/>
              </a:ext>
            </a:extLst>
          </p:cNvPr>
          <p:cNvSpPr/>
          <p:nvPr userDrawn="1"/>
        </p:nvSpPr>
        <p:spPr>
          <a:xfrm>
            <a:off x="461963" y="447675"/>
            <a:ext cx="11268073" cy="5962650"/>
          </a:xfrm>
          <a:prstGeom prst="rect">
            <a:avLst/>
          </a:prstGeom>
          <a:no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A401AB3-4443-4069-8501-813589C8CC9D}"/>
              </a:ext>
            </a:extLst>
          </p:cNvPr>
          <p:cNvSpPr>
            <a:spLocks noGrp="1"/>
          </p:cNvSpPr>
          <p:nvPr>
            <p:ph type="title"/>
          </p:nvPr>
        </p:nvSpPr>
        <p:spPr>
          <a:xfrm>
            <a:off x="1543665" y="854462"/>
            <a:ext cx="9193162" cy="5241537"/>
          </a:xfrm>
        </p:spPr>
        <p:txBody>
          <a:bodyPr tIns="1005840" anchor="ctr" anchorCtr="0"/>
          <a:lstStyle>
            <a:lvl1pPr>
              <a:defRPr sz="6200">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98C8D4B6-4C3E-40CF-84F5-3CAEE9BA4476}"/>
              </a:ext>
            </a:extLst>
          </p:cNvPr>
          <p:cNvGrpSpPr/>
          <p:nvPr userDrawn="1"/>
        </p:nvGrpSpPr>
        <p:grpSpPr>
          <a:xfrm>
            <a:off x="12379568" y="1798976"/>
            <a:ext cx="1720254" cy="5059024"/>
            <a:chOff x="12379568" y="3294401"/>
            <a:chExt cx="1697675" cy="5059024"/>
          </a:xfrm>
        </p:grpSpPr>
        <p:cxnSp>
          <p:nvCxnSpPr>
            <p:cNvPr id="15" name="Straight Arrow Connector 14">
              <a:extLst>
                <a:ext uri="{FF2B5EF4-FFF2-40B4-BE49-F238E27FC236}">
                  <a16:creationId xmlns:a16="http://schemas.microsoft.com/office/drawing/2014/main" id="{355070C1-1402-4679-A64C-234F5A9294EB}"/>
                </a:ext>
              </a:extLst>
            </p:cNvPr>
            <p:cNvCxnSpPr>
              <a:cxnSpLocks/>
            </p:cNvCxnSpPr>
            <p:nvPr userDrawn="1"/>
          </p:nvCxnSpPr>
          <p:spPr>
            <a:xfrm flipH="1">
              <a:off x="12379569" y="3294401"/>
              <a:ext cx="157349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11F4440-129C-40EB-810B-338BC6AF6264}"/>
                </a:ext>
              </a:extLst>
            </p:cNvPr>
            <p:cNvSpPr txBox="1"/>
            <p:nvPr userDrawn="1"/>
          </p:nvSpPr>
          <p:spPr>
            <a:xfrm>
              <a:off x="12379568" y="3429000"/>
              <a:ext cx="1697675" cy="4924425"/>
            </a:xfrm>
            <a:prstGeom prst="rect">
              <a:avLst/>
            </a:prstGeom>
            <a:solidFill>
              <a:schemeClr val="bg2"/>
            </a:solidFill>
          </p:spPr>
          <p:txBody>
            <a:bodyPr wrap="square" lIns="91440" tIns="91440" rIns="91440" bIns="91440" rtlCol="0">
              <a:spAutoFit/>
            </a:bodyPr>
            <a:lstStyle/>
            <a:p>
              <a:r>
                <a:rPr lang="en-US" sz="1200">
                  <a:solidFill>
                    <a:schemeClr val="tx1"/>
                  </a:solidFill>
                </a:rPr>
                <a:t>TO ADD A PICTURE: </a:t>
              </a:r>
            </a:p>
            <a:p>
              <a:pPr marL="112713" indent="-112713">
                <a:spcBef>
                  <a:spcPts val="600"/>
                </a:spcBef>
                <a:buFont typeface="Arial" panose="020B0604020202020204" pitchFamily="34" charset="0"/>
                <a:buChar char="•"/>
              </a:pPr>
              <a:r>
                <a:rPr lang="en-US" sz="1200">
                  <a:solidFill>
                    <a:schemeClr val="tx1"/>
                  </a:solidFill>
                  <a:latin typeface="+mj-lt"/>
                </a:rPr>
                <a:t>Click on the image placeholder icon</a:t>
              </a:r>
            </a:p>
            <a:p>
              <a:pPr marL="112713" indent="-112713">
                <a:spcBef>
                  <a:spcPts val="600"/>
                </a:spcBef>
                <a:buFont typeface="Arial" panose="020B0604020202020204" pitchFamily="34" charset="0"/>
                <a:buChar char="•"/>
              </a:pPr>
              <a:r>
                <a:rPr lang="en-US" sz="1200">
                  <a:solidFill>
                    <a:schemeClr val="tx1"/>
                  </a:solidFill>
                  <a:latin typeface="+mj-lt"/>
                </a:rPr>
                <a:t>Navigate to the desired image and insert it</a:t>
              </a:r>
            </a:p>
            <a:p>
              <a:pPr marL="112713" indent="-112713">
                <a:spcBef>
                  <a:spcPts val="600"/>
                </a:spcBef>
                <a:buFont typeface="Arial" panose="020B0604020202020204" pitchFamily="34" charset="0"/>
                <a:buChar char="•"/>
              </a:pPr>
              <a:r>
                <a:rPr lang="en-US" sz="1200">
                  <a:solidFill>
                    <a:schemeClr val="tx1"/>
                  </a:solidFill>
                  <a:latin typeface="+mj-lt"/>
                </a:rPr>
                <a:t>With the picture selected, send it to the back so that the overlay frame and logo show (Home Tab &gt; Arrange &gt; Send to Back)</a:t>
              </a:r>
            </a:p>
            <a:p>
              <a:pPr marL="112713" indent="-112713">
                <a:spcBef>
                  <a:spcPts val="600"/>
                </a:spcBef>
                <a:buFont typeface="Arial" panose="020B0604020202020204" pitchFamily="34" charset="0"/>
                <a:buChar char="•"/>
              </a:pPr>
              <a:r>
                <a:rPr lang="en-US" sz="1200">
                  <a:solidFill>
                    <a:schemeClr val="tx1"/>
                  </a:solidFill>
                  <a:latin typeface="+mj-lt"/>
                </a:rPr>
                <a:t>If you accidentally delete the overlay frame and logo, you can find another copy on the master layout (View Tab &gt; Slide Master). Copy it, return to Normal View, and paste them in</a:t>
              </a:r>
            </a:p>
          </p:txBody>
        </p:sp>
      </p:grpSp>
      <p:pic>
        <p:nvPicPr>
          <p:cNvPr id="10" name="Picture 9">
            <a:extLst>
              <a:ext uri="{FF2B5EF4-FFF2-40B4-BE49-F238E27FC236}">
                <a16:creationId xmlns:a16="http://schemas.microsoft.com/office/drawing/2014/main" id="{037EF393-356E-AA47-93E1-3D6017331F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15394" y="5575980"/>
            <a:ext cx="1611957" cy="439247"/>
          </a:xfrm>
          <a:prstGeom prst="rect">
            <a:avLst/>
          </a:prstGeom>
        </p:spPr>
      </p:pic>
    </p:spTree>
    <p:extLst>
      <p:ext uri="{BB962C8B-B14F-4D97-AF65-F5344CB8AC3E}">
        <p14:creationId xmlns:p14="http://schemas.microsoft.com/office/powerpoint/2010/main" val="139447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Join Us Text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401AB3-4443-4069-8501-813589C8CC9D}"/>
              </a:ext>
            </a:extLst>
          </p:cNvPr>
          <p:cNvSpPr>
            <a:spLocks noGrp="1"/>
          </p:cNvSpPr>
          <p:nvPr>
            <p:ph type="title"/>
          </p:nvPr>
        </p:nvSpPr>
        <p:spPr>
          <a:xfrm>
            <a:off x="1543665" y="854462"/>
            <a:ext cx="9193162" cy="5241537"/>
          </a:xfrm>
        </p:spPr>
        <p:txBody>
          <a:bodyPr tIns="1005840" anchor="ctr" anchorCtr="0"/>
          <a:lstStyle>
            <a:lvl1pPr>
              <a:defRPr sz="6200">
                <a:solidFill>
                  <a:schemeClr val="tx1"/>
                </a:solidFill>
              </a:defRPr>
            </a:lvl1pPr>
          </a:lstStyle>
          <a:p>
            <a:r>
              <a:rPr lang="en-US"/>
              <a:t>Click to edit Master title style</a:t>
            </a:r>
          </a:p>
        </p:txBody>
      </p:sp>
      <p:sp>
        <p:nvSpPr>
          <p:cNvPr id="10" name="Rectangle 9">
            <a:extLst>
              <a:ext uri="{FF2B5EF4-FFF2-40B4-BE49-F238E27FC236}">
                <a16:creationId xmlns:a16="http://schemas.microsoft.com/office/drawing/2014/main" id="{25E912E6-8ABE-4D42-B887-0E120EF33B76}"/>
              </a:ext>
            </a:extLst>
          </p:cNvPr>
          <p:cNvSpPr/>
          <p:nvPr userDrawn="1"/>
        </p:nvSpPr>
        <p:spPr>
          <a:xfrm>
            <a:off x="461963" y="447675"/>
            <a:ext cx="11268073" cy="5962650"/>
          </a:xfrm>
          <a:prstGeom prst="rect">
            <a:avLst/>
          </a:prstGeom>
          <a:noFill/>
          <a:ln w="184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F19669-7B78-9143-801E-ABD3C4717E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6695" y="5570913"/>
            <a:ext cx="1613363" cy="438834"/>
          </a:xfrm>
          <a:prstGeom prst="rect">
            <a:avLst/>
          </a:prstGeom>
        </p:spPr>
      </p:pic>
    </p:spTree>
    <p:extLst>
      <p:ext uri="{BB962C8B-B14F-4D97-AF65-F5344CB8AC3E}">
        <p14:creationId xmlns:p14="http://schemas.microsoft.com/office/powerpoint/2010/main" val="1581816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Join Us Text 3">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401AB3-4443-4069-8501-813589C8CC9D}"/>
              </a:ext>
            </a:extLst>
          </p:cNvPr>
          <p:cNvSpPr>
            <a:spLocks noGrp="1"/>
          </p:cNvSpPr>
          <p:nvPr>
            <p:ph type="title"/>
          </p:nvPr>
        </p:nvSpPr>
        <p:spPr>
          <a:xfrm>
            <a:off x="1543665" y="854462"/>
            <a:ext cx="9193162" cy="5241537"/>
          </a:xfrm>
        </p:spPr>
        <p:txBody>
          <a:bodyPr tIns="1005840" anchor="ctr" anchorCtr="0"/>
          <a:lstStyle>
            <a:lvl1pPr>
              <a:defRPr sz="6200">
                <a:solidFill>
                  <a:schemeClr val="tx1"/>
                </a:solidFill>
              </a:defRPr>
            </a:lvl1pPr>
          </a:lstStyle>
          <a:p>
            <a:r>
              <a:rPr lang="en-US"/>
              <a:t>Click to edit Master title style</a:t>
            </a:r>
          </a:p>
        </p:txBody>
      </p:sp>
      <p:sp>
        <p:nvSpPr>
          <p:cNvPr id="10" name="Rectangle 9">
            <a:extLst>
              <a:ext uri="{FF2B5EF4-FFF2-40B4-BE49-F238E27FC236}">
                <a16:creationId xmlns:a16="http://schemas.microsoft.com/office/drawing/2014/main" id="{25E912E6-8ABE-4D42-B887-0E120EF33B76}"/>
              </a:ext>
            </a:extLst>
          </p:cNvPr>
          <p:cNvSpPr/>
          <p:nvPr userDrawn="1"/>
        </p:nvSpPr>
        <p:spPr>
          <a:xfrm>
            <a:off x="461963" y="447675"/>
            <a:ext cx="11268073" cy="5962650"/>
          </a:xfrm>
          <a:prstGeom prst="rect">
            <a:avLst/>
          </a:prstGeom>
          <a:noFill/>
          <a:ln w="184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B5B2EB-9258-0348-A471-3967A8C68A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06695" y="5570913"/>
            <a:ext cx="1613363" cy="438834"/>
          </a:xfrm>
          <a:prstGeom prst="rect">
            <a:avLst/>
          </a:prstGeom>
        </p:spPr>
      </p:pic>
    </p:spTree>
    <p:extLst>
      <p:ext uri="{BB962C8B-B14F-4D97-AF65-F5344CB8AC3E}">
        <p14:creationId xmlns:p14="http://schemas.microsoft.com/office/powerpoint/2010/main" val="342616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DCB791-9648-4D61-81CD-0015B2EDF0B0}"/>
              </a:ext>
            </a:extLst>
          </p:cNvPr>
          <p:cNvSpPr>
            <a:spLocks noGrp="1"/>
          </p:cNvSpPr>
          <p:nvPr>
            <p:ph type="sldNum" sz="quarter" idx="12"/>
          </p:nvPr>
        </p:nvSpPr>
        <p:spPr/>
        <p:txBody>
          <a:bodyPr/>
          <a:lstStyle/>
          <a:p>
            <a:fld id="{986BD3BC-ECEA-4736-8442-17C48683CD7A}" type="slidenum">
              <a:rPr lang="en-US" smtClean="0"/>
              <a:t>‹#›</a:t>
            </a:fld>
            <a:endParaRPr lang="en-US"/>
          </a:p>
        </p:txBody>
      </p:sp>
    </p:spTree>
    <p:extLst>
      <p:ext uri="{BB962C8B-B14F-4D97-AF65-F5344CB8AC3E}">
        <p14:creationId xmlns:p14="http://schemas.microsoft.com/office/powerpoint/2010/main" val="3853479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993586" y="6273819"/>
            <a:ext cx="1480455" cy="365125"/>
          </a:xfrm>
        </p:spPr>
        <p:txBody>
          <a:bodyPr/>
          <a:lstStyle/>
          <a:p>
            <a:endParaRPr lang="en-US"/>
          </a:p>
        </p:txBody>
      </p:sp>
      <p:sp>
        <p:nvSpPr>
          <p:cNvPr id="9" name="Footer Placeholder 4"/>
          <p:cNvSpPr>
            <a:spLocks noGrp="1"/>
          </p:cNvSpPr>
          <p:nvPr>
            <p:ph type="ftr" sz="quarter" idx="11"/>
          </p:nvPr>
        </p:nvSpPr>
        <p:spPr>
          <a:xfrm>
            <a:off x="4904017" y="6275634"/>
            <a:ext cx="5780315" cy="361497"/>
          </a:xfrm>
        </p:spPr>
        <p:txBody>
          <a:bodyPr/>
          <a:lstStyle/>
          <a:p>
            <a:endParaRPr lang="en-US"/>
          </a:p>
        </p:txBody>
      </p:sp>
      <p:sp>
        <p:nvSpPr>
          <p:cNvPr id="10" name="Slide Number Placeholder 5"/>
          <p:cNvSpPr>
            <a:spLocks noGrp="1"/>
          </p:cNvSpPr>
          <p:nvPr>
            <p:ph type="sldNum" sz="quarter" idx="12"/>
          </p:nvPr>
        </p:nvSpPr>
        <p:spPr>
          <a:xfrm>
            <a:off x="11114314" y="6275633"/>
            <a:ext cx="674915" cy="365125"/>
          </a:xfrm>
        </p:spPr>
        <p:txBody>
          <a:bodyPr/>
          <a:lstStyle/>
          <a:p>
            <a:fld id="{EF4EDD77-4FF2-4CC6-A4AE-CF4FF19B52FF}" type="slidenum">
              <a:rPr lang="en-US" smtClean="0"/>
              <a:t>‹#›</a:t>
            </a:fld>
            <a:endParaRPr lang="en-US"/>
          </a:p>
        </p:txBody>
      </p:sp>
      <p:sp>
        <p:nvSpPr>
          <p:cNvPr id="12" name="Title 1"/>
          <p:cNvSpPr>
            <a:spLocks noGrp="1"/>
          </p:cNvSpPr>
          <p:nvPr>
            <p:ph type="title"/>
          </p:nvPr>
        </p:nvSpPr>
        <p:spPr>
          <a:xfrm>
            <a:off x="402772" y="279515"/>
            <a:ext cx="11386456" cy="7860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cxnSp>
        <p:nvCxnSpPr>
          <p:cNvPr id="13" name="Straight Connector 12"/>
          <p:cNvCxnSpPr/>
          <p:nvPr/>
        </p:nvCxnSpPr>
        <p:spPr>
          <a:xfrm>
            <a:off x="414061" y="1015925"/>
            <a:ext cx="11386456" cy="0"/>
          </a:xfrm>
          <a:prstGeom prst="line">
            <a:avLst/>
          </a:prstGeom>
          <a:ln w="28575">
            <a:solidFill>
              <a:srgbClr val="00789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6637116"/>
            <a:ext cx="121920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692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82C-1371-4163-B3BA-7843410DAF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8D304-EE8F-4A46-85B1-DD5E9CF10841}"/>
              </a:ext>
            </a:extLst>
          </p:cNvPr>
          <p:cNvSpPr>
            <a:spLocks noGrp="1"/>
          </p:cNvSpPr>
          <p:nvPr>
            <p:ph type="dt" sz="half" idx="10"/>
          </p:nvPr>
        </p:nvSpPr>
        <p:spPr/>
        <p:txBody>
          <a:bodyPr/>
          <a:lstStyle/>
          <a:p>
            <a:fld id="{F0833558-53CD-4508-AA0D-982AF1BEFBB4}" type="datetime1">
              <a:rPr lang="en-US" smtClean="0"/>
              <a:t>10/24/2024</a:t>
            </a:fld>
            <a:endParaRPr lang="en-US" dirty="0"/>
          </a:p>
        </p:txBody>
      </p:sp>
      <p:sp>
        <p:nvSpPr>
          <p:cNvPr id="4" name="Footer Placeholder 3">
            <a:extLst>
              <a:ext uri="{FF2B5EF4-FFF2-40B4-BE49-F238E27FC236}">
                <a16:creationId xmlns:a16="http://schemas.microsoft.com/office/drawing/2014/main" id="{FE7C8440-746F-49BF-BF20-386FF0A6286D}"/>
              </a:ext>
            </a:extLst>
          </p:cNvPr>
          <p:cNvSpPr>
            <a:spLocks noGrp="1"/>
          </p:cNvSpPr>
          <p:nvPr>
            <p:ph type="ftr" sz="quarter" idx="11"/>
          </p:nvPr>
        </p:nvSpPr>
        <p:spPr/>
        <p:txBody>
          <a:bodyPr/>
          <a:lstStyle/>
          <a:p>
            <a:r>
              <a:rPr lang="en-US"/>
              <a:t>RICHLAND GARDENS</a:t>
            </a:r>
            <a:endParaRPr lang="en-US" dirty="0"/>
          </a:p>
        </p:txBody>
      </p:sp>
      <p:sp>
        <p:nvSpPr>
          <p:cNvPr id="5" name="Slide Number Placeholder 4">
            <a:extLst>
              <a:ext uri="{FF2B5EF4-FFF2-40B4-BE49-F238E27FC236}">
                <a16:creationId xmlns:a16="http://schemas.microsoft.com/office/drawing/2014/main" id="{E3AEB9DC-D5D6-411A-90DA-72C0053B2F40}"/>
              </a:ext>
            </a:extLst>
          </p:cNvPr>
          <p:cNvSpPr>
            <a:spLocks noGrp="1"/>
          </p:cNvSpPr>
          <p:nvPr>
            <p:ph type="sldNum" sz="quarter" idx="12"/>
          </p:nvPr>
        </p:nvSpPr>
        <p:spPr/>
        <p:txBody>
          <a:bodyPr/>
          <a:lstStyle/>
          <a:p>
            <a:fld id="{F3CD2C5D-2DDD-453F-8DFE-87C1BBD00401}" type="slidenum">
              <a:rPr lang="en-US" smtClean="0"/>
              <a:t>‹#›</a:t>
            </a:fld>
            <a:endParaRPr lang="en-US" dirty="0"/>
          </a:p>
        </p:txBody>
      </p:sp>
    </p:spTree>
    <p:extLst>
      <p:ext uri="{BB962C8B-B14F-4D97-AF65-F5344CB8AC3E}">
        <p14:creationId xmlns:p14="http://schemas.microsoft.com/office/powerpoint/2010/main" val="189705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731520" rIns="457200" anchor="t" anchorCtr="0"/>
          <a:lstStyle>
            <a:lvl1pPr marL="0" indent="0">
              <a:lnSpc>
                <a:spcPct val="85000"/>
              </a:lnSpc>
              <a:spcAft>
                <a:spcPts val="600"/>
              </a:spcAft>
              <a:buNone/>
              <a:defRPr sz="3000" b="1">
                <a:solidFill>
                  <a:schemeClr val="tx1"/>
                </a:solidFill>
                <a:latin typeface="+mj-lt"/>
              </a:defRPr>
            </a:lvl1pPr>
            <a:lvl2pPr marL="511175" indent="-511175">
              <a:lnSpc>
                <a:spcPct val="110000"/>
              </a:lnSpc>
              <a:spcBef>
                <a:spcPts val="1300"/>
              </a:spcBef>
              <a:buNone/>
              <a:defRPr sz="1800" b="1" cap="all" spc="100" baseline="0">
                <a:solidFill>
                  <a:schemeClr val="accent5"/>
                </a:solidFill>
                <a:latin typeface="+mj-lt"/>
              </a:defRPr>
            </a:lvl2pPr>
            <a:lvl3pPr marL="0" indent="0">
              <a:spcBef>
                <a:spcPts val="1800"/>
              </a:spcBef>
              <a:buNone/>
              <a:defRPr sz="1200" b="1" cap="all" baseline="0">
                <a:solidFill>
                  <a:schemeClr val="tx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8464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8027-DAB1-487E-9018-CA152C61E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94772-EF76-4EE8-B9DE-2D9A353289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933FF-370C-444D-AC27-29AC10B032A0}"/>
              </a:ext>
            </a:extLst>
          </p:cNvPr>
          <p:cNvSpPr>
            <a:spLocks noGrp="1"/>
          </p:cNvSpPr>
          <p:nvPr>
            <p:ph type="dt" sz="half" idx="10"/>
          </p:nvPr>
        </p:nvSpPr>
        <p:spPr/>
        <p:txBody>
          <a:bodyPr/>
          <a:lstStyle/>
          <a:p>
            <a:fld id="{7A71CC84-1C22-4CA8-96F6-3C6C138AF8B3}" type="datetime1">
              <a:rPr lang="en-US" smtClean="0"/>
              <a:t>10/24/2024</a:t>
            </a:fld>
            <a:endParaRPr lang="en-US" dirty="0"/>
          </a:p>
        </p:txBody>
      </p:sp>
      <p:sp>
        <p:nvSpPr>
          <p:cNvPr id="5" name="Footer Placeholder 4">
            <a:extLst>
              <a:ext uri="{FF2B5EF4-FFF2-40B4-BE49-F238E27FC236}">
                <a16:creationId xmlns:a16="http://schemas.microsoft.com/office/drawing/2014/main" id="{18991AC0-D9B9-463D-A7A2-F2FB558F5723}"/>
              </a:ext>
            </a:extLst>
          </p:cNvPr>
          <p:cNvSpPr>
            <a:spLocks noGrp="1"/>
          </p:cNvSpPr>
          <p:nvPr>
            <p:ph type="ftr" sz="quarter" idx="11"/>
          </p:nvPr>
        </p:nvSpPr>
        <p:spPr/>
        <p:txBody>
          <a:bodyPr/>
          <a:lstStyle/>
          <a:p>
            <a:r>
              <a:rPr lang="en-US"/>
              <a:t>RICHLAND GARDENS</a:t>
            </a:r>
            <a:endParaRPr lang="en-US" dirty="0"/>
          </a:p>
        </p:txBody>
      </p:sp>
      <p:sp>
        <p:nvSpPr>
          <p:cNvPr id="6" name="Slide Number Placeholder 5">
            <a:extLst>
              <a:ext uri="{FF2B5EF4-FFF2-40B4-BE49-F238E27FC236}">
                <a16:creationId xmlns:a16="http://schemas.microsoft.com/office/drawing/2014/main" id="{0900AB0A-34B3-46B8-92FD-7A2FDD2B7E3C}"/>
              </a:ext>
            </a:extLst>
          </p:cNvPr>
          <p:cNvSpPr>
            <a:spLocks noGrp="1"/>
          </p:cNvSpPr>
          <p:nvPr>
            <p:ph type="sldNum" sz="quarter" idx="12"/>
          </p:nvPr>
        </p:nvSpPr>
        <p:spPr/>
        <p:txBody>
          <a:bodyPr/>
          <a:lstStyle/>
          <a:p>
            <a:fld id="{F3CD2C5D-2DDD-453F-8DFE-87C1BBD00401}" type="slidenum">
              <a:rPr lang="en-US" smtClean="0"/>
              <a:t>‹#›</a:t>
            </a:fld>
            <a:endParaRPr lang="en-US" dirty="0"/>
          </a:p>
        </p:txBody>
      </p:sp>
    </p:spTree>
    <p:extLst>
      <p:ext uri="{BB962C8B-B14F-4D97-AF65-F5344CB8AC3E}">
        <p14:creationId xmlns:p14="http://schemas.microsoft.com/office/powerpoint/2010/main" val="2059563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554038" y="854463"/>
            <a:ext cx="11028362"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554038" y="1299495"/>
            <a:ext cx="11028362"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4484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of Contents Two Colum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14" name="Text Placeholder 13">
            <a:extLst>
              <a:ext uri="{FF2B5EF4-FFF2-40B4-BE49-F238E27FC236}">
                <a16:creationId xmlns:a16="http://schemas.microsoft.com/office/drawing/2014/main" id="{1F48BAE1-D691-485F-99E2-C8AB54DE6110}"/>
              </a:ext>
            </a:extLst>
          </p:cNvPr>
          <p:cNvSpPr>
            <a:spLocks noGrp="1"/>
          </p:cNvSpPr>
          <p:nvPr>
            <p:ph type="body" sz="quarter" idx="15"/>
          </p:nvPr>
        </p:nvSpPr>
        <p:spPr>
          <a:xfrm>
            <a:off x="461963" y="447674"/>
            <a:ext cx="11268073" cy="5953125"/>
          </a:xfrm>
          <a:solidFill>
            <a:schemeClr val="bg1"/>
          </a:solidFill>
          <a:ln w="184150" cap="sq">
            <a:solidFill>
              <a:schemeClr val="tx1"/>
            </a:solidFill>
            <a:miter lim="800000"/>
          </a:ln>
        </p:spPr>
        <p:txBody>
          <a:bodyPr lIns="429768" tIns="704088" rIns="0"/>
          <a:lstStyle>
            <a:lvl1pPr marL="0" indent="0">
              <a:buNone/>
              <a:defRPr sz="3000" b="1">
                <a:latin typeface="+mj-lt"/>
              </a:defRPr>
            </a:lvl1pPr>
          </a:lstStyle>
          <a:p>
            <a:pPr lvl="0"/>
            <a:r>
              <a:rPr lang="en-US"/>
              <a:t>Click to edit Master text styles</a:t>
            </a:r>
          </a:p>
        </p:txBody>
      </p:sp>
      <p:sp>
        <p:nvSpPr>
          <p:cNvPr id="16" name="Text Placeholder 15">
            <a:extLst>
              <a:ext uri="{FF2B5EF4-FFF2-40B4-BE49-F238E27FC236}">
                <a16:creationId xmlns:a16="http://schemas.microsoft.com/office/drawing/2014/main" id="{D07271C1-B245-4D13-BE75-537E3A8B5804}"/>
              </a:ext>
            </a:extLst>
          </p:cNvPr>
          <p:cNvSpPr>
            <a:spLocks noGrp="1"/>
          </p:cNvSpPr>
          <p:nvPr>
            <p:ph type="body" sz="quarter" idx="16"/>
          </p:nvPr>
        </p:nvSpPr>
        <p:spPr>
          <a:xfrm>
            <a:off x="901862" y="1789350"/>
            <a:ext cx="10382437" cy="4306650"/>
          </a:xfrm>
        </p:spPr>
        <p:txBody>
          <a:bodyPr numCol="2" spcCol="365760">
            <a:noAutofit/>
          </a:bodyPr>
          <a:lstStyle>
            <a:lvl1pPr marL="512763" indent="-512763">
              <a:lnSpc>
                <a:spcPct val="113000"/>
              </a:lnSpc>
              <a:spcBef>
                <a:spcPts val="1300"/>
              </a:spcBef>
              <a:buFont typeface="+mj-lt"/>
              <a:buAutoNum type="romanUcPeriod"/>
              <a:defRPr sz="1800" b="1" cap="all" spc="100" baseline="0">
                <a:solidFill>
                  <a:schemeClr val="accent5"/>
                </a:solidFill>
                <a:latin typeface="+mj-lt"/>
              </a:defRPr>
            </a:lvl1pPr>
            <a:lvl2pPr marL="800100" indent="-342900">
              <a:buFont typeface="+mj-lt"/>
              <a:buAutoNum type="alphaUcPeriod"/>
              <a:defRPr/>
            </a:lvl2pPr>
            <a:lvl3pPr marL="1257300" indent="-342900">
              <a:buFont typeface="+mj-lt"/>
              <a:buAutoNum type="arabicPeriod"/>
              <a:defRPr/>
            </a:lvl3pPr>
            <a:lvl4pPr marL="1714500" indent="-342900">
              <a:buFont typeface="+mj-lt"/>
              <a:buAutoNum type="alphaLcPeriod"/>
              <a:defRPr/>
            </a:lvl4pPr>
            <a:lvl5pPr marL="2171700" indent="-342900">
              <a:buFont typeface="+mj-lt"/>
              <a:buAutoNum type="arabicParenR"/>
              <a:defRPr/>
            </a:lvl5pPr>
            <a:lvl6pPr marL="2286000" indent="0">
              <a:buFont typeface="+mj-lt"/>
              <a:buNone/>
              <a:defRPr sz="1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10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bwMode="black"/>
        <p:txBody>
          <a:bodyPr/>
          <a:lstStyle>
            <a:lvl1pPr>
              <a:defRPr>
                <a:solidFill>
                  <a:schemeClr val="bg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46C2AE31-92F3-49A9-81D3-96BC79C4E63B}"/>
              </a:ext>
            </a:extLst>
          </p:cNvPr>
          <p:cNvCxnSpPr>
            <a:cxnSpLocks/>
          </p:cNvCxnSpPr>
          <p:nvPr userDrawn="1"/>
        </p:nvCxnSpPr>
        <p:spPr bwMode="black">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6CFF31-4F99-1B4B-8AC3-C8DCCDEE23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65516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1CA11A93-7781-42D9-9EC4-7F5E1153B9E6}"/>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E1D949-6C61-954D-A526-E7F59AAAD7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2409180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1CA11A93-7781-42D9-9EC4-7F5E1153B9E6}"/>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E1D949-6C61-954D-A526-E7F59AAAD7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pic>
        <p:nvPicPr>
          <p:cNvPr id="7" name="Picture 6">
            <a:extLst>
              <a:ext uri="{FF2B5EF4-FFF2-40B4-BE49-F238E27FC236}">
                <a16:creationId xmlns:a16="http://schemas.microsoft.com/office/drawing/2014/main" id="{5625ED23-A372-4BF8-99DC-A5580C1020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261675948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BF55D-BFD2-4405-A961-A142B8B11337}"/>
              </a:ext>
            </a:extLst>
          </p:cNvPr>
          <p:cNvSpPr>
            <a:spLocks noGrp="1"/>
          </p:cNvSpPr>
          <p:nvPr>
            <p:ph type="title"/>
          </p:nvPr>
        </p:nvSpPr>
        <p:spPr>
          <a:xfrm>
            <a:off x="554038" y="854463"/>
            <a:ext cx="11028362" cy="415498"/>
          </a:xfrm>
          <a:prstGeom prst="rect">
            <a:avLst/>
          </a:prstGeom>
        </p:spPr>
        <p:txBody>
          <a:bodyPr vert="horz" wrap="square"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1A6034C-73F2-4775-8269-E838B5F91456}"/>
              </a:ext>
            </a:extLst>
          </p:cNvPr>
          <p:cNvSpPr>
            <a:spLocks noGrp="1"/>
          </p:cNvSpPr>
          <p:nvPr>
            <p:ph type="body" idx="1"/>
          </p:nvPr>
        </p:nvSpPr>
        <p:spPr>
          <a:xfrm>
            <a:off x="788276" y="2124424"/>
            <a:ext cx="10794124" cy="39715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115E38-067A-43FA-B0E3-47A1EC45C11C}"/>
              </a:ext>
            </a:extLst>
          </p:cNvPr>
          <p:cNvSpPr>
            <a:spLocks noGrp="1"/>
          </p:cNvSpPr>
          <p:nvPr>
            <p:ph type="sldNum" sz="quarter" idx="4"/>
          </p:nvPr>
        </p:nvSpPr>
        <p:spPr>
          <a:xfrm>
            <a:off x="11445240" y="6529281"/>
            <a:ext cx="137160" cy="123111"/>
          </a:xfrm>
          <a:prstGeom prst="rect">
            <a:avLst/>
          </a:prstGeom>
        </p:spPr>
        <p:txBody>
          <a:bodyPr vert="horz" wrap="square" lIns="0" tIns="0" rIns="0" bIns="0" rtlCol="0" anchor="ctr">
            <a:spAutoFit/>
          </a:bodyPr>
          <a:lstStyle>
            <a:lvl1pPr algn="r">
              <a:defRPr sz="800">
                <a:solidFill>
                  <a:schemeClr val="tx1"/>
                </a:solidFill>
                <a:latin typeface="+mj-lt"/>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BFC6D4ED-F0D2-4947-95CF-C84C569FD0F0}"/>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FDF4918-88C9-124D-83A5-9479FA29F212}"/>
              </a:ext>
            </a:extLst>
          </p:cNvPr>
          <p:cNvPicPr>
            <a:picLocks noChangeAspect="1"/>
          </p:cNvPicPr>
          <p:nvPr userDrawn="1"/>
        </p:nvPicPr>
        <p:blipFill>
          <a:blip r:embed="rId52" cstate="print">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4136391581"/>
      </p:ext>
    </p:extLst>
  </p:cSld>
  <p:clrMap bg1="lt1" tx1="dk1" bg2="lt2" tx2="dk2" accent1="accent1" accent2="accent2" accent3="accent3" accent4="accent4" accent5="accent5" accent6="accent6" hlink="hlink" folHlink="folHlink"/>
  <p:sldLayoutIdLst>
    <p:sldLayoutId id="214748374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20" r:id="rId48"/>
    <p:sldLayoutId id="2147483744" r:id="rId49"/>
    <p:sldLayoutId id="2147483745" r:id="rId50"/>
  </p:sldLayoutIdLst>
  <p:hf hdr="0" ft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349">
          <p15:clr>
            <a:srgbClr val="F26B43"/>
          </p15:clr>
        </p15:guide>
        <p15:guide id="3" orient="horz" pos="816">
          <p15:clr>
            <a:srgbClr val="F26B43"/>
          </p15:clr>
        </p15:guide>
        <p15:guide id="4" orient="horz" pos="1336">
          <p15:clr>
            <a:srgbClr val="F26B43"/>
          </p15:clr>
        </p15:guide>
        <p15:guide id="5" orient="horz" pos="3840">
          <p15:clr>
            <a:srgbClr val="F26B43"/>
          </p15:clr>
        </p15:guide>
        <p15:guide id="6" pos="7296">
          <p15:clr>
            <a:srgbClr val="F26B43"/>
          </p15:clr>
        </p15:guide>
        <p15:guide id="7" pos="496">
          <p15:clr>
            <a:srgbClr val="F26B43"/>
          </p15:clr>
        </p15:guide>
        <p15:guide id="8" pos="3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BF55D-BFD2-4405-A961-A142B8B11337}"/>
              </a:ext>
            </a:extLst>
          </p:cNvPr>
          <p:cNvSpPr>
            <a:spLocks noGrp="1"/>
          </p:cNvSpPr>
          <p:nvPr>
            <p:ph type="title"/>
          </p:nvPr>
        </p:nvSpPr>
        <p:spPr>
          <a:xfrm>
            <a:off x="554038" y="854463"/>
            <a:ext cx="11028362" cy="415498"/>
          </a:xfrm>
          <a:prstGeom prst="rect">
            <a:avLst/>
          </a:prstGeom>
        </p:spPr>
        <p:txBody>
          <a:bodyPr vert="horz" wrap="square"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1A6034C-73F2-4775-8269-E838B5F91456}"/>
              </a:ext>
            </a:extLst>
          </p:cNvPr>
          <p:cNvSpPr>
            <a:spLocks noGrp="1"/>
          </p:cNvSpPr>
          <p:nvPr>
            <p:ph type="body" idx="1"/>
          </p:nvPr>
        </p:nvSpPr>
        <p:spPr>
          <a:xfrm>
            <a:off x="788276" y="2124424"/>
            <a:ext cx="10794124" cy="39715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115E38-067A-43FA-B0E3-47A1EC45C11C}"/>
              </a:ext>
            </a:extLst>
          </p:cNvPr>
          <p:cNvSpPr>
            <a:spLocks noGrp="1"/>
          </p:cNvSpPr>
          <p:nvPr>
            <p:ph type="sldNum" sz="quarter" idx="4"/>
          </p:nvPr>
        </p:nvSpPr>
        <p:spPr>
          <a:xfrm>
            <a:off x="11445240" y="6529281"/>
            <a:ext cx="137160" cy="123111"/>
          </a:xfrm>
          <a:prstGeom prst="rect">
            <a:avLst/>
          </a:prstGeom>
        </p:spPr>
        <p:txBody>
          <a:bodyPr vert="horz" wrap="square" lIns="0" tIns="0" rIns="0" bIns="0" rtlCol="0" anchor="ctr">
            <a:spAutoFit/>
          </a:bodyPr>
          <a:lstStyle>
            <a:lvl1pPr algn="r">
              <a:defRPr sz="800">
                <a:solidFill>
                  <a:schemeClr val="tx1"/>
                </a:solidFill>
                <a:latin typeface="+mj-lt"/>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BFC6D4ED-F0D2-4947-95CF-C84C569FD0F0}"/>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FDF4918-88C9-124D-83A5-9479FA29F21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1053354714"/>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userDrawn="1">
          <p15:clr>
            <a:srgbClr val="F26B43"/>
          </p15:clr>
        </p15:guide>
        <p15:guide id="2" pos="349" userDrawn="1">
          <p15:clr>
            <a:srgbClr val="F26B43"/>
          </p15:clr>
        </p15:guide>
        <p15:guide id="3" orient="horz" pos="816" userDrawn="1">
          <p15:clr>
            <a:srgbClr val="F26B43"/>
          </p15:clr>
        </p15:guide>
        <p15:guide id="4" orient="horz" pos="1336" userDrawn="1">
          <p15:clr>
            <a:srgbClr val="F26B43"/>
          </p15:clr>
        </p15:guide>
        <p15:guide id="5" orient="horz" pos="3840" userDrawn="1">
          <p15:clr>
            <a:srgbClr val="F26B43"/>
          </p15:clr>
        </p15:guide>
        <p15:guide id="6" pos="7296" userDrawn="1">
          <p15:clr>
            <a:srgbClr val="F26B43"/>
          </p15:clr>
        </p15:guide>
        <p15:guide id="7" pos="496" userDrawn="1">
          <p15:clr>
            <a:srgbClr val="F26B43"/>
          </p15:clr>
        </p15:guide>
        <p15:guide id="8" pos="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BCCF7BD-5F69-054B-91A4-C1A37189B3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7" name="Text Placeholder 6">
            <a:extLst>
              <a:ext uri="{FF2B5EF4-FFF2-40B4-BE49-F238E27FC236}">
                <a16:creationId xmlns:a16="http://schemas.microsoft.com/office/drawing/2014/main" id="{1779F76C-5132-4B2F-9476-3E60D6597EF9}"/>
              </a:ext>
            </a:extLst>
          </p:cNvPr>
          <p:cNvSpPr>
            <a:spLocks noGrp="1"/>
          </p:cNvSpPr>
          <p:nvPr>
            <p:ph type="body" sz="quarter" idx="14"/>
          </p:nvPr>
        </p:nvSpPr>
        <p:spPr>
          <a:xfrm>
            <a:off x="363794" y="444350"/>
            <a:ext cx="5010464" cy="5896065"/>
          </a:xfrm>
        </p:spPr>
        <p:txBody>
          <a:bodyPr tIns="1783080"/>
          <a:lstStyle/>
          <a:p>
            <a:r>
              <a:rPr lang="en-US" sz="4400" dirty="0">
                <a:solidFill>
                  <a:srgbClr val="052656"/>
                </a:solidFill>
              </a:rPr>
              <a:t>Preserving Rural Housing</a:t>
            </a:r>
          </a:p>
          <a:p>
            <a:endParaRPr lang="en-US" dirty="0">
              <a:solidFill>
                <a:srgbClr val="052656"/>
              </a:solidFill>
            </a:endParaRPr>
          </a:p>
          <a:p>
            <a:r>
              <a:rPr lang="en-US" sz="1200" dirty="0">
                <a:solidFill>
                  <a:srgbClr val="052656"/>
                </a:solidFill>
              </a:rPr>
              <a:t>Robin Wolff, Senior Director, Rural Housing </a:t>
            </a:r>
          </a:p>
          <a:p>
            <a:r>
              <a:rPr lang="en-US" sz="1200" dirty="0">
                <a:solidFill>
                  <a:srgbClr val="052656"/>
                </a:solidFill>
              </a:rPr>
              <a:t>Kendra Home, Senior Program Director </a:t>
            </a:r>
            <a:endParaRPr lang="en-US" sz="1200" dirty="0"/>
          </a:p>
        </p:txBody>
      </p:sp>
      <p:sp>
        <p:nvSpPr>
          <p:cNvPr id="2" name="Slide Number Placeholder 1">
            <a:extLst>
              <a:ext uri="{FF2B5EF4-FFF2-40B4-BE49-F238E27FC236}">
                <a16:creationId xmlns:a16="http://schemas.microsoft.com/office/drawing/2014/main" id="{D4EE4BCC-EE40-4E0D-AD29-2816B1A8F3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BD3BC-ECEA-4736-8442-17C48683CD7A}" type="slidenum">
              <a:rPr kumimoji="0" lang="en-US" sz="800" b="0" i="0" u="none" strike="noStrike" kern="1200" cap="none" spc="0" normalizeH="0" baseline="0" noProof="0" smtClean="0">
                <a:ln>
                  <a:noFill/>
                </a:ln>
                <a:solidFill>
                  <a:srgbClr val="052656"/>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052656"/>
              </a:solidFill>
              <a:effectLst/>
              <a:uLnTx/>
              <a:uFillTx/>
              <a:latin typeface="Public Sans"/>
              <a:ea typeface="+mn-ea"/>
              <a:cs typeface="+mn-cs"/>
            </a:endParaRPr>
          </a:p>
        </p:txBody>
      </p:sp>
      <p:pic>
        <p:nvPicPr>
          <p:cNvPr id="13" name="Picture 12">
            <a:extLst>
              <a:ext uri="{FF2B5EF4-FFF2-40B4-BE49-F238E27FC236}">
                <a16:creationId xmlns:a16="http://schemas.microsoft.com/office/drawing/2014/main" id="{CA9D6867-ECFF-8149-91E4-B499AEE4CD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8488" y="902240"/>
            <a:ext cx="1812262" cy="493830"/>
          </a:xfrm>
          <a:prstGeom prst="rect">
            <a:avLst/>
          </a:prstGeom>
        </p:spPr>
      </p:pic>
      <p:sp>
        <p:nvSpPr>
          <p:cNvPr id="14" name="Freeform 5">
            <a:extLst>
              <a:ext uri="{FF2B5EF4-FFF2-40B4-BE49-F238E27FC236}">
                <a16:creationId xmlns:a16="http://schemas.microsoft.com/office/drawing/2014/main" id="{372D4E9A-B781-A046-833E-1B72E8381B21}"/>
              </a:ext>
            </a:extLst>
          </p:cNvPr>
          <p:cNvSpPr>
            <a:spLocks noEditPoints="1"/>
          </p:cNvSpPr>
          <p:nvPr/>
        </p:nvSpPr>
        <p:spPr bwMode="black">
          <a:xfrm>
            <a:off x="327935" y="442743"/>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2656"/>
              </a:solidFill>
              <a:effectLst/>
              <a:uLnTx/>
              <a:uFillTx/>
              <a:latin typeface="Public Sans Medium"/>
              <a:ea typeface="+mn-ea"/>
              <a:cs typeface="+mn-cs"/>
            </a:endParaRPr>
          </a:p>
        </p:txBody>
      </p:sp>
    </p:spTree>
    <p:extLst>
      <p:ext uri="{BB962C8B-B14F-4D97-AF65-F5344CB8AC3E}">
        <p14:creationId xmlns:p14="http://schemas.microsoft.com/office/powerpoint/2010/main" val="78206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4D8D1B-12B4-46FD-8727-DEB9DB6828FC}"/>
              </a:ext>
            </a:extLst>
          </p:cNvPr>
          <p:cNvSpPr>
            <a:spLocks noGrp="1"/>
          </p:cNvSpPr>
          <p:nvPr>
            <p:ph type="title"/>
          </p:nvPr>
        </p:nvSpPr>
        <p:spPr/>
        <p:txBody>
          <a:bodyPr/>
          <a:lstStyle/>
          <a:p>
            <a:r>
              <a:rPr lang="en-US" dirty="0"/>
              <a:t>Sources &amp; Uses</a:t>
            </a:r>
          </a:p>
        </p:txBody>
      </p:sp>
      <p:sp>
        <p:nvSpPr>
          <p:cNvPr id="7" name="TextBox 6">
            <a:extLst>
              <a:ext uri="{FF2B5EF4-FFF2-40B4-BE49-F238E27FC236}">
                <a16:creationId xmlns:a16="http://schemas.microsoft.com/office/drawing/2014/main" id="{BAB8CDF5-9300-43BA-B469-71B4C63B8705}"/>
              </a:ext>
            </a:extLst>
          </p:cNvPr>
          <p:cNvSpPr txBox="1"/>
          <p:nvPr/>
        </p:nvSpPr>
        <p:spPr>
          <a:xfrm>
            <a:off x="554038"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
        <p:nvSpPr>
          <p:cNvPr id="2" name="Slide Number Placeholder 1">
            <a:extLst>
              <a:ext uri="{FF2B5EF4-FFF2-40B4-BE49-F238E27FC236}">
                <a16:creationId xmlns:a16="http://schemas.microsoft.com/office/drawing/2014/main" id="{B4AB7A8B-81CA-452A-A705-5354FD30AE29}"/>
              </a:ext>
            </a:extLst>
          </p:cNvPr>
          <p:cNvSpPr>
            <a:spLocks noGrp="1"/>
          </p:cNvSpPr>
          <p:nvPr>
            <p:ph type="sldNum" sz="quarter" idx="12"/>
          </p:nvPr>
        </p:nvSpPr>
        <p:spPr/>
        <p:txBody>
          <a:bodyPr/>
          <a:lstStyle/>
          <a:p>
            <a:fld id="{986BD3BC-ECEA-4736-8442-17C48683CD7A}" type="slidenum">
              <a:rPr lang="en-US" smtClean="0"/>
              <a:t>10</a:t>
            </a:fld>
            <a:endParaRPr lang="en-US"/>
          </a:p>
        </p:txBody>
      </p:sp>
      <p:graphicFrame>
        <p:nvGraphicFramePr>
          <p:cNvPr id="3" name="Table 2">
            <a:extLst>
              <a:ext uri="{FF2B5EF4-FFF2-40B4-BE49-F238E27FC236}">
                <a16:creationId xmlns:a16="http://schemas.microsoft.com/office/drawing/2014/main" id="{39E4442D-0868-5D6B-37E5-EB09637EC688}"/>
              </a:ext>
            </a:extLst>
          </p:cNvPr>
          <p:cNvGraphicFramePr>
            <a:graphicFrameLocks noGrp="1"/>
          </p:cNvGraphicFramePr>
          <p:nvPr/>
        </p:nvGraphicFramePr>
        <p:xfrm>
          <a:off x="3092553" y="1321829"/>
          <a:ext cx="7770903" cy="5330563"/>
        </p:xfrm>
        <a:graphic>
          <a:graphicData uri="http://schemas.openxmlformats.org/drawingml/2006/table">
            <a:tbl>
              <a:tblPr/>
              <a:tblGrid>
                <a:gridCol w="2692280">
                  <a:extLst>
                    <a:ext uri="{9D8B030D-6E8A-4147-A177-3AD203B41FA5}">
                      <a16:colId xmlns:a16="http://schemas.microsoft.com/office/drawing/2014/main" val="3618512369"/>
                    </a:ext>
                  </a:extLst>
                </a:gridCol>
                <a:gridCol w="1699113">
                  <a:extLst>
                    <a:ext uri="{9D8B030D-6E8A-4147-A177-3AD203B41FA5}">
                      <a16:colId xmlns:a16="http://schemas.microsoft.com/office/drawing/2014/main" val="423463748"/>
                    </a:ext>
                  </a:extLst>
                </a:gridCol>
                <a:gridCol w="200179">
                  <a:extLst>
                    <a:ext uri="{9D8B030D-6E8A-4147-A177-3AD203B41FA5}">
                      <a16:colId xmlns:a16="http://schemas.microsoft.com/office/drawing/2014/main" val="2437040819"/>
                    </a:ext>
                  </a:extLst>
                </a:gridCol>
                <a:gridCol w="3179331">
                  <a:extLst>
                    <a:ext uri="{9D8B030D-6E8A-4147-A177-3AD203B41FA5}">
                      <a16:colId xmlns:a16="http://schemas.microsoft.com/office/drawing/2014/main" val="345864331"/>
                    </a:ext>
                  </a:extLst>
                </a:gridCol>
              </a:tblGrid>
              <a:tr h="199995">
                <a:tc>
                  <a:txBody>
                    <a:bodyPr/>
                    <a:lstStyle/>
                    <a:p>
                      <a:pPr algn="l" fontAlgn="b"/>
                      <a:r>
                        <a:rPr lang="en-US" sz="1400" b="0" i="0" u="none" strike="noStrike" dirty="0">
                          <a:solidFill>
                            <a:srgbClr val="000000"/>
                          </a:solidFill>
                          <a:effectLst/>
                          <a:latin typeface="Calibri" panose="020F0502020204030204" pitchFamily="34" charset="0"/>
                        </a:rPr>
                        <a:t>Richland Gardens, LP</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1528019148"/>
                  </a:ext>
                </a:extLst>
              </a:tr>
              <a:tr h="199995">
                <a:tc>
                  <a:txBody>
                    <a:bodyPr/>
                    <a:lstStyle/>
                    <a:p>
                      <a:pPr algn="l" fontAlgn="b"/>
                      <a:r>
                        <a:rPr lang="en-US" sz="1400" b="0" i="0" u="none" strike="noStrike" dirty="0">
                          <a:solidFill>
                            <a:srgbClr val="000000"/>
                          </a:solidFill>
                          <a:effectLst/>
                          <a:latin typeface="Calibri" panose="020F0502020204030204" pitchFamily="34" charset="0"/>
                        </a:rPr>
                        <a:t>Closing: January 19, 2023</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45496547"/>
                  </a:ext>
                </a:extLst>
              </a:tr>
              <a:tr h="199995">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1376748348"/>
                  </a:ext>
                </a:extLst>
              </a:tr>
              <a:tr h="199995">
                <a:tc>
                  <a:txBody>
                    <a:bodyPr/>
                    <a:lstStyle/>
                    <a:p>
                      <a:pPr algn="l" fontAlgn="b"/>
                      <a:r>
                        <a:rPr lang="en-US" sz="1400" b="1" i="0" u="none" strike="noStrike">
                          <a:solidFill>
                            <a:srgbClr val="000000"/>
                          </a:solidFill>
                          <a:effectLst/>
                          <a:latin typeface="Calibri" panose="020F0502020204030204" pitchFamily="34" charset="0"/>
                        </a:rPr>
                        <a:t>Sources</a:t>
                      </a:r>
                    </a:p>
                  </a:txBody>
                  <a:tcPr marL="8603" marR="8603" marT="8603" marB="0" anchor="b">
                    <a:lnL>
                      <a:noFill/>
                    </a:lnL>
                    <a:lnR>
                      <a:noFill/>
                    </a:lnR>
                    <a:lnT>
                      <a:noFill/>
                    </a:lnT>
                    <a:lnB>
                      <a:noFill/>
                    </a:lnB>
                  </a:tcPr>
                </a:tc>
                <a:tc>
                  <a:txBody>
                    <a:bodyPr/>
                    <a:lstStyle/>
                    <a:p>
                      <a:pPr algn="l" fontAlgn="b"/>
                      <a:endParaRPr lang="en-US" sz="1400" b="1"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1"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Funder</a:t>
                      </a:r>
                    </a:p>
                  </a:txBody>
                  <a:tcPr marL="8603" marR="8603" marT="8603" marB="0" anchor="b">
                    <a:lnL>
                      <a:noFill/>
                    </a:lnL>
                    <a:lnR>
                      <a:noFill/>
                    </a:lnR>
                    <a:lnT>
                      <a:noFill/>
                    </a:lnT>
                    <a:lnB>
                      <a:noFill/>
                    </a:lnB>
                  </a:tcPr>
                </a:tc>
                <a:extLst>
                  <a:ext uri="{0D108BD9-81ED-4DB2-BD59-A6C34878D82A}">
                    <a16:rowId xmlns:a16="http://schemas.microsoft.com/office/drawing/2014/main" val="2150997904"/>
                  </a:ext>
                </a:extLst>
              </a:tr>
              <a:tr h="199995">
                <a:tc>
                  <a:txBody>
                    <a:bodyPr/>
                    <a:lstStyle/>
                    <a:p>
                      <a:pPr algn="l" fontAlgn="b"/>
                      <a:r>
                        <a:rPr lang="en-US" sz="1400" b="0" i="0" u="sng" strike="noStrike" dirty="0">
                          <a:solidFill>
                            <a:srgbClr val="000000"/>
                          </a:solidFill>
                          <a:effectLst/>
                          <a:latin typeface="Calibri" panose="020F0502020204030204" pitchFamily="34" charset="0"/>
                        </a:rPr>
                        <a:t>Construction Period</a:t>
                      </a:r>
                    </a:p>
                  </a:txBody>
                  <a:tcPr marL="8603" marR="8603" marT="860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1488660133"/>
                  </a:ext>
                </a:extLst>
              </a:tr>
              <a:tr h="361988">
                <a:tc>
                  <a:txBody>
                    <a:bodyPr/>
                    <a:lstStyle/>
                    <a:p>
                      <a:pPr algn="l" fontAlgn="b"/>
                      <a:r>
                        <a:rPr lang="en-US" sz="1400" b="0" i="0" u="none" strike="noStrike" dirty="0">
                          <a:solidFill>
                            <a:srgbClr val="000000"/>
                          </a:solidFill>
                          <a:effectLst/>
                          <a:latin typeface="Calibri" panose="020F0502020204030204" pitchFamily="34" charset="0"/>
                        </a:rPr>
                        <a:t>Construction Loan</a:t>
                      </a: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                6,197,000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Regions Bank</a:t>
                      </a:r>
                    </a:p>
                  </a:txBody>
                  <a:tcPr marL="8603" marR="8603" marT="8603" marB="0" anchor="b">
                    <a:lnL>
                      <a:noFill/>
                    </a:lnL>
                    <a:lnR>
                      <a:noFill/>
                    </a:lnR>
                    <a:lnT>
                      <a:noFill/>
                    </a:lnT>
                    <a:lnB>
                      <a:noFill/>
                    </a:lnB>
                  </a:tcPr>
                </a:tc>
                <a:extLst>
                  <a:ext uri="{0D108BD9-81ED-4DB2-BD59-A6C34878D82A}">
                    <a16:rowId xmlns:a16="http://schemas.microsoft.com/office/drawing/2014/main" val="2517166528"/>
                  </a:ext>
                </a:extLst>
              </a:tr>
              <a:tr h="360839">
                <a:tc>
                  <a:txBody>
                    <a:bodyPr/>
                    <a:lstStyle/>
                    <a:p>
                      <a:pPr algn="l" fontAlgn="b"/>
                      <a:r>
                        <a:rPr lang="en-US" sz="1400" b="0" i="0" u="none" strike="noStrike" dirty="0">
                          <a:solidFill>
                            <a:srgbClr val="000000"/>
                          </a:solidFill>
                          <a:effectLst/>
                          <a:latin typeface="Calibri" panose="020F0502020204030204" pitchFamily="34" charset="0"/>
                        </a:rPr>
                        <a:t>OZ Investment</a:t>
                      </a: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                    525,000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HOPE Credit Union</a:t>
                      </a:r>
                    </a:p>
                  </a:txBody>
                  <a:tcPr marL="8603" marR="8603" marT="8603" marB="0" anchor="b">
                    <a:lnL>
                      <a:noFill/>
                    </a:lnL>
                    <a:lnR>
                      <a:noFill/>
                    </a:lnR>
                    <a:lnT>
                      <a:noFill/>
                    </a:lnT>
                    <a:lnB>
                      <a:noFill/>
                    </a:lnB>
                  </a:tcPr>
                </a:tc>
                <a:extLst>
                  <a:ext uri="{0D108BD9-81ED-4DB2-BD59-A6C34878D82A}">
                    <a16:rowId xmlns:a16="http://schemas.microsoft.com/office/drawing/2014/main" val="941217463"/>
                  </a:ext>
                </a:extLst>
              </a:tr>
              <a:tr h="320084">
                <a:tc>
                  <a:txBody>
                    <a:bodyPr/>
                    <a:lstStyle/>
                    <a:p>
                      <a:pPr algn="l" fontAlgn="b"/>
                      <a:r>
                        <a:rPr lang="en-US" sz="1400" b="0" i="0" u="sng" strike="noStrike" dirty="0">
                          <a:solidFill>
                            <a:srgbClr val="000000"/>
                          </a:solidFill>
                          <a:effectLst/>
                          <a:latin typeface="Calibri" panose="020F0502020204030204" pitchFamily="34" charset="0"/>
                        </a:rPr>
                        <a:t>Permanent</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547708460"/>
                  </a:ext>
                </a:extLst>
              </a:tr>
              <a:tr h="361988">
                <a:tc>
                  <a:txBody>
                    <a:bodyPr/>
                    <a:lstStyle/>
                    <a:p>
                      <a:pPr algn="l" fontAlgn="b"/>
                      <a:r>
                        <a:rPr lang="en-US" sz="1400" b="0" i="0" u="none" strike="noStrike" dirty="0">
                          <a:solidFill>
                            <a:srgbClr val="000000"/>
                          </a:solidFill>
                          <a:effectLst/>
                          <a:latin typeface="Calibri" panose="020F0502020204030204" pitchFamily="34" charset="0"/>
                        </a:rPr>
                        <a:t>RD 538 Perm Loan</a:t>
                      </a: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                1,916,000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Churchill Stateside Group</a:t>
                      </a:r>
                    </a:p>
                  </a:txBody>
                  <a:tcPr marL="8603" marR="8603" marT="8603" marB="0" anchor="b">
                    <a:lnL>
                      <a:noFill/>
                    </a:lnL>
                    <a:lnR>
                      <a:noFill/>
                    </a:lnR>
                    <a:lnT>
                      <a:noFill/>
                    </a:lnT>
                    <a:lnB>
                      <a:noFill/>
                    </a:lnB>
                  </a:tcPr>
                </a:tc>
                <a:extLst>
                  <a:ext uri="{0D108BD9-81ED-4DB2-BD59-A6C34878D82A}">
                    <a16:rowId xmlns:a16="http://schemas.microsoft.com/office/drawing/2014/main" val="858158213"/>
                  </a:ext>
                </a:extLst>
              </a:tr>
              <a:tr h="361988">
                <a:tc>
                  <a:txBody>
                    <a:bodyPr/>
                    <a:lstStyle/>
                    <a:p>
                      <a:pPr algn="l" fontAlgn="b"/>
                      <a:r>
                        <a:rPr lang="en-US" sz="1400" b="0" i="0" u="none" strike="noStrike" dirty="0">
                          <a:solidFill>
                            <a:srgbClr val="000000"/>
                          </a:solidFill>
                          <a:effectLst/>
                          <a:latin typeface="Calibri" panose="020F0502020204030204" pitchFamily="34" charset="0"/>
                        </a:rPr>
                        <a:t>RD 515 Perm Loan</a:t>
                      </a:r>
                    </a:p>
                  </a:txBody>
                  <a:tcPr marL="8603" marR="8603" marT="860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1,024,743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USDA Rural Development</a:t>
                      </a:r>
                    </a:p>
                  </a:txBody>
                  <a:tcPr marL="8603" marR="8603" marT="8603" marB="0" anchor="b">
                    <a:lnL>
                      <a:noFill/>
                    </a:lnL>
                    <a:lnR>
                      <a:noFill/>
                    </a:lnR>
                    <a:lnT>
                      <a:noFill/>
                    </a:lnT>
                    <a:lnB>
                      <a:noFill/>
                    </a:lnB>
                  </a:tcPr>
                </a:tc>
                <a:extLst>
                  <a:ext uri="{0D108BD9-81ED-4DB2-BD59-A6C34878D82A}">
                    <a16:rowId xmlns:a16="http://schemas.microsoft.com/office/drawing/2014/main" val="2611981116"/>
                  </a:ext>
                </a:extLst>
              </a:tr>
              <a:tr h="361988">
                <a:tc>
                  <a:txBody>
                    <a:bodyPr/>
                    <a:lstStyle/>
                    <a:p>
                      <a:pPr algn="l" fontAlgn="b"/>
                      <a:r>
                        <a:rPr lang="en-US" sz="1400" b="0" i="0" u="none" strike="noStrike" dirty="0">
                          <a:solidFill>
                            <a:srgbClr val="000000"/>
                          </a:solidFill>
                          <a:effectLst/>
                          <a:latin typeface="Calibri" panose="020F0502020204030204" pitchFamily="34" charset="0"/>
                        </a:rPr>
                        <a:t>RD 515 Perm Loan - Subsequent</a:t>
                      </a:r>
                    </a:p>
                  </a:txBody>
                  <a:tcPr marL="8603" marR="8603" marT="8603"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 $                    512,252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USDA Rural Development</a:t>
                      </a:r>
                    </a:p>
                  </a:txBody>
                  <a:tcPr marL="8603" marR="8603" marT="8603" marB="0" anchor="b">
                    <a:lnL>
                      <a:noFill/>
                    </a:lnL>
                    <a:lnR>
                      <a:noFill/>
                    </a:lnR>
                    <a:lnT>
                      <a:noFill/>
                    </a:lnT>
                    <a:lnB>
                      <a:noFill/>
                    </a:lnB>
                  </a:tcPr>
                </a:tc>
                <a:extLst>
                  <a:ext uri="{0D108BD9-81ED-4DB2-BD59-A6C34878D82A}">
                    <a16:rowId xmlns:a16="http://schemas.microsoft.com/office/drawing/2014/main" val="972126778"/>
                  </a:ext>
                </a:extLst>
              </a:tr>
              <a:tr h="361988">
                <a:tc>
                  <a:txBody>
                    <a:bodyPr/>
                    <a:lstStyle/>
                    <a:p>
                      <a:pPr algn="l" fontAlgn="b"/>
                      <a:r>
                        <a:rPr lang="en-US" sz="1400" b="0" i="0" u="none" strike="noStrike" dirty="0">
                          <a:solidFill>
                            <a:srgbClr val="000000"/>
                          </a:solidFill>
                          <a:effectLst/>
                          <a:latin typeface="Calibri" panose="020F0502020204030204" pitchFamily="34" charset="0"/>
                        </a:rPr>
                        <a:t>9% Tax Credit Equity</a:t>
                      </a: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                8,387,576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Regions Bank</a:t>
                      </a:r>
                    </a:p>
                  </a:txBody>
                  <a:tcPr marL="8603" marR="8603" marT="8603" marB="0" anchor="b">
                    <a:lnL>
                      <a:noFill/>
                    </a:lnL>
                    <a:lnR>
                      <a:noFill/>
                    </a:lnR>
                    <a:lnT>
                      <a:noFill/>
                    </a:lnT>
                    <a:lnB>
                      <a:noFill/>
                    </a:lnB>
                  </a:tcPr>
                </a:tc>
                <a:extLst>
                  <a:ext uri="{0D108BD9-81ED-4DB2-BD59-A6C34878D82A}">
                    <a16:rowId xmlns:a16="http://schemas.microsoft.com/office/drawing/2014/main" val="384739448"/>
                  </a:ext>
                </a:extLst>
              </a:tr>
              <a:tr h="361988">
                <a:tc>
                  <a:txBody>
                    <a:bodyPr/>
                    <a:lstStyle/>
                    <a:p>
                      <a:pPr algn="l" fontAlgn="b"/>
                      <a:r>
                        <a:rPr lang="en-US" sz="1400" b="0" i="0" u="none" strike="noStrike">
                          <a:solidFill>
                            <a:srgbClr val="000000"/>
                          </a:solidFill>
                          <a:effectLst/>
                          <a:latin typeface="Calibri" panose="020F0502020204030204" pitchFamily="34" charset="0"/>
                        </a:rPr>
                        <a:t>AHP Atlanta</a:t>
                      </a: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                    479,307 </a:t>
                      </a:r>
                    </a:p>
                  </a:txBody>
                  <a:tcPr marL="8603" marR="8603" marT="860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FHLB Atlanta</a:t>
                      </a:r>
                    </a:p>
                  </a:txBody>
                  <a:tcPr marL="8603" marR="8603" marT="8603" marB="0" anchor="b">
                    <a:lnL>
                      <a:noFill/>
                    </a:lnL>
                    <a:lnR>
                      <a:noFill/>
                    </a:lnR>
                    <a:lnT>
                      <a:noFill/>
                    </a:lnT>
                    <a:lnB>
                      <a:noFill/>
                    </a:lnB>
                  </a:tcPr>
                </a:tc>
                <a:extLst>
                  <a:ext uri="{0D108BD9-81ED-4DB2-BD59-A6C34878D82A}">
                    <a16:rowId xmlns:a16="http://schemas.microsoft.com/office/drawing/2014/main" val="2596926912"/>
                  </a:ext>
                </a:extLst>
              </a:tr>
              <a:tr h="361988">
                <a:tc>
                  <a:txBody>
                    <a:bodyPr/>
                    <a:lstStyle/>
                    <a:p>
                      <a:pPr algn="l" fontAlgn="b"/>
                      <a:r>
                        <a:rPr lang="en-US" sz="1400" b="0" i="0" u="none" strike="noStrike" dirty="0">
                          <a:solidFill>
                            <a:srgbClr val="000000"/>
                          </a:solidFill>
                          <a:effectLst/>
                          <a:latin typeface="Calibri" panose="020F0502020204030204" pitchFamily="34" charset="0"/>
                        </a:rPr>
                        <a:t>GP Capital Contribution</a:t>
                      </a:r>
                    </a:p>
                  </a:txBody>
                  <a:tcPr marL="8603" marR="8603" marT="860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 $                            110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1923986498"/>
                  </a:ext>
                </a:extLst>
              </a:tr>
              <a:tr h="199995">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3557461796"/>
                  </a:ext>
                </a:extLst>
              </a:tr>
              <a:tr h="361988">
                <a:tc>
                  <a:txBody>
                    <a:bodyPr/>
                    <a:lstStyle/>
                    <a:p>
                      <a:pPr algn="l" fontAlgn="b"/>
                      <a:r>
                        <a:rPr lang="en-US" sz="1400" b="1" i="0" u="none" strike="noStrike">
                          <a:solidFill>
                            <a:srgbClr val="000000"/>
                          </a:solidFill>
                          <a:effectLst/>
                          <a:latin typeface="Calibri" panose="020F0502020204030204" pitchFamily="34" charset="0"/>
                        </a:rPr>
                        <a:t>Total</a:t>
                      </a:r>
                    </a:p>
                  </a:txBody>
                  <a:tcPr marL="8603" marR="8603" marT="8603"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 $              12,319,988 </a:t>
                      </a: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3428128570"/>
                  </a:ext>
                </a:extLst>
              </a:tr>
              <a:tr h="199995">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1960743103"/>
                  </a:ext>
                </a:extLst>
              </a:tr>
              <a:tr h="199995">
                <a:tc>
                  <a:txBody>
                    <a:bodyPr/>
                    <a:lstStyle/>
                    <a:p>
                      <a:pPr algn="l" fontAlgn="b"/>
                      <a:endParaRPr lang="en-US" sz="12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603" marR="8603" marT="8603"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603" marR="8603" marT="8603" marB="0" anchor="b">
                    <a:lnL>
                      <a:noFill/>
                    </a:lnL>
                    <a:lnR>
                      <a:noFill/>
                    </a:lnR>
                    <a:lnT>
                      <a:noFill/>
                    </a:lnT>
                    <a:lnB>
                      <a:noFill/>
                    </a:lnB>
                  </a:tcPr>
                </a:tc>
                <a:extLst>
                  <a:ext uri="{0D108BD9-81ED-4DB2-BD59-A6C34878D82A}">
                    <a16:rowId xmlns:a16="http://schemas.microsoft.com/office/drawing/2014/main" val="2472766469"/>
                  </a:ext>
                </a:extLst>
              </a:tr>
            </a:tbl>
          </a:graphicData>
        </a:graphic>
      </p:graphicFrame>
    </p:spTree>
    <p:extLst>
      <p:ext uri="{BB962C8B-B14F-4D97-AF65-F5344CB8AC3E}">
        <p14:creationId xmlns:p14="http://schemas.microsoft.com/office/powerpoint/2010/main" val="229892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ouse under construction with trees and blue sky&#10;&#10;Description automatically generated with low confidence">
            <a:extLst>
              <a:ext uri="{FF2B5EF4-FFF2-40B4-BE49-F238E27FC236}">
                <a16:creationId xmlns:a16="http://schemas.microsoft.com/office/drawing/2014/main" id="{0E1EBA15-AC97-7C96-0DA0-4278FEA0F97E}"/>
              </a:ext>
            </a:extLst>
          </p:cNvPr>
          <p:cNvPicPr>
            <a:picLocks noChangeAspect="1"/>
          </p:cNvPicPr>
          <p:nvPr/>
        </p:nvPicPr>
        <p:blipFill>
          <a:blip r:embed="rId3" cstate="print">
            <a:extLst>
              <a:ext uri="{28A0092B-C50C-407E-A947-70E740481C1C}">
                <a14:useLocalDpi xmlns:a14="http://schemas.microsoft.com/office/drawing/2010/main" val="0"/>
              </a:ext>
            </a:extLst>
          </a:blip>
          <a:srcRect t="880" r="3" b="3"/>
          <a:stretch/>
        </p:blipFill>
        <p:spPr>
          <a:xfrm>
            <a:off x="726356" y="2110104"/>
            <a:ext cx="5344650" cy="3973196"/>
          </a:xfrm>
          <a:prstGeom prst="rect">
            <a:avLst/>
          </a:prstGeom>
          <a:noFill/>
        </p:spPr>
      </p:pic>
      <p:sp>
        <p:nvSpPr>
          <p:cNvPr id="18" name="Slide Number Placeholder 3">
            <a:extLst>
              <a:ext uri="{FF2B5EF4-FFF2-40B4-BE49-F238E27FC236}">
                <a16:creationId xmlns:a16="http://schemas.microsoft.com/office/drawing/2014/main" id="{C0A7D4C8-F073-0FB7-B80B-A6C37B967313}"/>
              </a:ext>
            </a:extLst>
          </p:cNvPr>
          <p:cNvSpPr>
            <a:spLocks noGrp="1"/>
          </p:cNvSpPr>
          <p:nvPr>
            <p:ph type="sldNum" sz="quarter" idx="12"/>
          </p:nvPr>
        </p:nvSpPr>
        <p:spPr>
          <a:xfrm>
            <a:off x="11445240" y="6529281"/>
            <a:ext cx="137160" cy="123111"/>
          </a:xfrm>
        </p:spPr>
        <p:txBody>
          <a:bodyPr/>
          <a:lstStyle/>
          <a:p>
            <a:pPr>
              <a:spcAft>
                <a:spcPts val="600"/>
              </a:spcAft>
            </a:pPr>
            <a:fld id="{986BD3BC-ECEA-4736-8442-17C48683CD7A}" type="slidenum">
              <a:rPr lang="en-US" smtClean="0"/>
              <a:pPr>
                <a:spcAft>
                  <a:spcPts val="600"/>
                </a:spcAft>
              </a:pPr>
              <a:t>11</a:t>
            </a:fld>
            <a:endParaRPr lang="en-US"/>
          </a:p>
        </p:txBody>
      </p:sp>
      <p:pic>
        <p:nvPicPr>
          <p:cNvPr id="8" name="Picture 7" descr="A building under construction with a bulldozer&#10;&#10;Description automatically generated with low confidence">
            <a:extLst>
              <a:ext uri="{FF2B5EF4-FFF2-40B4-BE49-F238E27FC236}">
                <a16:creationId xmlns:a16="http://schemas.microsoft.com/office/drawing/2014/main" id="{48BACEA7-E04B-DBC8-FD91-10F5A161D1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9" b="-2"/>
          <a:stretch/>
        </p:blipFill>
        <p:spPr>
          <a:xfrm rot="5400000">
            <a:off x="6254134" y="1060656"/>
            <a:ext cx="5751872" cy="4528571"/>
          </a:xfrm>
          <a:prstGeom prst="rect">
            <a:avLst/>
          </a:prstGeom>
          <a:noFill/>
          <a:ln w="184150" cap="sq">
            <a:solidFill>
              <a:schemeClr val="bg2"/>
            </a:solidFill>
            <a:miter lim="800000"/>
          </a:ln>
        </p:spPr>
      </p:pic>
      <p:sp>
        <p:nvSpPr>
          <p:cNvPr id="5" name="TextBox 4">
            <a:extLst>
              <a:ext uri="{FF2B5EF4-FFF2-40B4-BE49-F238E27FC236}">
                <a16:creationId xmlns:a16="http://schemas.microsoft.com/office/drawing/2014/main" id="{F3DFFB82-22D9-5F27-9F9A-C5BA18008E7B}"/>
              </a:ext>
            </a:extLst>
          </p:cNvPr>
          <p:cNvSpPr txBox="1"/>
          <p:nvPr/>
        </p:nvSpPr>
        <p:spPr>
          <a:xfrm>
            <a:off x="554038"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
        <p:nvSpPr>
          <p:cNvPr id="13" name="Title 4">
            <a:extLst>
              <a:ext uri="{FF2B5EF4-FFF2-40B4-BE49-F238E27FC236}">
                <a16:creationId xmlns:a16="http://schemas.microsoft.com/office/drawing/2014/main" id="{F1422664-6CF3-3C0E-31F4-D9974BE222C8}"/>
              </a:ext>
            </a:extLst>
          </p:cNvPr>
          <p:cNvSpPr>
            <a:spLocks noGrp="1"/>
          </p:cNvSpPr>
          <p:nvPr>
            <p:ph type="title"/>
          </p:nvPr>
        </p:nvSpPr>
        <p:spPr>
          <a:xfrm>
            <a:off x="554038" y="854463"/>
            <a:ext cx="11028362" cy="415498"/>
          </a:xfrm>
        </p:spPr>
        <p:txBody>
          <a:bodyPr/>
          <a:lstStyle/>
          <a:p>
            <a:r>
              <a:rPr lang="en-US" dirty="0"/>
              <a:t>June 2023</a:t>
            </a:r>
          </a:p>
        </p:txBody>
      </p:sp>
    </p:spTree>
    <p:extLst>
      <p:ext uri="{BB962C8B-B14F-4D97-AF65-F5344CB8AC3E}">
        <p14:creationId xmlns:p14="http://schemas.microsoft.com/office/powerpoint/2010/main" val="4196652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18628-A88C-B118-9856-A8F1DF4CE5C2}"/>
              </a:ext>
            </a:extLst>
          </p:cNvPr>
          <p:cNvSpPr txBox="1"/>
          <p:nvPr/>
        </p:nvSpPr>
        <p:spPr>
          <a:xfrm>
            <a:off x="554038"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
        <p:nvSpPr>
          <p:cNvPr id="4" name="Title 4">
            <a:extLst>
              <a:ext uri="{FF2B5EF4-FFF2-40B4-BE49-F238E27FC236}">
                <a16:creationId xmlns:a16="http://schemas.microsoft.com/office/drawing/2014/main" id="{37F3E05B-6A1D-3708-3459-05AE389E18B2}"/>
              </a:ext>
            </a:extLst>
          </p:cNvPr>
          <p:cNvSpPr>
            <a:spLocks noGrp="1"/>
          </p:cNvSpPr>
          <p:nvPr>
            <p:ph type="title"/>
          </p:nvPr>
        </p:nvSpPr>
        <p:spPr>
          <a:xfrm>
            <a:off x="554038" y="854463"/>
            <a:ext cx="11028362" cy="415498"/>
          </a:xfrm>
        </p:spPr>
        <p:txBody>
          <a:bodyPr/>
          <a:lstStyle/>
          <a:p>
            <a:r>
              <a:rPr lang="en-US" dirty="0"/>
              <a:t>July 2024</a:t>
            </a:r>
          </a:p>
        </p:txBody>
      </p:sp>
      <p:pic>
        <p:nvPicPr>
          <p:cNvPr id="6" name="Picture 5" descr="An aerial view of a building&#10;&#10;Description automatically generated">
            <a:extLst>
              <a:ext uri="{FF2B5EF4-FFF2-40B4-BE49-F238E27FC236}">
                <a16:creationId xmlns:a16="http://schemas.microsoft.com/office/drawing/2014/main" id="{43010601-35B7-5787-DE02-D24A8DB4C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7875" y="174171"/>
            <a:ext cx="8679543" cy="6509657"/>
          </a:xfrm>
          <a:prstGeom prst="rect">
            <a:avLst/>
          </a:prstGeom>
        </p:spPr>
      </p:pic>
    </p:spTree>
    <p:extLst>
      <p:ext uri="{BB962C8B-B14F-4D97-AF65-F5344CB8AC3E}">
        <p14:creationId xmlns:p14="http://schemas.microsoft.com/office/powerpoint/2010/main" val="113320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18628-A88C-B118-9856-A8F1DF4CE5C2}"/>
              </a:ext>
            </a:extLst>
          </p:cNvPr>
          <p:cNvSpPr txBox="1"/>
          <p:nvPr/>
        </p:nvSpPr>
        <p:spPr>
          <a:xfrm>
            <a:off x="554038"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
        <p:nvSpPr>
          <p:cNvPr id="4" name="Title 4">
            <a:extLst>
              <a:ext uri="{FF2B5EF4-FFF2-40B4-BE49-F238E27FC236}">
                <a16:creationId xmlns:a16="http://schemas.microsoft.com/office/drawing/2014/main" id="{37F3E05B-6A1D-3708-3459-05AE389E18B2}"/>
              </a:ext>
            </a:extLst>
          </p:cNvPr>
          <p:cNvSpPr>
            <a:spLocks noGrp="1"/>
          </p:cNvSpPr>
          <p:nvPr>
            <p:ph type="title"/>
          </p:nvPr>
        </p:nvSpPr>
        <p:spPr>
          <a:xfrm>
            <a:off x="554038" y="854463"/>
            <a:ext cx="11028362" cy="415498"/>
          </a:xfrm>
        </p:spPr>
        <p:txBody>
          <a:bodyPr/>
          <a:lstStyle/>
          <a:p>
            <a:r>
              <a:rPr lang="en-US" dirty="0"/>
              <a:t>July 2024</a:t>
            </a:r>
          </a:p>
        </p:txBody>
      </p:sp>
      <p:pic>
        <p:nvPicPr>
          <p:cNvPr id="7" name="Picture 6" descr="A parking lot with cars and buildings&#10;&#10;Description automatically generated">
            <a:extLst>
              <a:ext uri="{FF2B5EF4-FFF2-40B4-BE49-F238E27FC236}">
                <a16:creationId xmlns:a16="http://schemas.microsoft.com/office/drawing/2014/main" id="{F7999846-7BFF-B95A-602B-B9E8294E6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571" y="227048"/>
            <a:ext cx="9382249" cy="6514408"/>
          </a:xfrm>
          <a:prstGeom prst="rect">
            <a:avLst/>
          </a:prstGeom>
        </p:spPr>
      </p:pic>
    </p:spTree>
    <p:extLst>
      <p:ext uri="{BB962C8B-B14F-4D97-AF65-F5344CB8AC3E}">
        <p14:creationId xmlns:p14="http://schemas.microsoft.com/office/powerpoint/2010/main" val="342107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18628-A88C-B118-9856-A8F1DF4CE5C2}"/>
              </a:ext>
            </a:extLst>
          </p:cNvPr>
          <p:cNvSpPr txBox="1"/>
          <p:nvPr/>
        </p:nvSpPr>
        <p:spPr>
          <a:xfrm>
            <a:off x="554038"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
        <p:nvSpPr>
          <p:cNvPr id="4" name="Title 4">
            <a:extLst>
              <a:ext uri="{FF2B5EF4-FFF2-40B4-BE49-F238E27FC236}">
                <a16:creationId xmlns:a16="http://schemas.microsoft.com/office/drawing/2014/main" id="{37F3E05B-6A1D-3708-3459-05AE389E18B2}"/>
              </a:ext>
            </a:extLst>
          </p:cNvPr>
          <p:cNvSpPr>
            <a:spLocks noGrp="1"/>
          </p:cNvSpPr>
          <p:nvPr>
            <p:ph type="title"/>
          </p:nvPr>
        </p:nvSpPr>
        <p:spPr>
          <a:xfrm>
            <a:off x="554038" y="854463"/>
            <a:ext cx="11028362" cy="415498"/>
          </a:xfrm>
        </p:spPr>
        <p:txBody>
          <a:bodyPr/>
          <a:lstStyle/>
          <a:p>
            <a:r>
              <a:rPr lang="en-US" dirty="0"/>
              <a:t>July 2024</a:t>
            </a:r>
          </a:p>
        </p:txBody>
      </p:sp>
      <p:pic>
        <p:nvPicPr>
          <p:cNvPr id="9" name="Picture 8">
            <a:extLst>
              <a:ext uri="{FF2B5EF4-FFF2-40B4-BE49-F238E27FC236}">
                <a16:creationId xmlns:a16="http://schemas.microsoft.com/office/drawing/2014/main" id="{02D80ADC-7B2A-9AF5-9547-0A31982AF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764" y="537864"/>
            <a:ext cx="6241416" cy="4125576"/>
          </a:xfrm>
          <a:prstGeom prst="rect">
            <a:avLst/>
          </a:prstGeom>
        </p:spPr>
      </p:pic>
      <p:pic>
        <p:nvPicPr>
          <p:cNvPr id="3" name="Picture 2">
            <a:extLst>
              <a:ext uri="{FF2B5EF4-FFF2-40B4-BE49-F238E27FC236}">
                <a16:creationId xmlns:a16="http://schemas.microsoft.com/office/drawing/2014/main" id="{4BE60DAB-D024-EECC-F070-6E4C24A62205}"/>
              </a:ext>
            </a:extLst>
          </p:cNvPr>
          <p:cNvPicPr>
            <a:picLocks noChangeAspect="1"/>
          </p:cNvPicPr>
          <p:nvPr/>
        </p:nvPicPr>
        <p:blipFill>
          <a:blip r:embed="rId4"/>
          <a:stretch>
            <a:fillRect/>
          </a:stretch>
        </p:blipFill>
        <p:spPr>
          <a:xfrm>
            <a:off x="363820" y="2155371"/>
            <a:ext cx="5831532" cy="4480561"/>
          </a:xfrm>
          <a:prstGeom prst="rect">
            <a:avLst/>
          </a:prstGeom>
        </p:spPr>
      </p:pic>
    </p:spTree>
    <p:extLst>
      <p:ext uri="{BB962C8B-B14F-4D97-AF65-F5344CB8AC3E}">
        <p14:creationId xmlns:p14="http://schemas.microsoft.com/office/powerpoint/2010/main" val="181873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7F3E05B-6A1D-3708-3459-05AE389E18B2}"/>
              </a:ext>
            </a:extLst>
          </p:cNvPr>
          <p:cNvSpPr>
            <a:spLocks noGrp="1"/>
          </p:cNvSpPr>
          <p:nvPr>
            <p:ph type="title"/>
          </p:nvPr>
        </p:nvSpPr>
        <p:spPr>
          <a:xfrm>
            <a:off x="554038" y="854463"/>
            <a:ext cx="11028362" cy="415498"/>
          </a:xfrm>
        </p:spPr>
        <p:txBody>
          <a:bodyPr vert="horz" wrap="square" lIns="0" tIns="0" rIns="0" bIns="0" rtlCol="0" anchor="b" anchorCtr="0">
            <a:normAutofit/>
          </a:bodyPr>
          <a:lstStyle/>
          <a:p>
            <a:r>
              <a:rPr lang="en-US" b="1" kern="1200">
                <a:latin typeface="+mj-lt"/>
                <a:ea typeface="+mj-ea"/>
                <a:cs typeface="+mj-cs"/>
              </a:rPr>
              <a:t>July 2024</a:t>
            </a:r>
          </a:p>
        </p:txBody>
      </p:sp>
      <p:pic>
        <p:nvPicPr>
          <p:cNvPr id="8" name="Picture 7" descr="A kitchen with a large island&#10;&#10;Description automatically generated">
            <a:extLst>
              <a:ext uri="{FF2B5EF4-FFF2-40B4-BE49-F238E27FC236}">
                <a16:creationId xmlns:a16="http://schemas.microsoft.com/office/drawing/2014/main" id="{B2B9E0E6-27F8-A1C5-C96D-5B20DDE81517}"/>
              </a:ext>
            </a:extLst>
          </p:cNvPr>
          <p:cNvPicPr>
            <a:picLocks noChangeAspect="1"/>
          </p:cNvPicPr>
          <p:nvPr/>
        </p:nvPicPr>
        <p:blipFill>
          <a:blip r:embed="rId3" cstate="print">
            <a:extLst>
              <a:ext uri="{28A0092B-C50C-407E-A947-70E740481C1C}">
                <a14:useLocalDpi xmlns:a14="http://schemas.microsoft.com/office/drawing/2010/main" val="0"/>
              </a:ext>
            </a:extLst>
          </a:blip>
          <a:srcRect t="43916" r="1" b="2244"/>
          <a:stretch/>
        </p:blipFill>
        <p:spPr>
          <a:xfrm>
            <a:off x="787400" y="2122804"/>
            <a:ext cx="5110314" cy="3973196"/>
          </a:xfrm>
          <a:prstGeom prst="rect">
            <a:avLst/>
          </a:prstGeom>
          <a:noFill/>
        </p:spPr>
      </p:pic>
      <p:pic>
        <p:nvPicPr>
          <p:cNvPr id="6" name="Picture 5" descr="A room with computers on the desks&#10;&#10;Description automatically generated">
            <a:extLst>
              <a:ext uri="{FF2B5EF4-FFF2-40B4-BE49-F238E27FC236}">
                <a16:creationId xmlns:a16="http://schemas.microsoft.com/office/drawing/2014/main" id="{7F3CC8CF-F94A-55D5-4BDA-C650086487AC}"/>
              </a:ext>
            </a:extLst>
          </p:cNvPr>
          <p:cNvPicPr>
            <a:picLocks noChangeAspect="1"/>
          </p:cNvPicPr>
          <p:nvPr/>
        </p:nvPicPr>
        <p:blipFill>
          <a:blip r:embed="rId4" cstate="print">
            <a:extLst>
              <a:ext uri="{28A0092B-C50C-407E-A947-70E740481C1C}">
                <a14:useLocalDpi xmlns:a14="http://schemas.microsoft.com/office/drawing/2010/main" val="0"/>
              </a:ext>
            </a:extLst>
          </a:blip>
          <a:srcRect l="9348" r="5763"/>
          <a:stretch/>
        </p:blipFill>
        <p:spPr>
          <a:xfrm>
            <a:off x="6408992" y="2122804"/>
            <a:ext cx="5110314" cy="3973196"/>
          </a:xfrm>
          <a:prstGeom prst="rect">
            <a:avLst/>
          </a:prstGeom>
          <a:noFill/>
        </p:spPr>
      </p:pic>
      <p:sp>
        <p:nvSpPr>
          <p:cNvPr id="13" name="Slide Number Placeholder 4">
            <a:extLst>
              <a:ext uri="{FF2B5EF4-FFF2-40B4-BE49-F238E27FC236}">
                <a16:creationId xmlns:a16="http://schemas.microsoft.com/office/drawing/2014/main" id="{874BA875-31B0-D0D2-4A25-D3A8942C6DE5}"/>
              </a:ext>
            </a:extLst>
          </p:cNvPr>
          <p:cNvSpPr>
            <a:spLocks noGrp="1"/>
          </p:cNvSpPr>
          <p:nvPr>
            <p:ph type="sldNum" sz="quarter" idx="12"/>
          </p:nvPr>
        </p:nvSpPr>
        <p:spPr>
          <a:xfrm>
            <a:off x="11445240" y="6529281"/>
            <a:ext cx="137160" cy="123111"/>
          </a:xfrm>
        </p:spPr>
        <p:txBody>
          <a:bodyPr/>
          <a:lstStyle/>
          <a:p>
            <a:pPr>
              <a:spcAft>
                <a:spcPts val="600"/>
              </a:spcAft>
            </a:pPr>
            <a:fld id="{986BD3BC-ECEA-4736-8442-17C48683CD7A}" type="slidenum">
              <a:rPr lang="en-US" smtClean="0"/>
              <a:pPr>
                <a:spcAft>
                  <a:spcPts val="600"/>
                </a:spcAft>
              </a:pPr>
              <a:t>15</a:t>
            </a:fld>
            <a:endParaRPr lang="en-US"/>
          </a:p>
        </p:txBody>
      </p:sp>
      <p:sp>
        <p:nvSpPr>
          <p:cNvPr id="10" name="TextBox 9">
            <a:extLst>
              <a:ext uri="{FF2B5EF4-FFF2-40B4-BE49-F238E27FC236}">
                <a16:creationId xmlns:a16="http://schemas.microsoft.com/office/drawing/2014/main" id="{1A59A26D-7C87-6455-231D-3BFEFC671170}"/>
              </a:ext>
            </a:extLst>
          </p:cNvPr>
          <p:cNvSpPr txBox="1"/>
          <p:nvPr/>
        </p:nvSpPr>
        <p:spPr>
          <a:xfrm>
            <a:off x="554038"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Tree>
    <p:extLst>
      <p:ext uri="{BB962C8B-B14F-4D97-AF65-F5344CB8AC3E}">
        <p14:creationId xmlns:p14="http://schemas.microsoft.com/office/powerpoint/2010/main" val="16725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7F3E05B-6A1D-3708-3459-05AE389E18B2}"/>
              </a:ext>
            </a:extLst>
          </p:cNvPr>
          <p:cNvSpPr>
            <a:spLocks noGrp="1"/>
          </p:cNvSpPr>
          <p:nvPr>
            <p:ph type="title"/>
          </p:nvPr>
        </p:nvSpPr>
        <p:spPr>
          <a:xfrm>
            <a:off x="554038" y="690975"/>
            <a:ext cx="11028362" cy="415498"/>
          </a:xfrm>
        </p:spPr>
        <p:txBody>
          <a:bodyPr vert="horz" wrap="square" lIns="0" tIns="0" rIns="0" bIns="0" rtlCol="0" anchor="b" anchorCtr="0">
            <a:normAutofit/>
          </a:bodyPr>
          <a:lstStyle/>
          <a:p>
            <a:r>
              <a:rPr lang="en-US" b="1" kern="1200" dirty="0">
                <a:latin typeface="+mj-lt"/>
                <a:ea typeface="+mj-ea"/>
                <a:cs typeface="+mj-cs"/>
              </a:rPr>
              <a:t>September 2024</a:t>
            </a:r>
          </a:p>
        </p:txBody>
      </p:sp>
      <p:sp>
        <p:nvSpPr>
          <p:cNvPr id="13" name="Slide Number Placeholder 4">
            <a:extLst>
              <a:ext uri="{FF2B5EF4-FFF2-40B4-BE49-F238E27FC236}">
                <a16:creationId xmlns:a16="http://schemas.microsoft.com/office/drawing/2014/main" id="{874BA875-31B0-D0D2-4A25-D3A8942C6DE5}"/>
              </a:ext>
            </a:extLst>
          </p:cNvPr>
          <p:cNvSpPr>
            <a:spLocks noGrp="1"/>
          </p:cNvSpPr>
          <p:nvPr>
            <p:ph type="sldNum" sz="quarter" idx="12"/>
          </p:nvPr>
        </p:nvSpPr>
        <p:spPr>
          <a:xfrm>
            <a:off x="11445240" y="6529281"/>
            <a:ext cx="137160" cy="123111"/>
          </a:xfrm>
        </p:spPr>
        <p:txBody>
          <a:bodyPr/>
          <a:lstStyle/>
          <a:p>
            <a:pPr>
              <a:spcAft>
                <a:spcPts val="600"/>
              </a:spcAft>
            </a:pPr>
            <a:fld id="{986BD3BC-ECEA-4736-8442-17C48683CD7A}" type="slidenum">
              <a:rPr lang="en-US" smtClean="0"/>
              <a:pPr>
                <a:spcAft>
                  <a:spcPts val="600"/>
                </a:spcAft>
              </a:pPr>
              <a:t>16</a:t>
            </a:fld>
            <a:endParaRPr lang="en-US"/>
          </a:p>
        </p:txBody>
      </p:sp>
      <p:sp>
        <p:nvSpPr>
          <p:cNvPr id="10" name="TextBox 9">
            <a:extLst>
              <a:ext uri="{FF2B5EF4-FFF2-40B4-BE49-F238E27FC236}">
                <a16:creationId xmlns:a16="http://schemas.microsoft.com/office/drawing/2014/main" id="{1A59A26D-7C87-6455-231D-3BFEFC671170}"/>
              </a:ext>
            </a:extLst>
          </p:cNvPr>
          <p:cNvSpPr txBox="1"/>
          <p:nvPr/>
        </p:nvSpPr>
        <p:spPr>
          <a:xfrm>
            <a:off x="554038" y="335053"/>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pic>
        <p:nvPicPr>
          <p:cNvPr id="3" name="Picture 2" descr="A group of people standing in front of a building&#10;&#10;Description automatically generated">
            <a:extLst>
              <a:ext uri="{FF2B5EF4-FFF2-40B4-BE49-F238E27FC236}">
                <a16:creationId xmlns:a16="http://schemas.microsoft.com/office/drawing/2014/main" id="{A3EB7906-531A-840E-27CD-75C0A96F2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370"/>
          <a:stretch/>
        </p:blipFill>
        <p:spPr>
          <a:xfrm>
            <a:off x="1887439" y="1230185"/>
            <a:ext cx="8417122" cy="5421969"/>
          </a:xfrm>
          <a:prstGeom prst="rect">
            <a:avLst/>
          </a:prstGeom>
        </p:spPr>
      </p:pic>
    </p:spTree>
    <p:extLst>
      <p:ext uri="{BB962C8B-B14F-4D97-AF65-F5344CB8AC3E}">
        <p14:creationId xmlns:p14="http://schemas.microsoft.com/office/powerpoint/2010/main" val="833130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916FDD6-3D38-404A-8BFF-26A9CB2C7644}"/>
              </a:ext>
            </a:extLst>
          </p:cNvPr>
          <p:cNvSpPr>
            <a:spLocks noGrp="1"/>
          </p:cNvSpPr>
          <p:nvPr>
            <p:ph type="pic" sz="quarter" idx="13"/>
          </p:nvPr>
        </p:nvSpPr>
        <p:spPr>
          <a:xfrm>
            <a:off x="5148196" y="0"/>
            <a:ext cx="7043803" cy="6489290"/>
          </a:xfrm>
        </p:spPr>
        <p:txBody>
          <a:bodyPr/>
          <a:lstStyle/>
          <a:p>
            <a:endParaRPr lang="en-US" sz="1200" dirty="0"/>
          </a:p>
          <a:p>
            <a:endParaRPr lang="en-US" sz="1200" dirty="0"/>
          </a:p>
          <a:p>
            <a:endParaRPr lang="en-US" sz="1200" dirty="0"/>
          </a:p>
          <a:p>
            <a:endParaRPr lang="en-US" sz="1200" dirty="0"/>
          </a:p>
          <a:p>
            <a:pPr marL="0" indent="0">
              <a:buNone/>
            </a:pPr>
            <a:endParaRPr lang="en-US" sz="1200" dirty="0"/>
          </a:p>
          <a:p>
            <a:pPr marL="0" indent="0">
              <a:buNone/>
            </a:pPr>
            <a:endParaRPr lang="en-US" sz="2400" dirty="0"/>
          </a:p>
          <a:p>
            <a:pPr marL="0" indent="0">
              <a:buNone/>
            </a:pPr>
            <a:r>
              <a:rPr lang="en-US" sz="2400" dirty="0"/>
              <a:t>Robin Wolff</a:t>
            </a:r>
          </a:p>
          <a:p>
            <a:pPr marL="0" indent="0">
              <a:buNone/>
            </a:pPr>
            <a:r>
              <a:rPr lang="en-US" sz="2400" dirty="0"/>
              <a:t>robinwolff@enterprisecommunity.org</a:t>
            </a:r>
          </a:p>
          <a:p>
            <a:pPr marL="0" indent="0">
              <a:buNone/>
            </a:pPr>
            <a:r>
              <a:rPr lang="en-US" sz="2400" dirty="0"/>
              <a:t>Kendra Home</a:t>
            </a:r>
          </a:p>
          <a:p>
            <a:pPr marL="0" indent="0">
              <a:buNone/>
            </a:pPr>
            <a:r>
              <a:rPr lang="en-US" sz="2400" dirty="0"/>
              <a:t>khome@enterprisecommunity.org</a:t>
            </a:r>
          </a:p>
        </p:txBody>
      </p:sp>
      <p:sp>
        <p:nvSpPr>
          <p:cNvPr id="9" name="Text Placeholder 8">
            <a:extLst>
              <a:ext uri="{FF2B5EF4-FFF2-40B4-BE49-F238E27FC236}">
                <a16:creationId xmlns:a16="http://schemas.microsoft.com/office/drawing/2014/main" id="{67F50E5B-9D87-429F-88E9-97A02D268DB4}"/>
              </a:ext>
            </a:extLst>
          </p:cNvPr>
          <p:cNvSpPr>
            <a:spLocks noGrp="1"/>
          </p:cNvSpPr>
          <p:nvPr>
            <p:ph type="body" sz="quarter" idx="14"/>
          </p:nvPr>
        </p:nvSpPr>
        <p:spPr>
          <a:xfrm>
            <a:off x="432619" y="447676"/>
            <a:ext cx="5034117" cy="5962650"/>
          </a:xfrm>
        </p:spPr>
        <p:txBody>
          <a:bodyPr tIns="0"/>
          <a:lstStyle/>
          <a:p>
            <a:r>
              <a:rPr lang="en-US"/>
              <a:t>Thank </a:t>
            </a:r>
            <a:br>
              <a:rPr lang="en-US"/>
            </a:br>
            <a:r>
              <a:rPr lang="en-US"/>
              <a:t>You</a:t>
            </a:r>
          </a:p>
        </p:txBody>
      </p:sp>
      <p:grpSp>
        <p:nvGrpSpPr>
          <p:cNvPr id="2" name="Group 1">
            <a:extLst>
              <a:ext uri="{FF2B5EF4-FFF2-40B4-BE49-F238E27FC236}">
                <a16:creationId xmlns:a16="http://schemas.microsoft.com/office/drawing/2014/main" id="{B343997E-3DF8-264D-B22F-31E844087B70}"/>
              </a:ext>
            </a:extLst>
          </p:cNvPr>
          <p:cNvGrpSpPr/>
          <p:nvPr/>
        </p:nvGrpSpPr>
        <p:grpSpPr>
          <a:xfrm>
            <a:off x="363794" y="362061"/>
            <a:ext cx="11464413" cy="6127229"/>
            <a:chOff x="363794" y="362061"/>
            <a:chExt cx="11464413" cy="6127229"/>
          </a:xfrm>
        </p:grpSpPr>
        <p:sp>
          <p:nvSpPr>
            <p:cNvPr id="13" name="Freeform 5">
              <a:extLst>
                <a:ext uri="{FF2B5EF4-FFF2-40B4-BE49-F238E27FC236}">
                  <a16:creationId xmlns:a16="http://schemas.microsoft.com/office/drawing/2014/main" id="{3051CA10-E45D-4DB7-A07A-9D9ED60197E0}"/>
                </a:ext>
              </a:extLst>
            </p:cNvPr>
            <p:cNvSpPr>
              <a:spLocks noEditPoints="1"/>
            </p:cNvSpPr>
            <p:nvPr/>
          </p:nvSpPr>
          <p:spPr bwMode="white">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F2E60529-100E-184C-89FE-07C629196A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7484" y="5542015"/>
              <a:ext cx="1812264" cy="493830"/>
            </a:xfrm>
            <a:prstGeom prst="rect">
              <a:avLst/>
            </a:prstGeom>
          </p:spPr>
        </p:pic>
      </p:grpSp>
    </p:spTree>
    <p:extLst>
      <p:ext uri="{BB962C8B-B14F-4D97-AF65-F5344CB8AC3E}">
        <p14:creationId xmlns:p14="http://schemas.microsoft.com/office/powerpoint/2010/main" val="358657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54BBBF-FFCE-4A03-9967-34655DF1E184}"/>
              </a:ext>
            </a:extLst>
          </p:cNvPr>
          <p:cNvSpPr>
            <a:spLocks noGrp="1"/>
          </p:cNvSpPr>
          <p:nvPr>
            <p:ph type="title"/>
          </p:nvPr>
        </p:nvSpPr>
        <p:spPr>
          <a:xfrm>
            <a:off x="554038" y="425838"/>
            <a:ext cx="11028362" cy="415498"/>
          </a:xfrm>
        </p:spPr>
        <p:txBody>
          <a:bodyPr vert="horz" wrap="square" lIns="0" tIns="0" rIns="0" bIns="0" rtlCol="0" anchor="b" anchorCtr="0">
            <a:normAutofit/>
          </a:bodyPr>
          <a:lstStyle/>
          <a:p>
            <a:r>
              <a:rPr lang="en-US" b="1" kern="1200" dirty="0">
                <a:latin typeface="+mj-lt"/>
                <a:ea typeface="+mj-ea"/>
                <a:cs typeface="+mj-cs"/>
              </a:rPr>
              <a:t>Enterprise Community Partners</a:t>
            </a:r>
          </a:p>
        </p:txBody>
      </p:sp>
      <p:sp>
        <p:nvSpPr>
          <p:cNvPr id="2" name="Slide Number Placeholder 1">
            <a:extLst>
              <a:ext uri="{FF2B5EF4-FFF2-40B4-BE49-F238E27FC236}">
                <a16:creationId xmlns:a16="http://schemas.microsoft.com/office/drawing/2014/main" id="{D164BED9-9726-46C9-BE47-C72A5E0C277B}"/>
              </a:ext>
            </a:extLst>
          </p:cNvPr>
          <p:cNvSpPr>
            <a:spLocks noGrp="1"/>
          </p:cNvSpPr>
          <p:nvPr>
            <p:ph type="sldNum" sz="quarter" idx="12"/>
          </p:nvPr>
        </p:nvSpPr>
        <p:spPr>
          <a:xfrm>
            <a:off x="11445240" y="6529281"/>
            <a:ext cx="137160" cy="123111"/>
          </a:xfrm>
        </p:spPr>
        <p:txBody>
          <a:bodyPr vert="horz" wrap="square" lIns="0" tIns="0" rIns="0" bIns="0" rtlCol="0" anchor="ctr">
            <a:normAutofit/>
          </a:bodyPr>
          <a:lstStyle/>
          <a:p>
            <a:pPr marR="0" lvl="0" indent="0" fontAlgn="auto">
              <a:spcBef>
                <a:spcPts val="0"/>
              </a:spcBef>
              <a:spcAft>
                <a:spcPts val="600"/>
              </a:spcAft>
              <a:buClrTx/>
              <a:buSzTx/>
              <a:buFontTx/>
              <a:buNone/>
              <a:tabLst/>
              <a:defRPr/>
            </a:pPr>
            <a:fld id="{986BD3BC-ECEA-4736-8442-17C48683CD7A}"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a:t>
            </a:fld>
            <a:endParaRPr kumimoji="0" lang="en-US" b="0" i="0" u="none" strike="noStrike" cap="none" spc="0" normalizeH="0" baseline="0" noProof="0">
              <a:ln>
                <a:noFill/>
              </a:ln>
              <a:effectLst/>
              <a:uLnTx/>
              <a:uFillTx/>
            </a:endParaRPr>
          </a:p>
        </p:txBody>
      </p:sp>
      <p:sp>
        <p:nvSpPr>
          <p:cNvPr id="70" name="TextBox 69">
            <a:extLst>
              <a:ext uri="{FF2B5EF4-FFF2-40B4-BE49-F238E27FC236}">
                <a16:creationId xmlns:a16="http://schemas.microsoft.com/office/drawing/2014/main" id="{ECF20B6F-4BEF-4FB9-B4B3-2B01015DF424}"/>
              </a:ext>
            </a:extLst>
          </p:cNvPr>
          <p:cNvSpPr txBox="1"/>
          <p:nvPr/>
        </p:nvSpPr>
        <p:spPr>
          <a:xfrm>
            <a:off x="554038" y="841336"/>
            <a:ext cx="11028362" cy="221599"/>
          </a:xfrm>
          <a:prstGeom prst="rect">
            <a:avLst/>
          </a:prstGeom>
        </p:spPr>
        <p:txBody>
          <a:bodyPr vert="horz" lIns="0" tIns="0" rIns="0" bIns="0" rtlCol="0" anchorCtr="0">
            <a:normAutofit/>
          </a:bodyPr>
          <a:lstStyle/>
          <a:p>
            <a:pPr marR="0" fontAlgn="auto">
              <a:lnSpc>
                <a:spcPct val="90000"/>
              </a:lnSpc>
              <a:spcBef>
                <a:spcPts val="1800"/>
              </a:spcBef>
              <a:spcAft>
                <a:spcPts val="0"/>
              </a:spcAft>
              <a:buClrTx/>
              <a:buSzTx/>
              <a:tabLst/>
              <a:defRPr/>
            </a:pPr>
            <a:r>
              <a:rPr kumimoji="0" lang="en-US" sz="1600" b="0" i="0" u="none" strike="noStrike" kern="1200" cap="all" spc="20" normalizeH="0" baseline="0" noProof="0" dirty="0">
                <a:ln>
                  <a:noFill/>
                </a:ln>
                <a:effectLst/>
                <a:uLnTx/>
                <a:uFillTx/>
                <a:latin typeface="+mn-lt"/>
                <a:ea typeface="+mn-ea"/>
                <a:cs typeface="+mn-cs"/>
              </a:rPr>
              <a:t>Mission and vision</a:t>
            </a:r>
          </a:p>
        </p:txBody>
      </p:sp>
      <p:sp>
        <p:nvSpPr>
          <p:cNvPr id="25" name="Text Placeholder 9">
            <a:extLst>
              <a:ext uri="{FF2B5EF4-FFF2-40B4-BE49-F238E27FC236}">
                <a16:creationId xmlns:a16="http://schemas.microsoft.com/office/drawing/2014/main" id="{D349C092-8AF4-4CFF-90F0-723A3C191616}"/>
              </a:ext>
            </a:extLst>
          </p:cNvPr>
          <p:cNvSpPr txBox="1">
            <a:spLocks/>
          </p:cNvSpPr>
          <p:nvPr/>
        </p:nvSpPr>
        <p:spPr>
          <a:xfrm>
            <a:off x="554039" y="1847088"/>
            <a:ext cx="11171236" cy="4557642"/>
          </a:xfrm>
          <a:prstGeom prst="rect">
            <a:avLst/>
          </a:prstGeom>
          <a:solidFill>
            <a:schemeClr val="tx1"/>
          </a:solidFill>
        </p:spPr>
        <p:txBody>
          <a:bodyPr vert="horz" lIns="365760" tIns="1051560" rIns="640080" bIns="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600"/>
              </a:spcBef>
              <a:spcAft>
                <a:spcPts val="0"/>
              </a:spcAft>
              <a:buClrTx/>
              <a:buSzTx/>
              <a:buNone/>
              <a:tabLst/>
              <a:defRPr/>
            </a:pPr>
            <a:r>
              <a:rPr kumimoji="0" lang="en-US" sz="2000" b="1" i="0" u="none" strike="noStrike" cap="none" spc="0" normalizeH="0" baseline="0" noProof="0" dirty="0">
                <a:ln>
                  <a:noFill/>
                </a:ln>
                <a:solidFill>
                  <a:schemeClr val="bg1"/>
                </a:solidFill>
                <a:effectLst/>
                <a:uLnTx/>
                <a:uFillTx/>
              </a:rPr>
              <a:t>OUR VISION</a:t>
            </a:r>
            <a:r>
              <a:rPr kumimoji="0" lang="en-US" sz="2000" b="0" i="0" u="none" strike="noStrike" cap="none" spc="0" normalizeH="0" baseline="0" noProof="0" dirty="0">
                <a:ln>
                  <a:noFill/>
                </a:ln>
                <a:solidFill>
                  <a:schemeClr val="bg1"/>
                </a:solidFill>
                <a:effectLst/>
                <a:uLnTx/>
                <a:uFillTx/>
              </a:rPr>
              <a:t>​​</a:t>
            </a:r>
            <a:br>
              <a:rPr kumimoji="0" lang="en-US" b="0" i="0" u="none" strike="noStrike" cap="none" spc="0" normalizeH="0" baseline="0" noProof="0" dirty="0">
                <a:ln>
                  <a:noFill/>
                </a:ln>
                <a:solidFill>
                  <a:schemeClr val="bg1"/>
                </a:solidFill>
                <a:effectLst/>
                <a:uLnTx/>
                <a:uFillTx/>
              </a:rPr>
            </a:br>
            <a:r>
              <a:rPr kumimoji="0" lang="en-US" sz="1600" b="0" i="0" u="none" strike="noStrike" cap="none" spc="0" normalizeH="0" baseline="0" noProof="0" dirty="0">
                <a:ln>
                  <a:noFill/>
                </a:ln>
                <a:solidFill>
                  <a:schemeClr val="bg1"/>
                </a:solidFill>
                <a:effectLst/>
                <a:uLnTx/>
                <a:uFillTx/>
              </a:rPr>
              <a:t>A country where home and community ​are steppingstones to more. ​​</a:t>
            </a:r>
            <a:br>
              <a:rPr kumimoji="0" lang="en-US" b="0" i="0" u="none" strike="noStrike" cap="none" spc="0" normalizeH="0" baseline="0" noProof="0" dirty="0">
                <a:ln>
                  <a:noFill/>
                </a:ln>
                <a:solidFill>
                  <a:schemeClr val="bg1"/>
                </a:solidFill>
                <a:effectLst/>
                <a:uLnTx/>
                <a:uFillTx/>
              </a:rPr>
            </a:br>
            <a:r>
              <a:rPr kumimoji="0" lang="en-US" b="0" i="0" u="none" strike="noStrike" cap="none" spc="0" normalizeH="0" baseline="0" noProof="0" dirty="0">
                <a:ln>
                  <a:noFill/>
                </a:ln>
                <a:solidFill>
                  <a:schemeClr val="bg1"/>
                </a:solidFill>
                <a:effectLst/>
                <a:uLnTx/>
                <a:uFillTx/>
              </a:rPr>
              <a:t>​​</a:t>
            </a:r>
          </a:p>
          <a:p>
            <a:pPr marL="0" marR="0" lvl="0" indent="0" fontAlgn="auto">
              <a:spcBef>
                <a:spcPts val="600"/>
              </a:spcBef>
              <a:spcAft>
                <a:spcPts val="0"/>
              </a:spcAft>
              <a:buClrTx/>
              <a:buSzTx/>
              <a:buNone/>
              <a:tabLst/>
              <a:defRPr/>
            </a:pPr>
            <a:br>
              <a:rPr kumimoji="0" lang="en-US" sz="2000" b="0" i="0" u="none" strike="noStrike" cap="none" spc="0" normalizeH="0" baseline="0" noProof="0" dirty="0">
                <a:ln>
                  <a:noFill/>
                </a:ln>
                <a:solidFill>
                  <a:schemeClr val="bg1"/>
                </a:solidFill>
                <a:effectLst/>
                <a:uLnTx/>
                <a:uFillTx/>
              </a:rPr>
            </a:br>
            <a:r>
              <a:rPr kumimoji="0" lang="en-US" sz="2000" b="1" i="0" u="none" strike="noStrike" cap="none" spc="0" normalizeH="0" baseline="0" noProof="0" dirty="0">
                <a:ln>
                  <a:noFill/>
                </a:ln>
                <a:solidFill>
                  <a:schemeClr val="bg1"/>
                </a:solidFill>
                <a:effectLst/>
                <a:uLnTx/>
                <a:uFillTx/>
              </a:rPr>
              <a:t>OUR MISSION​</a:t>
            </a:r>
            <a:r>
              <a:rPr kumimoji="0" lang="en-US" sz="2000" b="0" i="0" u="none" strike="noStrike" cap="none" spc="0" normalizeH="0" baseline="0" noProof="0" dirty="0">
                <a:ln>
                  <a:noFill/>
                </a:ln>
                <a:solidFill>
                  <a:schemeClr val="bg1"/>
                </a:solidFill>
                <a:effectLst/>
                <a:uLnTx/>
                <a:uFillTx/>
              </a:rPr>
              <a:t>​</a:t>
            </a:r>
            <a:br>
              <a:rPr kumimoji="0" lang="en-US" sz="2000" b="0" i="0" u="none" strike="noStrike" cap="none" spc="0" normalizeH="0" baseline="0" noProof="0" dirty="0">
                <a:ln>
                  <a:noFill/>
                </a:ln>
                <a:solidFill>
                  <a:schemeClr val="bg1"/>
                </a:solidFill>
                <a:effectLst/>
                <a:uLnTx/>
                <a:uFillTx/>
              </a:rPr>
            </a:br>
            <a:r>
              <a:rPr kumimoji="0" lang="en-US" sz="1600" b="0" i="0" u="none" strike="noStrike" cap="none" spc="0" normalizeH="0" baseline="0" noProof="0" dirty="0">
                <a:ln>
                  <a:noFill/>
                </a:ln>
                <a:solidFill>
                  <a:schemeClr val="bg1"/>
                </a:solidFill>
                <a:effectLst/>
                <a:uLnTx/>
                <a:uFillTx/>
              </a:rPr>
              <a:t>To make home and community places of pride, power and belonging, and platforms for resilience and upward mobility for all. We focus on three pillars: </a:t>
            </a:r>
          </a:p>
          <a:p>
            <a:pPr marL="0" marR="0" lvl="0" indent="0" fontAlgn="auto">
              <a:spcBef>
                <a:spcPts val="600"/>
              </a:spcBef>
              <a:spcAft>
                <a:spcPts val="0"/>
              </a:spcAft>
              <a:buClrTx/>
              <a:buSzTx/>
              <a:buNone/>
              <a:tabLst/>
              <a:defRPr/>
            </a:pPr>
            <a:endParaRPr kumimoji="0" lang="en-US" sz="1600" b="0" i="0" u="none" strike="noStrike" cap="none" spc="0" normalizeH="0" baseline="0" noProof="0" dirty="0">
              <a:ln>
                <a:noFill/>
              </a:ln>
              <a:solidFill>
                <a:schemeClr val="bg1"/>
              </a:solidFill>
              <a:effectLst/>
              <a:uLnTx/>
              <a:uFillTx/>
            </a:endParaRPr>
          </a:p>
          <a:p>
            <a:pPr>
              <a:spcBef>
                <a:spcPts val="600"/>
              </a:spcBef>
            </a:pPr>
            <a:r>
              <a:rPr lang="en-US" sz="1600" dirty="0">
                <a:solidFill>
                  <a:schemeClr val="bg1"/>
                </a:solidFill>
              </a:rPr>
              <a:t>Increase Housing Supply</a:t>
            </a:r>
          </a:p>
          <a:p>
            <a:pPr>
              <a:spcBef>
                <a:spcPts val="600"/>
              </a:spcBef>
            </a:pPr>
            <a:r>
              <a:rPr kumimoji="0" lang="en-US" sz="1600" b="0" i="0" u="none" strike="noStrike" cap="none" spc="0" normalizeH="0" baseline="0" noProof="0" dirty="0">
                <a:ln>
                  <a:noFill/>
                </a:ln>
                <a:solidFill>
                  <a:schemeClr val="bg1"/>
                </a:solidFill>
                <a:effectLst/>
                <a:uLnTx/>
                <a:uFillTx/>
              </a:rPr>
              <a:t>Advance Racial Equity</a:t>
            </a:r>
          </a:p>
          <a:p>
            <a:pPr>
              <a:spcBef>
                <a:spcPts val="600"/>
              </a:spcBef>
            </a:pPr>
            <a:r>
              <a:rPr lang="en-US" sz="1600" dirty="0">
                <a:solidFill>
                  <a:schemeClr val="bg1"/>
                </a:solidFill>
              </a:rPr>
              <a:t>Build Resilience and Upward Mobility</a:t>
            </a:r>
          </a:p>
          <a:p>
            <a:pPr marL="0" indent="0">
              <a:spcBef>
                <a:spcPts val="600"/>
              </a:spcBef>
              <a:buClrTx/>
              <a:buNone/>
            </a:pPr>
            <a:endParaRPr kumimoji="0" lang="en-US" b="0" i="0" u="none" strike="noStrike" cap="none" spc="0" normalizeH="0" baseline="0" noProof="0" dirty="0">
              <a:ln>
                <a:noFill/>
              </a:ln>
              <a:solidFill>
                <a:schemeClr val="bg1"/>
              </a:solidFill>
              <a:effectLst/>
              <a:uLnTx/>
              <a:uFillTx/>
            </a:endParaRPr>
          </a:p>
          <a:p>
            <a:pPr marL="0" indent="0">
              <a:spcBef>
                <a:spcPts val="600"/>
              </a:spcBef>
              <a:buClrTx/>
              <a:buNone/>
            </a:pPr>
            <a:endParaRPr lang="en-US" dirty="0">
              <a:solidFill>
                <a:schemeClr val="bg1"/>
              </a:solidFill>
            </a:endParaRPr>
          </a:p>
          <a:p>
            <a:pPr marL="0" indent="0">
              <a:spcBef>
                <a:spcPts val="600"/>
              </a:spcBef>
              <a:buClrTx/>
              <a:buNone/>
            </a:pPr>
            <a:endParaRPr kumimoji="0" lang="en-US" b="0" i="0" u="none" strike="noStrike" cap="none" spc="0" normalizeH="0" baseline="0" noProof="0" dirty="0">
              <a:ln>
                <a:noFill/>
              </a:ln>
              <a:solidFill>
                <a:schemeClr val="bg1"/>
              </a:solidFill>
              <a:effectLst/>
              <a:uLnTx/>
              <a:uFillTx/>
            </a:endParaRPr>
          </a:p>
          <a:p>
            <a:pPr marL="0" indent="0">
              <a:spcBef>
                <a:spcPts val="600"/>
              </a:spcBef>
              <a:buClrTx/>
              <a:buNone/>
            </a:pPr>
            <a:endParaRPr kumimoji="0" lang="en-US" b="0" i="0" u="none" strike="noStrike"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67914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77D434-5B00-C6A7-B82E-A8851F7DF138}"/>
              </a:ext>
            </a:extLst>
          </p:cNvPr>
          <p:cNvSpPr>
            <a:spLocks noGrp="1"/>
          </p:cNvSpPr>
          <p:nvPr>
            <p:ph type="sldNum" sz="quarter" idx="12"/>
          </p:nvPr>
        </p:nvSpPr>
        <p:spPr/>
        <p:txBody>
          <a:bodyPr/>
          <a:lstStyle/>
          <a:p>
            <a:fld id="{986BD3BC-ECEA-4736-8442-17C48683CD7A}" type="slidenum">
              <a:rPr lang="en-US" smtClean="0"/>
              <a:t>3</a:t>
            </a:fld>
            <a:endParaRPr lang="en-US"/>
          </a:p>
        </p:txBody>
      </p:sp>
      <p:pic>
        <p:nvPicPr>
          <p:cNvPr id="17" name="Picture 16" descr="Diagram&#10;&#10;Description automatically generated">
            <a:extLst>
              <a:ext uri="{FF2B5EF4-FFF2-40B4-BE49-F238E27FC236}">
                <a16:creationId xmlns:a16="http://schemas.microsoft.com/office/drawing/2014/main" id="{08545E9A-5F55-F70E-3362-5DA4818F9B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56" b="7386"/>
          <a:stretch/>
        </p:blipFill>
        <p:spPr>
          <a:xfrm>
            <a:off x="2669306" y="201167"/>
            <a:ext cx="6456406" cy="6528887"/>
          </a:xfrm>
          <a:prstGeom prst="rect">
            <a:avLst/>
          </a:prstGeom>
          <a:noFill/>
        </p:spPr>
      </p:pic>
    </p:spTree>
    <p:extLst>
      <p:ext uri="{BB962C8B-B14F-4D97-AF65-F5344CB8AC3E}">
        <p14:creationId xmlns:p14="http://schemas.microsoft.com/office/powerpoint/2010/main" val="652814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CAD0-F484-449C-94D3-CBC7C1906072}"/>
              </a:ext>
            </a:extLst>
          </p:cNvPr>
          <p:cNvSpPr>
            <a:spLocks noGrp="1"/>
          </p:cNvSpPr>
          <p:nvPr>
            <p:ph type="title"/>
          </p:nvPr>
        </p:nvSpPr>
        <p:spPr>
          <a:xfrm>
            <a:off x="621094" y="531271"/>
            <a:ext cx="7270178" cy="415498"/>
          </a:xfrm>
        </p:spPr>
        <p:txBody>
          <a:bodyPr/>
          <a:lstStyle/>
          <a:p>
            <a:r>
              <a:rPr lang="en-US" sz="3200" dirty="0"/>
              <a:t>USDA 515 Technical Assistance</a:t>
            </a:r>
          </a:p>
        </p:txBody>
      </p:sp>
      <p:sp>
        <p:nvSpPr>
          <p:cNvPr id="10" name="Content Placeholder 9">
            <a:extLst>
              <a:ext uri="{FF2B5EF4-FFF2-40B4-BE49-F238E27FC236}">
                <a16:creationId xmlns:a16="http://schemas.microsoft.com/office/drawing/2014/main" id="{CA28F270-D484-4784-B115-E54BF3E7C5D2}"/>
              </a:ext>
            </a:extLst>
          </p:cNvPr>
          <p:cNvSpPr>
            <a:spLocks noGrp="1"/>
          </p:cNvSpPr>
          <p:nvPr>
            <p:ph idx="1"/>
          </p:nvPr>
        </p:nvSpPr>
        <p:spPr>
          <a:xfrm>
            <a:off x="416878" y="1100652"/>
            <a:ext cx="5087810" cy="4656695"/>
          </a:xfrm>
        </p:spPr>
        <p:txBody>
          <a:bodyPr vert="horz" lIns="0" tIns="0" rIns="0" bIns="0" rtlCol="0" anchor="t">
            <a:noAutofit/>
          </a:bodyPr>
          <a:lstStyle/>
          <a:p>
            <a:pPr marL="0" indent="0">
              <a:spcBef>
                <a:spcPts val="600"/>
              </a:spcBef>
              <a:buNone/>
            </a:pPr>
            <a:r>
              <a:rPr lang="en-US" sz="1600" b="0" i="0" dirty="0">
                <a:solidFill>
                  <a:srgbClr val="042556"/>
                </a:solidFill>
                <a:effectLst/>
                <a:latin typeface="Public Sans" pitchFamily="2" charset="0"/>
              </a:rPr>
              <a:t>​</a:t>
            </a:r>
            <a:endParaRPr lang="en-US" sz="1600" b="0" i="0" dirty="0">
              <a:solidFill>
                <a:srgbClr val="052656"/>
              </a:solidFill>
              <a:effectLst/>
              <a:latin typeface="Public Sans" pitchFamily="2" charset="0"/>
            </a:endParaRPr>
          </a:p>
          <a:p>
            <a:pPr fontAlgn="base"/>
            <a:r>
              <a:rPr lang="en-US" sz="1900" dirty="0">
                <a:solidFill>
                  <a:srgbClr val="052656"/>
                </a:solidFill>
                <a:latin typeface="Public Sans" pitchFamily="2" charset="0"/>
              </a:rPr>
              <a:t>Enterprise has contracts to that enable us to provide nonprofit organizations and housing authorities across the country with technical assistance and training to preserve USDA 515 properties.</a:t>
            </a:r>
          </a:p>
          <a:p>
            <a:pPr fontAlgn="base"/>
            <a:r>
              <a:rPr lang="en-US" sz="1900" dirty="0">
                <a:solidFill>
                  <a:srgbClr val="052656"/>
                </a:solidFill>
                <a:latin typeface="Public Sans" pitchFamily="2" charset="0"/>
              </a:rPr>
              <a:t>We are currently providing targeted technical assistance to over 30 organizations as they work to preserve subsidized housing stock in their communities. This TA will support the preservation of over 750 units.</a:t>
            </a:r>
          </a:p>
          <a:p>
            <a:pPr fontAlgn="base"/>
            <a:r>
              <a:rPr lang="en-US" sz="1900" dirty="0">
                <a:solidFill>
                  <a:srgbClr val="052656"/>
                </a:solidFill>
                <a:latin typeface="Public Sans" pitchFamily="2" charset="0"/>
              </a:rPr>
              <a:t>In response to market demand, we are working to expand our TA to other affordable housing developers employing a fee-for-service model. </a:t>
            </a:r>
            <a:endParaRPr lang="en-US" sz="1900" dirty="0">
              <a:latin typeface="Public Sans"/>
            </a:endParaRPr>
          </a:p>
          <a:p>
            <a:pPr marL="0" indent="0">
              <a:spcBef>
                <a:spcPts val="600"/>
              </a:spcBef>
              <a:buNone/>
            </a:pPr>
            <a:endParaRPr lang="en-US" sz="1550" dirty="0">
              <a:latin typeface="Public Sans"/>
            </a:endParaRPr>
          </a:p>
          <a:p>
            <a:pPr marL="285750" indent="-285750">
              <a:spcBef>
                <a:spcPts val="600"/>
              </a:spcBef>
            </a:pPr>
            <a:endParaRPr lang="en-US" sz="1550" dirty="0">
              <a:latin typeface="Public Sans"/>
            </a:endParaRPr>
          </a:p>
          <a:p>
            <a:pPr marL="0" indent="0">
              <a:buNone/>
            </a:pPr>
            <a:endParaRPr lang="en-US" dirty="0">
              <a:latin typeface="Public Sans" pitchFamily="2" charset="77"/>
            </a:endParaRPr>
          </a:p>
        </p:txBody>
      </p:sp>
      <p:sp>
        <p:nvSpPr>
          <p:cNvPr id="4" name="Slide Number Placeholder 3">
            <a:extLst>
              <a:ext uri="{FF2B5EF4-FFF2-40B4-BE49-F238E27FC236}">
                <a16:creationId xmlns:a16="http://schemas.microsoft.com/office/drawing/2014/main" id="{DDAC34B5-98CD-4883-8CC8-316B4EE3A53D}"/>
              </a:ext>
            </a:extLst>
          </p:cNvPr>
          <p:cNvSpPr>
            <a:spLocks noGrp="1"/>
          </p:cNvSpPr>
          <p:nvPr>
            <p:ph type="sldNum" sz="quarter" idx="12"/>
          </p:nvPr>
        </p:nvSpPr>
        <p:spPr/>
        <p:txBody>
          <a:bodyPr/>
          <a:lstStyle/>
          <a:p>
            <a:fld id="{986BD3BC-ECEA-4736-8442-17C48683CD7A}" type="slidenum">
              <a:rPr lang="en-US" smtClean="0"/>
              <a:t>4</a:t>
            </a:fld>
            <a:endParaRPr lang="en-US"/>
          </a:p>
        </p:txBody>
      </p:sp>
      <p:pic>
        <p:nvPicPr>
          <p:cNvPr id="6" name="Picture 5" descr="A group of people shaking hands&#10;&#10;Description automatically generated">
            <a:extLst>
              <a:ext uri="{FF2B5EF4-FFF2-40B4-BE49-F238E27FC236}">
                <a16:creationId xmlns:a16="http://schemas.microsoft.com/office/drawing/2014/main" id="{D1DE047B-2DDB-67B6-08A9-CC8E71316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50" t="1200" r="10570" b="6134"/>
          <a:stretch/>
        </p:blipFill>
        <p:spPr>
          <a:xfrm>
            <a:off x="5991368" y="1665214"/>
            <a:ext cx="5715174" cy="3527572"/>
          </a:xfrm>
          <a:prstGeom prst="rect">
            <a:avLst/>
          </a:prstGeom>
        </p:spPr>
      </p:pic>
      <p:sp>
        <p:nvSpPr>
          <p:cNvPr id="5" name="Content Placeholder 9">
            <a:extLst>
              <a:ext uri="{FF2B5EF4-FFF2-40B4-BE49-F238E27FC236}">
                <a16:creationId xmlns:a16="http://schemas.microsoft.com/office/drawing/2014/main" id="{1A6277AB-FB25-BB69-F9AD-C493929B7624}"/>
              </a:ext>
            </a:extLst>
          </p:cNvPr>
          <p:cNvSpPr txBox="1">
            <a:spLocks/>
          </p:cNvSpPr>
          <p:nvPr/>
        </p:nvSpPr>
        <p:spPr>
          <a:xfrm>
            <a:off x="485458" y="5050147"/>
            <a:ext cx="11028362" cy="154068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pPr>
            <a:endParaRPr lang="en-US" sz="1550">
              <a:latin typeface="Public Sans"/>
            </a:endParaRPr>
          </a:p>
        </p:txBody>
      </p:sp>
    </p:spTree>
    <p:extLst>
      <p:ext uri="{BB962C8B-B14F-4D97-AF65-F5344CB8AC3E}">
        <p14:creationId xmlns:p14="http://schemas.microsoft.com/office/powerpoint/2010/main" val="381110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37F3D-AE53-E6A5-4E31-1811CE49ED8E}"/>
              </a:ext>
            </a:extLst>
          </p:cNvPr>
          <p:cNvSpPr>
            <a:spLocks noGrp="1"/>
          </p:cNvSpPr>
          <p:nvPr>
            <p:ph type="title"/>
          </p:nvPr>
        </p:nvSpPr>
        <p:spPr/>
        <p:txBody>
          <a:bodyPr/>
          <a:lstStyle/>
          <a:p>
            <a:r>
              <a:rPr lang="en-US"/>
              <a:t>Stages of USDA Transfer Application Process</a:t>
            </a:r>
          </a:p>
        </p:txBody>
      </p:sp>
      <p:sp>
        <p:nvSpPr>
          <p:cNvPr id="3" name="Slide Number Placeholder 2">
            <a:extLst>
              <a:ext uri="{FF2B5EF4-FFF2-40B4-BE49-F238E27FC236}">
                <a16:creationId xmlns:a16="http://schemas.microsoft.com/office/drawing/2014/main" id="{3749692C-BAB8-1042-BDD8-95204624BA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BD3BC-ECEA-4736-8442-17C48683CD7A}" type="slidenum">
              <a:rPr kumimoji="0" lang="en-US" sz="800" b="0" i="0" u="none" strike="noStrike" kern="1200" cap="none" spc="0" normalizeH="0" baseline="0" noProof="0" smtClean="0">
                <a:ln>
                  <a:noFill/>
                </a:ln>
                <a:solidFill>
                  <a:srgbClr val="052656"/>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052656"/>
              </a:solidFill>
              <a:effectLst/>
              <a:uLnTx/>
              <a:uFillTx/>
              <a:latin typeface="Public Sans"/>
              <a:ea typeface="+mn-ea"/>
              <a:cs typeface="+mn-cs"/>
            </a:endParaRPr>
          </a:p>
        </p:txBody>
      </p:sp>
      <p:sp>
        <p:nvSpPr>
          <p:cNvPr id="12" name="Text Placeholder 11">
            <a:extLst>
              <a:ext uri="{FF2B5EF4-FFF2-40B4-BE49-F238E27FC236}">
                <a16:creationId xmlns:a16="http://schemas.microsoft.com/office/drawing/2014/main" id="{6C593E07-83C6-7A60-0D95-0DF4E6A0195A}"/>
              </a:ext>
            </a:extLst>
          </p:cNvPr>
          <p:cNvSpPr>
            <a:spLocks noGrp="1"/>
          </p:cNvSpPr>
          <p:nvPr>
            <p:ph type="body" sz="quarter" idx="14"/>
          </p:nvPr>
        </p:nvSpPr>
        <p:spPr/>
        <p:txBody>
          <a:bodyPr/>
          <a:lstStyle/>
          <a:p>
            <a:r>
              <a:rPr lang="en-US"/>
              <a:t>There are four stages to the approval process to know</a:t>
            </a:r>
          </a:p>
        </p:txBody>
      </p:sp>
      <p:sp>
        <p:nvSpPr>
          <p:cNvPr id="14" name="Text Placeholder 13">
            <a:extLst>
              <a:ext uri="{FF2B5EF4-FFF2-40B4-BE49-F238E27FC236}">
                <a16:creationId xmlns:a16="http://schemas.microsoft.com/office/drawing/2014/main" id="{A77CB0D7-C92A-08DB-27DE-0D2A62462D5B}"/>
              </a:ext>
            </a:extLst>
          </p:cNvPr>
          <p:cNvSpPr>
            <a:spLocks noGrp="1"/>
          </p:cNvSpPr>
          <p:nvPr>
            <p:ph type="body" sz="quarter" idx="21"/>
          </p:nvPr>
        </p:nvSpPr>
        <p:spPr>
          <a:xfrm>
            <a:off x="3394929" y="1956108"/>
            <a:ext cx="2616200" cy="4244668"/>
          </a:xfrm>
        </p:spPr>
        <p:txBody>
          <a:bodyPr/>
          <a:lstStyle/>
          <a:p>
            <a:r>
              <a:rPr lang="en-US" dirty="0"/>
              <a:t>Stage 1 – Processing</a:t>
            </a:r>
          </a:p>
          <a:p>
            <a:pPr algn="ctr"/>
            <a:r>
              <a:rPr lang="en-US" sz="1400" dirty="0"/>
              <a:t>Initial Application Submission</a:t>
            </a:r>
          </a:p>
          <a:p>
            <a:r>
              <a:rPr lang="en-US" sz="1200" dirty="0"/>
              <a:t>All items to 7-B-1 submitted via </a:t>
            </a:r>
            <a:r>
              <a:rPr lang="en-US" sz="1200" dirty="0" err="1"/>
              <a:t>CloudVault</a:t>
            </a:r>
            <a:r>
              <a:rPr lang="en-US" sz="1200" dirty="0"/>
              <a:t> simultaneously. </a:t>
            </a:r>
          </a:p>
          <a:p>
            <a:r>
              <a:rPr lang="en-US" sz="1200" dirty="0"/>
              <a:t>Review will not begin until all items have been received.</a:t>
            </a:r>
          </a:p>
          <a:p>
            <a:r>
              <a:rPr lang="en-US" sz="1200" dirty="0"/>
              <a:t>Additionally, approved items are needed before Stage 2 – UW</a:t>
            </a:r>
          </a:p>
          <a:p>
            <a:pPr marL="171450" indent="-171450">
              <a:spcBef>
                <a:spcPts val="0"/>
              </a:spcBef>
              <a:buFont typeface="Arial" panose="020B0604020202020204" pitchFamily="34" charset="0"/>
              <a:buChar char="•"/>
            </a:pPr>
            <a:r>
              <a:rPr lang="en-US" sz="1200" dirty="0"/>
              <a:t>Appraisal</a:t>
            </a:r>
          </a:p>
          <a:p>
            <a:pPr marL="171450" indent="-171450">
              <a:spcBef>
                <a:spcPts val="0"/>
              </a:spcBef>
              <a:buFont typeface="Arial" panose="020B0604020202020204" pitchFamily="34" charset="0"/>
              <a:buChar char="•"/>
            </a:pPr>
            <a:r>
              <a:rPr lang="en-US" sz="1200" dirty="0"/>
              <a:t>C.N.A (As-Is and Post)</a:t>
            </a:r>
          </a:p>
          <a:p>
            <a:r>
              <a:rPr lang="en-US" sz="1200" dirty="0"/>
              <a:t>Must submit SOW, Plans, Specs, AIA Contracts (drafts), &amp; mgmt. documents for review.</a:t>
            </a:r>
          </a:p>
        </p:txBody>
      </p:sp>
      <p:sp>
        <p:nvSpPr>
          <p:cNvPr id="18" name="Text Placeholder 17">
            <a:extLst>
              <a:ext uri="{FF2B5EF4-FFF2-40B4-BE49-F238E27FC236}">
                <a16:creationId xmlns:a16="http://schemas.microsoft.com/office/drawing/2014/main" id="{FA4C6620-965E-FEE1-21B2-6C0B84DC497E}"/>
              </a:ext>
            </a:extLst>
          </p:cNvPr>
          <p:cNvSpPr>
            <a:spLocks noGrp="1"/>
          </p:cNvSpPr>
          <p:nvPr>
            <p:ph type="body" sz="quarter" idx="26"/>
          </p:nvPr>
        </p:nvSpPr>
        <p:spPr>
          <a:xfrm>
            <a:off x="667978" y="1956108"/>
            <a:ext cx="2616200" cy="4244668"/>
          </a:xfrm>
        </p:spPr>
        <p:txBody>
          <a:bodyPr vert="horz" lIns="118872" tIns="347472" rIns="91440" bIns="0" rtlCol="0" anchor="t">
            <a:noAutofit/>
          </a:bodyPr>
          <a:lstStyle/>
          <a:p>
            <a:pPr>
              <a:spcAft>
                <a:spcPts val="1800"/>
              </a:spcAft>
            </a:pPr>
            <a:r>
              <a:rPr lang="en-US" dirty="0"/>
              <a:t>Stage 0 – Prepare</a:t>
            </a:r>
            <a:endParaRPr lang="en-US"/>
          </a:p>
          <a:p>
            <a:pPr>
              <a:spcBef>
                <a:spcPts val="600"/>
              </a:spcBef>
            </a:pPr>
            <a:r>
              <a:rPr lang="en-US" sz="1400" dirty="0"/>
              <a:t>Unofficial, critical stage</a:t>
            </a:r>
          </a:p>
          <a:p>
            <a:pPr>
              <a:spcBef>
                <a:spcPts val="600"/>
              </a:spcBef>
            </a:pPr>
            <a:endParaRPr lang="en-US" sz="1400" dirty="0"/>
          </a:p>
          <a:p>
            <a:pPr marL="285750" indent="-285750">
              <a:spcBef>
                <a:spcPts val="600"/>
              </a:spcBef>
              <a:buFont typeface="Wingdings" panose="05000000000000000000" pitchFamily="2" charset="2"/>
              <a:buChar char="§"/>
            </a:pPr>
            <a:r>
              <a:rPr lang="en-US" sz="1200" dirty="0"/>
              <a:t>Concept call with USDA</a:t>
            </a:r>
          </a:p>
          <a:p>
            <a:pPr marL="285750" indent="-285750">
              <a:spcBef>
                <a:spcPts val="600"/>
              </a:spcBef>
              <a:buFont typeface="Wingdings" panose="05000000000000000000" pitchFamily="2" charset="2"/>
              <a:buChar char="§"/>
            </a:pPr>
            <a:r>
              <a:rPr lang="en-US" sz="1200" dirty="0"/>
              <a:t>Request MFIS Reports</a:t>
            </a:r>
          </a:p>
          <a:p>
            <a:pPr marL="285750" indent="-285750">
              <a:spcBef>
                <a:spcPts val="600"/>
              </a:spcBef>
              <a:buFont typeface="Wingdings" panose="05000000000000000000" pitchFamily="2" charset="2"/>
              <a:buChar char="§"/>
            </a:pPr>
            <a:r>
              <a:rPr lang="en-US" sz="1200" dirty="0"/>
              <a:t>Order appraisal</a:t>
            </a:r>
          </a:p>
          <a:p>
            <a:pPr marL="285750" indent="-285750">
              <a:spcBef>
                <a:spcPts val="600"/>
              </a:spcBef>
              <a:buFont typeface="Wingdings" panose="05000000000000000000" pitchFamily="2" charset="2"/>
              <a:buChar char="§"/>
            </a:pPr>
            <a:r>
              <a:rPr lang="en-US" sz="1200" dirty="0"/>
              <a:t>Order C.N.A.’s</a:t>
            </a:r>
          </a:p>
          <a:p>
            <a:pPr marL="285750" indent="-285750">
              <a:spcBef>
                <a:spcPts val="600"/>
              </a:spcBef>
              <a:buFont typeface="Wingdings" panose="05000000000000000000" pitchFamily="2" charset="2"/>
              <a:buChar char="§"/>
            </a:pPr>
            <a:r>
              <a:rPr lang="en-US" sz="1200" dirty="0"/>
              <a:t>Review 504 Plan; review and ensure current</a:t>
            </a:r>
          </a:p>
          <a:p>
            <a:pPr marL="285750" indent="-285750">
              <a:spcBef>
                <a:spcPts val="600"/>
              </a:spcBef>
              <a:buFont typeface="Wingdings" panose="05000000000000000000" pitchFamily="2" charset="2"/>
              <a:buChar char="§"/>
            </a:pPr>
            <a:r>
              <a:rPr lang="en-US" sz="1200" dirty="0"/>
              <a:t>Plan SOW; start plans and specs</a:t>
            </a:r>
          </a:p>
          <a:p>
            <a:pPr marL="285750" indent="-285750">
              <a:spcBef>
                <a:spcPts val="600"/>
              </a:spcBef>
              <a:buFont typeface="Wingdings" panose="05000000000000000000" pitchFamily="2" charset="2"/>
              <a:buChar char="§"/>
            </a:pPr>
            <a:r>
              <a:rPr lang="en-US" sz="1200" dirty="0"/>
              <a:t>Cost Estimate; involve GC</a:t>
            </a:r>
          </a:p>
          <a:p>
            <a:endParaRPr lang="en-US" dirty="0"/>
          </a:p>
        </p:txBody>
      </p:sp>
      <p:sp>
        <p:nvSpPr>
          <p:cNvPr id="19" name="Text Placeholder 18">
            <a:extLst>
              <a:ext uri="{FF2B5EF4-FFF2-40B4-BE49-F238E27FC236}">
                <a16:creationId xmlns:a16="http://schemas.microsoft.com/office/drawing/2014/main" id="{3E8BA75F-533E-DB12-51AC-D7E041CE70A2}"/>
              </a:ext>
            </a:extLst>
          </p:cNvPr>
          <p:cNvSpPr>
            <a:spLocks noGrp="1"/>
          </p:cNvSpPr>
          <p:nvPr>
            <p:ph type="body" sz="quarter" idx="27"/>
          </p:nvPr>
        </p:nvSpPr>
        <p:spPr>
          <a:xfrm>
            <a:off x="6121880" y="1956108"/>
            <a:ext cx="2616200" cy="4244668"/>
          </a:xfrm>
        </p:spPr>
        <p:txBody>
          <a:bodyPr/>
          <a:lstStyle/>
          <a:p>
            <a:r>
              <a:rPr lang="en-US" sz="1600"/>
              <a:t>Stage 2 - Underwriting</a:t>
            </a:r>
          </a:p>
          <a:p>
            <a:pPr algn="ctr"/>
            <a:r>
              <a:rPr lang="en-US" sz="1400"/>
              <a:t>Underwriting review of Preliminary Assessment Tool (PAT)</a:t>
            </a:r>
          </a:p>
          <a:p>
            <a:r>
              <a:rPr lang="en-US" sz="1200"/>
              <a:t>Final review of the following: </a:t>
            </a:r>
          </a:p>
          <a:p>
            <a:pPr marL="171450" indent="-171450">
              <a:spcBef>
                <a:spcPts val="0"/>
              </a:spcBef>
              <a:buFont typeface="Arial" panose="020B0604020202020204" pitchFamily="34" charset="0"/>
              <a:buChar char="•"/>
            </a:pPr>
            <a:r>
              <a:rPr lang="en-US" sz="1200"/>
              <a:t>Operating expenses</a:t>
            </a:r>
          </a:p>
          <a:p>
            <a:pPr marL="171450" indent="-171450">
              <a:spcBef>
                <a:spcPts val="0"/>
              </a:spcBef>
              <a:buFont typeface="Arial" panose="020B0604020202020204" pitchFamily="34" charset="0"/>
              <a:buChar char="•"/>
            </a:pPr>
            <a:r>
              <a:rPr lang="en-US" sz="1200"/>
              <a:t>Rent levels</a:t>
            </a:r>
          </a:p>
          <a:p>
            <a:pPr marL="171450" indent="-171450">
              <a:spcBef>
                <a:spcPts val="0"/>
              </a:spcBef>
              <a:buFont typeface="Arial" panose="020B0604020202020204" pitchFamily="34" charset="0"/>
              <a:buChar char="•"/>
            </a:pPr>
            <a:r>
              <a:rPr lang="en-US" sz="1200"/>
              <a:t>Reserve requirements</a:t>
            </a:r>
          </a:p>
          <a:p>
            <a:pPr marL="171450" indent="-171450">
              <a:spcBef>
                <a:spcPts val="0"/>
              </a:spcBef>
              <a:buFont typeface="Arial" panose="020B0604020202020204" pitchFamily="34" charset="0"/>
              <a:buChar char="•"/>
            </a:pPr>
            <a:r>
              <a:rPr lang="en-US" sz="1200"/>
              <a:t>Tenant Protection Account</a:t>
            </a:r>
          </a:p>
          <a:p>
            <a:pPr marL="171450" indent="-171450">
              <a:spcBef>
                <a:spcPts val="0"/>
              </a:spcBef>
              <a:buFont typeface="Arial" panose="020B0604020202020204" pitchFamily="34" charset="0"/>
              <a:buChar char="•"/>
            </a:pPr>
            <a:r>
              <a:rPr lang="en-US" sz="1200"/>
              <a:t>Insurance</a:t>
            </a:r>
          </a:p>
          <a:p>
            <a:pPr marL="171450" indent="-171450">
              <a:spcBef>
                <a:spcPts val="0"/>
              </a:spcBef>
              <a:buFont typeface="Arial" panose="020B0604020202020204" pitchFamily="34" charset="0"/>
              <a:buChar char="•"/>
            </a:pPr>
            <a:r>
              <a:rPr lang="en-US" sz="1200"/>
              <a:t>Cost estimate</a:t>
            </a:r>
          </a:p>
          <a:p>
            <a:pPr marL="171450" indent="-171450">
              <a:spcBef>
                <a:spcPts val="0"/>
              </a:spcBef>
              <a:buFont typeface="Arial" panose="020B0604020202020204" pitchFamily="34" charset="0"/>
              <a:buChar char="•"/>
            </a:pPr>
            <a:r>
              <a:rPr lang="en-US" sz="1200"/>
              <a:t>Third party financing terms</a:t>
            </a:r>
          </a:p>
          <a:p>
            <a:pPr marL="171450" indent="-171450">
              <a:spcBef>
                <a:spcPts val="0"/>
              </a:spcBef>
              <a:buFont typeface="Arial" panose="020B0604020202020204" pitchFamily="34" charset="0"/>
              <a:buChar char="•"/>
            </a:pPr>
            <a:r>
              <a:rPr lang="en-US" sz="1200"/>
              <a:t>Third party loan documents</a:t>
            </a:r>
          </a:p>
          <a:p>
            <a:pPr marL="171450" indent="-171450">
              <a:spcBef>
                <a:spcPts val="0"/>
              </a:spcBef>
              <a:buFont typeface="Arial" panose="020B0604020202020204" pitchFamily="34" charset="0"/>
              <a:buChar char="•"/>
            </a:pPr>
            <a:r>
              <a:rPr lang="en-US" sz="1200"/>
              <a:t>Total Development Costs</a:t>
            </a:r>
          </a:p>
          <a:p>
            <a:pPr marL="171450" indent="-171450">
              <a:spcBef>
                <a:spcPts val="0"/>
              </a:spcBef>
              <a:buFont typeface="Arial" panose="020B0604020202020204" pitchFamily="34" charset="0"/>
              <a:buChar char="•"/>
            </a:pPr>
            <a:r>
              <a:rPr lang="en-US" sz="1200"/>
              <a:t>Narratives</a:t>
            </a:r>
          </a:p>
          <a:p>
            <a:pPr marL="171450" indent="-171450">
              <a:spcBef>
                <a:spcPts val="0"/>
              </a:spcBef>
              <a:buFont typeface="Arial" panose="020B0604020202020204" pitchFamily="34" charset="0"/>
              <a:buChar char="•"/>
            </a:pPr>
            <a:r>
              <a:rPr lang="en-US" sz="1200"/>
              <a:t>Letter of Conditions</a:t>
            </a:r>
          </a:p>
          <a:p>
            <a:pPr>
              <a:spcBef>
                <a:spcPts val="0"/>
              </a:spcBef>
            </a:pPr>
            <a:endParaRPr lang="en-US" sz="1100"/>
          </a:p>
        </p:txBody>
      </p:sp>
      <p:sp>
        <p:nvSpPr>
          <p:cNvPr id="20" name="Text Placeholder 19">
            <a:extLst>
              <a:ext uri="{FF2B5EF4-FFF2-40B4-BE49-F238E27FC236}">
                <a16:creationId xmlns:a16="http://schemas.microsoft.com/office/drawing/2014/main" id="{7F3782B4-F7D9-5403-5927-258DC7A138FE}"/>
              </a:ext>
            </a:extLst>
          </p:cNvPr>
          <p:cNvSpPr>
            <a:spLocks noGrp="1"/>
          </p:cNvSpPr>
          <p:nvPr>
            <p:ph type="body" sz="quarter" idx="28"/>
          </p:nvPr>
        </p:nvSpPr>
        <p:spPr>
          <a:xfrm>
            <a:off x="8848830" y="1956108"/>
            <a:ext cx="2616200" cy="4244667"/>
          </a:xfrm>
        </p:spPr>
        <p:txBody>
          <a:bodyPr/>
          <a:lstStyle/>
          <a:p>
            <a:r>
              <a:rPr lang="en-US" sz="1600"/>
              <a:t>Stage 3 – Closing/OGC</a:t>
            </a:r>
          </a:p>
          <a:p>
            <a:pPr algn="ctr"/>
            <a:r>
              <a:rPr lang="en-US" sz="1400"/>
              <a:t>Closer will be assigned and work with OGC to close.</a:t>
            </a:r>
          </a:p>
          <a:p>
            <a:pPr>
              <a:spcBef>
                <a:spcPts val="0"/>
              </a:spcBef>
            </a:pPr>
            <a:endParaRPr lang="en-US" sz="1200"/>
          </a:p>
          <a:p>
            <a:pPr>
              <a:spcBef>
                <a:spcPts val="0"/>
              </a:spcBef>
            </a:pPr>
            <a:endParaRPr lang="en-US" sz="1200"/>
          </a:p>
          <a:p>
            <a:pPr>
              <a:spcBef>
                <a:spcPts val="0"/>
              </a:spcBef>
            </a:pPr>
            <a:r>
              <a:rPr lang="en-US" sz="1200"/>
              <a:t>Closer will prepare closing package for OGC review.</a:t>
            </a:r>
          </a:p>
          <a:p>
            <a:pPr>
              <a:spcBef>
                <a:spcPts val="0"/>
              </a:spcBef>
            </a:pPr>
            <a:endParaRPr lang="en-US" sz="1200"/>
          </a:p>
          <a:p>
            <a:pPr>
              <a:spcBef>
                <a:spcPts val="0"/>
              </a:spcBef>
            </a:pPr>
            <a:r>
              <a:rPr lang="en-US" sz="1200"/>
              <a:t>OGC will review:</a:t>
            </a:r>
          </a:p>
          <a:p>
            <a:pPr marL="171450" indent="-171450">
              <a:spcBef>
                <a:spcPts val="0"/>
              </a:spcBef>
              <a:buFont typeface="Arial" panose="020B0604020202020204" pitchFamily="34" charset="0"/>
              <a:buChar char="•"/>
            </a:pPr>
            <a:r>
              <a:rPr lang="en-US" sz="1200"/>
              <a:t>Organizational documents</a:t>
            </a:r>
          </a:p>
          <a:p>
            <a:pPr marL="171450" indent="-171450">
              <a:spcBef>
                <a:spcPts val="0"/>
              </a:spcBef>
              <a:buFont typeface="Arial" panose="020B0604020202020204" pitchFamily="34" charset="0"/>
              <a:buChar char="•"/>
            </a:pPr>
            <a:r>
              <a:rPr lang="en-US" sz="1200"/>
              <a:t>Third party loan documents</a:t>
            </a:r>
          </a:p>
          <a:p>
            <a:pPr marL="171450" indent="-171450">
              <a:spcBef>
                <a:spcPts val="0"/>
              </a:spcBef>
              <a:buFont typeface="Arial" panose="020B0604020202020204" pitchFamily="34" charset="0"/>
              <a:buChar char="•"/>
            </a:pPr>
            <a:r>
              <a:rPr lang="en-US" sz="1200"/>
              <a:t>Intercreditor Agreements</a:t>
            </a:r>
          </a:p>
          <a:p>
            <a:pPr marL="171450" indent="-171450">
              <a:spcBef>
                <a:spcPts val="0"/>
              </a:spcBef>
              <a:buFont typeface="Arial" panose="020B0604020202020204" pitchFamily="34" charset="0"/>
              <a:buChar char="•"/>
            </a:pPr>
            <a:r>
              <a:rPr lang="en-US" sz="1200"/>
              <a:t>Subordination Agreements</a:t>
            </a:r>
          </a:p>
          <a:p>
            <a:pPr marL="171450" indent="-171450">
              <a:spcBef>
                <a:spcPts val="0"/>
              </a:spcBef>
              <a:buFont typeface="Arial" panose="020B0604020202020204" pitchFamily="34" charset="0"/>
              <a:buChar char="•"/>
            </a:pPr>
            <a:r>
              <a:rPr lang="en-US" sz="1200"/>
              <a:t>Attorney Opinions</a:t>
            </a:r>
          </a:p>
          <a:p>
            <a:pPr>
              <a:spcBef>
                <a:spcPts val="0"/>
              </a:spcBef>
            </a:pPr>
            <a:endParaRPr lang="en-US" sz="1200"/>
          </a:p>
          <a:p>
            <a:pPr>
              <a:spcBef>
                <a:spcPts val="0"/>
              </a:spcBef>
            </a:pPr>
            <a:r>
              <a:rPr lang="en-US" sz="1200"/>
              <a:t>Upon approval OGC will issue the Closing Instruction and provide Agency Loan documents to close.</a:t>
            </a:r>
          </a:p>
        </p:txBody>
      </p:sp>
    </p:spTree>
    <p:extLst>
      <p:ext uri="{BB962C8B-B14F-4D97-AF65-F5344CB8AC3E}">
        <p14:creationId xmlns:p14="http://schemas.microsoft.com/office/powerpoint/2010/main" val="129956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4EEB0-19BB-4241-AE48-FA95E63F6876}"/>
              </a:ext>
            </a:extLst>
          </p:cNvPr>
          <p:cNvSpPr>
            <a:spLocks noGrp="1"/>
          </p:cNvSpPr>
          <p:nvPr>
            <p:ph type="title"/>
          </p:nvPr>
        </p:nvSpPr>
        <p:spPr>
          <a:xfrm>
            <a:off x="485458" y="314371"/>
            <a:ext cx="11028362" cy="415498"/>
          </a:xfrm>
        </p:spPr>
        <p:txBody>
          <a:bodyPr wrap="square" anchor="b">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17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35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53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70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5883" algn="l" defTabSz="914353" rtl="0" eaLnBrk="1" latinLnBrk="0" hangingPunct="1">
              <a:defRPr kern="1200">
                <a:solidFill>
                  <a:schemeClr val="tx1"/>
                </a:solidFill>
                <a:latin typeface="Arial" panose="020B0604020202020204" pitchFamily="34" charset="0"/>
                <a:ea typeface="+mn-ea"/>
                <a:cs typeface="+mn-cs"/>
              </a:defRPr>
            </a:lvl6pPr>
            <a:lvl7pPr marL="2743060" algn="l" defTabSz="914353" rtl="0" eaLnBrk="1" latinLnBrk="0" hangingPunct="1">
              <a:defRPr kern="1200">
                <a:solidFill>
                  <a:schemeClr val="tx1"/>
                </a:solidFill>
                <a:latin typeface="Arial" panose="020B0604020202020204" pitchFamily="34" charset="0"/>
                <a:ea typeface="+mn-ea"/>
                <a:cs typeface="+mn-cs"/>
              </a:defRPr>
            </a:lvl7pPr>
            <a:lvl8pPr marL="3200236" algn="l" defTabSz="914353" rtl="0" eaLnBrk="1" latinLnBrk="0" hangingPunct="1">
              <a:defRPr kern="1200">
                <a:solidFill>
                  <a:schemeClr val="tx1"/>
                </a:solidFill>
                <a:latin typeface="Arial" panose="020B0604020202020204" pitchFamily="34" charset="0"/>
                <a:ea typeface="+mn-ea"/>
                <a:cs typeface="+mn-cs"/>
              </a:defRPr>
            </a:lvl8pPr>
            <a:lvl9pPr marL="3657413" algn="l" defTabSz="914353" rtl="0" eaLnBrk="1" latinLnBrk="0" hangingPunct="1">
              <a:defRPr kern="1200">
                <a:solidFill>
                  <a:schemeClr val="tx1"/>
                </a:solidFill>
                <a:latin typeface="Arial" panose="020B0604020202020204" pitchFamily="34" charset="0"/>
                <a:ea typeface="+mn-ea"/>
                <a:cs typeface="+mn-cs"/>
              </a:defRPr>
            </a:lvl9pPr>
          </a:lstStyle>
          <a:p>
            <a:r>
              <a:rPr lang="en-US" dirty="0"/>
              <a:t>Rural Rental Housing Preservation Academy and TA</a:t>
            </a:r>
          </a:p>
        </p:txBody>
      </p:sp>
      <p:sp>
        <p:nvSpPr>
          <p:cNvPr id="3" name="Content Placeholder 2">
            <a:extLst>
              <a:ext uri="{FF2B5EF4-FFF2-40B4-BE49-F238E27FC236}">
                <a16:creationId xmlns:a16="http://schemas.microsoft.com/office/drawing/2014/main" id="{55576546-E5A6-42BA-BF57-BCADC7638A1A}"/>
              </a:ext>
            </a:extLst>
          </p:cNvPr>
          <p:cNvSpPr>
            <a:spLocks noGrp="1"/>
          </p:cNvSpPr>
          <p:nvPr>
            <p:ph idx="1"/>
          </p:nvPr>
        </p:nvSpPr>
        <p:spPr>
          <a:xfrm>
            <a:off x="788276" y="1224137"/>
            <a:ext cx="10794124" cy="3971576"/>
          </a:xfrm>
        </p:spPr>
        <p:txBody>
          <a:bodyPr>
            <a:no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17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35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53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70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5883" algn="l" defTabSz="914353" rtl="0" eaLnBrk="1" latinLnBrk="0" hangingPunct="1">
              <a:defRPr kern="1200">
                <a:solidFill>
                  <a:schemeClr val="tx1"/>
                </a:solidFill>
                <a:latin typeface="Arial" panose="020B0604020202020204" pitchFamily="34" charset="0"/>
                <a:ea typeface="+mn-ea"/>
                <a:cs typeface="+mn-cs"/>
              </a:defRPr>
            </a:lvl6pPr>
            <a:lvl7pPr marL="2743060" algn="l" defTabSz="914353" rtl="0" eaLnBrk="1" latinLnBrk="0" hangingPunct="1">
              <a:defRPr kern="1200">
                <a:solidFill>
                  <a:schemeClr val="tx1"/>
                </a:solidFill>
                <a:latin typeface="Arial" panose="020B0604020202020204" pitchFamily="34" charset="0"/>
                <a:ea typeface="+mn-ea"/>
                <a:cs typeface="+mn-cs"/>
              </a:defRPr>
            </a:lvl7pPr>
            <a:lvl8pPr marL="3200236" algn="l" defTabSz="914353" rtl="0" eaLnBrk="1" latinLnBrk="0" hangingPunct="1">
              <a:defRPr kern="1200">
                <a:solidFill>
                  <a:schemeClr val="tx1"/>
                </a:solidFill>
                <a:latin typeface="Arial" panose="020B0604020202020204" pitchFamily="34" charset="0"/>
                <a:ea typeface="+mn-ea"/>
                <a:cs typeface="+mn-cs"/>
              </a:defRPr>
            </a:lvl8pPr>
            <a:lvl9pPr marL="3657413" algn="l" defTabSz="914353" rtl="0" eaLnBrk="1" latinLnBrk="0" hangingPunct="1">
              <a:defRPr kern="1200">
                <a:solidFill>
                  <a:schemeClr val="tx1"/>
                </a:solidFill>
                <a:latin typeface="Arial" panose="020B0604020202020204" pitchFamily="34" charset="0"/>
                <a:ea typeface="+mn-ea"/>
                <a:cs typeface="+mn-cs"/>
              </a:defRPr>
            </a:lvl9pPr>
          </a:lstStyle>
          <a:p>
            <a:pPr marL="0" indent="0">
              <a:spcBef>
                <a:spcPts val="0"/>
              </a:spcBef>
              <a:spcAft>
                <a:spcPts val="600"/>
              </a:spcAft>
              <a:buNone/>
            </a:pPr>
            <a:r>
              <a:rPr lang="en-US" sz="2000" b="1" dirty="0">
                <a:latin typeface="+mn-lt"/>
              </a:rPr>
              <a:t>Overview and Introduction to Rural Rental Housing Preservation</a:t>
            </a:r>
          </a:p>
          <a:p>
            <a:pPr>
              <a:spcBef>
                <a:spcPts val="0"/>
              </a:spcBef>
              <a:spcAft>
                <a:spcPts val="600"/>
              </a:spcAft>
              <a:buClr>
                <a:schemeClr val="accent2"/>
              </a:buClr>
              <a:buFont typeface="Wingdings" panose="05000000000000000000" pitchFamily="2" charset="2"/>
              <a:buChar char="§"/>
            </a:pPr>
            <a:r>
              <a:rPr lang="en-US" sz="2000" dirty="0">
                <a:latin typeface="+mn-lt"/>
              </a:rPr>
              <a:t>Introduction to Rural Development 515 Transfer Process</a:t>
            </a:r>
          </a:p>
          <a:p>
            <a:pPr>
              <a:spcBef>
                <a:spcPts val="0"/>
              </a:spcBef>
              <a:spcAft>
                <a:spcPts val="600"/>
              </a:spcAft>
              <a:buClr>
                <a:schemeClr val="accent2"/>
              </a:buClr>
              <a:buFont typeface="Wingdings" panose="05000000000000000000" pitchFamily="2" charset="2"/>
              <a:buChar char="§"/>
            </a:pPr>
            <a:r>
              <a:rPr lang="en-US" sz="2000" dirty="0">
                <a:latin typeface="+mn-lt"/>
              </a:rPr>
              <a:t>Strategies for 515 Preservation: Case Studies</a:t>
            </a:r>
          </a:p>
          <a:p>
            <a:pPr>
              <a:spcBef>
                <a:spcPts val="0"/>
              </a:spcBef>
              <a:spcAft>
                <a:spcPts val="600"/>
              </a:spcAft>
              <a:buClr>
                <a:schemeClr val="accent2"/>
              </a:buClr>
              <a:buFont typeface="Wingdings" panose="05000000000000000000" pitchFamily="2" charset="2"/>
              <a:buChar char="§"/>
            </a:pPr>
            <a:r>
              <a:rPr lang="en-US" sz="2000" dirty="0">
                <a:latin typeface="+mn-lt"/>
              </a:rPr>
              <a:t>Capital Needs Assessment and Operating Budget</a:t>
            </a:r>
            <a:endParaRPr lang="en-US" sz="2000" b="1" dirty="0">
              <a:latin typeface="+mn-lt"/>
            </a:endParaRPr>
          </a:p>
          <a:p>
            <a:pPr marL="0" indent="0">
              <a:spcBef>
                <a:spcPts val="0"/>
              </a:spcBef>
              <a:spcAft>
                <a:spcPts val="600"/>
              </a:spcAft>
              <a:buNone/>
            </a:pPr>
            <a:endParaRPr lang="en-US" sz="2000" b="1" dirty="0">
              <a:latin typeface="+mn-lt"/>
            </a:endParaRPr>
          </a:p>
          <a:p>
            <a:pPr marL="0" indent="0">
              <a:spcBef>
                <a:spcPts val="0"/>
              </a:spcBef>
              <a:spcAft>
                <a:spcPts val="600"/>
              </a:spcAft>
              <a:buNone/>
            </a:pPr>
            <a:r>
              <a:rPr lang="en-US" sz="2000" b="1" dirty="0">
                <a:latin typeface="+mn-lt"/>
              </a:rPr>
              <a:t>Basic Deal Structuring</a:t>
            </a:r>
          </a:p>
          <a:p>
            <a:pPr>
              <a:spcBef>
                <a:spcPts val="0"/>
              </a:spcBef>
              <a:spcAft>
                <a:spcPts val="600"/>
              </a:spcAft>
              <a:buClr>
                <a:schemeClr val="accent2"/>
              </a:buClr>
              <a:buFont typeface="Wingdings" panose="05000000000000000000" pitchFamily="2" charset="2"/>
              <a:buChar char="§"/>
            </a:pPr>
            <a:r>
              <a:rPr lang="en-US" sz="2000" dirty="0">
                <a:latin typeface="+mn-lt"/>
              </a:rPr>
              <a:t>Understanding Tax Implications of a Transfer</a:t>
            </a:r>
          </a:p>
          <a:p>
            <a:pPr>
              <a:spcBef>
                <a:spcPts val="0"/>
              </a:spcBef>
              <a:spcAft>
                <a:spcPts val="600"/>
              </a:spcAft>
              <a:buClr>
                <a:schemeClr val="accent2"/>
              </a:buClr>
              <a:buFont typeface="Wingdings" panose="05000000000000000000" pitchFamily="2" charset="2"/>
              <a:buChar char="§"/>
            </a:pPr>
            <a:r>
              <a:rPr lang="en-US" sz="2000" dirty="0">
                <a:latin typeface="+mn-lt"/>
              </a:rPr>
              <a:t>Pro forma development</a:t>
            </a:r>
          </a:p>
          <a:p>
            <a:pPr>
              <a:spcBef>
                <a:spcPts val="0"/>
              </a:spcBef>
              <a:spcAft>
                <a:spcPts val="600"/>
              </a:spcAft>
              <a:buClr>
                <a:schemeClr val="accent2"/>
              </a:buClr>
              <a:buFont typeface="Wingdings" panose="05000000000000000000" pitchFamily="2" charset="2"/>
              <a:buChar char="§"/>
            </a:pPr>
            <a:r>
              <a:rPr lang="en-US" sz="2000" dirty="0">
                <a:latin typeface="+mn-lt"/>
              </a:rPr>
              <a:t>National Policy Conversation-521 Rental Assistance and Decoupling</a:t>
            </a:r>
          </a:p>
          <a:p>
            <a:pPr>
              <a:spcBef>
                <a:spcPts val="0"/>
              </a:spcBef>
              <a:spcAft>
                <a:spcPts val="600"/>
              </a:spcAft>
              <a:buClr>
                <a:schemeClr val="accent2"/>
              </a:buClr>
              <a:buFont typeface="Wingdings" panose="05000000000000000000" pitchFamily="2" charset="2"/>
              <a:buChar char="§"/>
            </a:pPr>
            <a:r>
              <a:rPr lang="en-US" sz="2000" dirty="0">
                <a:latin typeface="+mn-lt"/>
              </a:rPr>
              <a:t>Funding Beyond RD: LIHTC, Bonds and Third-Party Lenders/ Connecting Buyers and Sellers</a:t>
            </a:r>
            <a:endParaRPr lang="en-US" sz="2000" b="1" dirty="0">
              <a:latin typeface="+mn-lt"/>
            </a:endParaRPr>
          </a:p>
          <a:p>
            <a:pPr>
              <a:spcBef>
                <a:spcPts val="0"/>
              </a:spcBef>
              <a:spcAft>
                <a:spcPts val="600"/>
              </a:spcAft>
            </a:pPr>
            <a:endParaRPr lang="en-US" sz="2000" b="1" dirty="0">
              <a:latin typeface="+mn-lt"/>
            </a:endParaRPr>
          </a:p>
          <a:p>
            <a:pPr marL="0" indent="0">
              <a:spcBef>
                <a:spcPts val="0"/>
              </a:spcBef>
              <a:spcAft>
                <a:spcPts val="600"/>
              </a:spcAft>
              <a:buNone/>
            </a:pPr>
            <a:r>
              <a:rPr lang="en-US" sz="2000" b="1" dirty="0">
                <a:latin typeface="+mn-lt"/>
              </a:rPr>
              <a:t>Property Management/Community Engagement–2 sessions, including</a:t>
            </a:r>
          </a:p>
          <a:p>
            <a:pPr>
              <a:spcBef>
                <a:spcPts val="0"/>
              </a:spcBef>
              <a:spcAft>
                <a:spcPts val="600"/>
              </a:spcAft>
              <a:buClr>
                <a:schemeClr val="accent2"/>
              </a:buClr>
              <a:buFont typeface="Wingdings" panose="05000000000000000000" pitchFamily="2" charset="2"/>
              <a:buChar char="§"/>
            </a:pPr>
            <a:r>
              <a:rPr lang="en-US" sz="2000" dirty="0">
                <a:latin typeface="+mn-lt"/>
              </a:rPr>
              <a:t>Property Stewardship: Resident Services and Asset Management</a:t>
            </a:r>
          </a:p>
        </p:txBody>
      </p:sp>
      <p:sp>
        <p:nvSpPr>
          <p:cNvPr id="8" name="Slide Number Placeholder 3">
            <a:extLst>
              <a:ext uri="{FF2B5EF4-FFF2-40B4-BE49-F238E27FC236}">
                <a16:creationId xmlns:a16="http://schemas.microsoft.com/office/drawing/2014/main" id="{DD25ADDC-6867-516B-5615-6DAC863819CF}"/>
              </a:ext>
            </a:extLst>
          </p:cNvPr>
          <p:cNvSpPr>
            <a:spLocks noGrp="1"/>
          </p:cNvSpPr>
          <p:nvPr>
            <p:ph type="sldNum" sz="quarter" idx="12"/>
          </p:nvPr>
        </p:nvSpPr>
        <p:spPr>
          <a:xfrm>
            <a:off x="11445240" y="6529281"/>
            <a:ext cx="137160" cy="123111"/>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86BD3BC-ECEA-4736-8442-17C48683CD7A}" type="slidenum">
              <a:rPr kumimoji="0" lang="en-US" sz="800" b="0" i="0" u="none" strike="noStrike" kern="1200" cap="none" spc="0" normalizeH="0" baseline="0" noProof="0" smtClean="0">
                <a:ln>
                  <a:noFill/>
                </a:ln>
                <a:solidFill>
                  <a:srgbClr val="052656"/>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800" b="0" i="0" u="none" strike="noStrike" kern="1200" cap="none" spc="0" normalizeH="0" baseline="0" noProof="0">
              <a:ln>
                <a:noFill/>
              </a:ln>
              <a:solidFill>
                <a:srgbClr val="052656"/>
              </a:solidFill>
              <a:effectLst/>
              <a:uLnTx/>
              <a:uFillTx/>
              <a:latin typeface="Public Sans"/>
              <a:ea typeface="+mn-ea"/>
              <a:cs typeface="+mn-cs"/>
            </a:endParaRPr>
          </a:p>
        </p:txBody>
      </p:sp>
      <p:sp>
        <p:nvSpPr>
          <p:cNvPr id="10" name="Text Placeholder 4">
            <a:extLst>
              <a:ext uri="{FF2B5EF4-FFF2-40B4-BE49-F238E27FC236}">
                <a16:creationId xmlns:a16="http://schemas.microsoft.com/office/drawing/2014/main" id="{AFFD9AD4-A663-A234-5962-CF527081C5AA}"/>
              </a:ext>
            </a:extLst>
          </p:cNvPr>
          <p:cNvSpPr>
            <a:spLocks noGrp="1"/>
          </p:cNvSpPr>
          <p:nvPr>
            <p:ph type="body" sz="quarter" idx="13"/>
          </p:nvPr>
        </p:nvSpPr>
        <p:spPr>
          <a:xfrm>
            <a:off x="485458" y="767685"/>
            <a:ext cx="11028362" cy="221599"/>
          </a:xfrm>
        </p:spPr>
        <p:txBody>
          <a:bodyPr/>
          <a:lstStyle/>
          <a:p>
            <a:r>
              <a:rPr lang="en-US" dirty="0">
                <a:solidFill>
                  <a:schemeClr val="accent3"/>
                </a:solidFill>
              </a:rPr>
              <a:t>Supporting projects to problem solve and get through the process </a:t>
            </a:r>
          </a:p>
        </p:txBody>
      </p:sp>
    </p:spTree>
    <p:extLst>
      <p:ext uri="{BB962C8B-B14F-4D97-AF65-F5344CB8AC3E}">
        <p14:creationId xmlns:p14="http://schemas.microsoft.com/office/powerpoint/2010/main" val="2914202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9CDEC7-7F6F-4513-A8CD-D8932BF76F9F}"/>
              </a:ext>
            </a:extLst>
          </p:cNvPr>
          <p:cNvSpPr>
            <a:spLocks noGrp="1"/>
          </p:cNvSpPr>
          <p:nvPr>
            <p:ph type="title"/>
          </p:nvPr>
        </p:nvSpPr>
        <p:spPr>
          <a:xfrm>
            <a:off x="590550" y="2001838"/>
            <a:ext cx="11010900" cy="2852737"/>
          </a:xfrm>
        </p:spPr>
        <p:txBody>
          <a:bodyPr/>
          <a:lstStyle/>
          <a:p>
            <a:r>
              <a:rPr lang="en-US" dirty="0"/>
              <a:t>Richland </a:t>
            </a:r>
            <a:r>
              <a:rPr lang="en-US" dirty="0">
                <a:solidFill>
                  <a:srgbClr val="F0CD8A"/>
                </a:solidFill>
              </a:rPr>
              <a:t>Gardens</a:t>
            </a:r>
          </a:p>
        </p:txBody>
      </p:sp>
      <p:sp>
        <p:nvSpPr>
          <p:cNvPr id="2" name="Slide Number Placeholder 1">
            <a:extLst>
              <a:ext uri="{FF2B5EF4-FFF2-40B4-BE49-F238E27FC236}">
                <a16:creationId xmlns:a16="http://schemas.microsoft.com/office/drawing/2014/main" id="{CD74FA71-6A8C-4139-99B5-FBFFFE5B2F8D}"/>
              </a:ext>
            </a:extLst>
          </p:cNvPr>
          <p:cNvSpPr>
            <a:spLocks noGrp="1"/>
          </p:cNvSpPr>
          <p:nvPr>
            <p:ph type="sldNum" sz="quarter" idx="12"/>
          </p:nvPr>
        </p:nvSpPr>
        <p:spPr/>
        <p:txBody>
          <a:bodyPr/>
          <a:lstStyle/>
          <a:p>
            <a:fld id="{986BD3BC-ECEA-4736-8442-17C48683CD7A}" type="slidenum">
              <a:rPr lang="en-US" smtClean="0"/>
              <a:pPr/>
              <a:t>7</a:t>
            </a:fld>
            <a:endParaRPr lang="en-US"/>
          </a:p>
        </p:txBody>
      </p:sp>
    </p:spTree>
    <p:extLst>
      <p:ext uri="{BB962C8B-B14F-4D97-AF65-F5344CB8AC3E}">
        <p14:creationId xmlns:p14="http://schemas.microsoft.com/office/powerpoint/2010/main" val="417435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212A22-EC9D-4FB2-98E1-76B1A3C7E6BC}"/>
              </a:ext>
            </a:extLst>
          </p:cNvPr>
          <p:cNvSpPr>
            <a:spLocks noGrp="1"/>
          </p:cNvSpPr>
          <p:nvPr>
            <p:ph type="sldNum" sz="quarter" idx="12"/>
          </p:nvPr>
        </p:nvSpPr>
        <p:spPr>
          <a:xfrm>
            <a:off x="11445240" y="6529281"/>
            <a:ext cx="137160" cy="123111"/>
          </a:xfrm>
        </p:spPr>
        <p:txBody>
          <a:bodyPr/>
          <a:lstStyle/>
          <a:p>
            <a:fld id="{986BD3BC-ECEA-4736-8442-17C48683CD7A}" type="slidenum">
              <a:rPr lang="en-US" smtClean="0"/>
              <a:pPr/>
              <a:t>8</a:t>
            </a:fld>
            <a:endParaRPr lang="en-US"/>
          </a:p>
        </p:txBody>
      </p:sp>
      <p:sp>
        <p:nvSpPr>
          <p:cNvPr id="7" name="Content Placeholder 6">
            <a:extLst>
              <a:ext uri="{FF2B5EF4-FFF2-40B4-BE49-F238E27FC236}">
                <a16:creationId xmlns:a16="http://schemas.microsoft.com/office/drawing/2014/main" id="{9B48B6C2-2D19-412A-A341-C49AC15C1682}"/>
              </a:ext>
            </a:extLst>
          </p:cNvPr>
          <p:cNvSpPr>
            <a:spLocks noGrp="1"/>
          </p:cNvSpPr>
          <p:nvPr>
            <p:ph sz="half" idx="2"/>
          </p:nvPr>
        </p:nvSpPr>
        <p:spPr>
          <a:xfrm>
            <a:off x="6180137" y="1076325"/>
            <a:ext cx="5826805" cy="3495675"/>
          </a:xfrm>
        </p:spPr>
        <p:txBody>
          <a:bodyPr/>
          <a:lstStyle/>
          <a:p>
            <a:pPr marL="342900" indent="-342900">
              <a:lnSpc>
                <a:spcPct val="100000"/>
              </a:lnSpc>
              <a:buFont typeface="Arial" panose="020B0604020202020204" pitchFamily="34" charset="0"/>
              <a:buChar char="•"/>
            </a:pPr>
            <a:r>
              <a:rPr lang="en-US" dirty="0"/>
              <a:t>54 units (48 rehab, 6 new construction)</a:t>
            </a:r>
          </a:p>
          <a:p>
            <a:pPr marL="342900" indent="-342900">
              <a:lnSpc>
                <a:spcPct val="100000"/>
              </a:lnSpc>
              <a:buFont typeface="Arial" panose="020B0604020202020204" pitchFamily="34" charset="0"/>
              <a:buChar char="•"/>
            </a:pPr>
            <a:r>
              <a:rPr lang="en-US" dirty="0"/>
              <a:t>Located in Richland, MS</a:t>
            </a:r>
          </a:p>
          <a:p>
            <a:pPr marL="342900" indent="-342900">
              <a:lnSpc>
                <a:spcPct val="100000"/>
              </a:lnSpc>
              <a:buFont typeface="Arial" panose="020B0604020202020204" pitchFamily="34" charset="0"/>
              <a:buChar char="•"/>
            </a:pPr>
            <a:r>
              <a:rPr lang="en-US" dirty="0"/>
              <a:t>Development/Ownership Partners:</a:t>
            </a:r>
          </a:p>
          <a:p>
            <a:pPr marL="342900" indent="-342900">
              <a:lnSpc>
                <a:spcPct val="100000"/>
              </a:lnSpc>
              <a:buFont typeface="Arial" panose="020B0604020202020204" pitchFamily="34" charset="0"/>
              <a:buChar char="•"/>
            </a:pPr>
            <a:r>
              <a:rPr lang="en-US" dirty="0"/>
              <a:t>Gulf Coast Housing Partnership</a:t>
            </a:r>
          </a:p>
          <a:p>
            <a:pPr marL="342900" indent="-342900">
              <a:lnSpc>
                <a:spcPct val="100000"/>
              </a:lnSpc>
              <a:buFont typeface="Arial" panose="020B0604020202020204" pitchFamily="34" charset="0"/>
              <a:buChar char="•"/>
            </a:pPr>
            <a:r>
              <a:rPr lang="en-US" dirty="0"/>
              <a:t>Trinity Development</a:t>
            </a:r>
          </a:p>
          <a:p>
            <a:pPr marL="342900" indent="-342900">
              <a:lnSpc>
                <a:spcPct val="100000"/>
              </a:lnSpc>
              <a:buFont typeface="Arial" panose="020B0604020202020204" pitchFamily="34" charset="0"/>
              <a:buChar char="•"/>
            </a:pPr>
            <a:r>
              <a:rPr lang="en-US" dirty="0"/>
              <a:t>LIHTC award 2019</a:t>
            </a:r>
          </a:p>
          <a:p>
            <a:pPr marL="342900" indent="-342900">
              <a:lnSpc>
                <a:spcPct val="100000"/>
              </a:lnSpc>
              <a:buFont typeface="Arial" panose="020B0604020202020204" pitchFamily="34" charset="0"/>
              <a:buChar char="•"/>
            </a:pPr>
            <a:r>
              <a:rPr lang="en-US" dirty="0"/>
              <a:t>515/538 application 2021</a:t>
            </a:r>
          </a:p>
          <a:p>
            <a:pPr marL="342900" indent="-342900">
              <a:lnSpc>
                <a:spcPct val="100000"/>
              </a:lnSpc>
              <a:buFont typeface="Arial" panose="020B0604020202020204" pitchFamily="34" charset="0"/>
              <a:buChar char="•"/>
            </a:pPr>
            <a:r>
              <a:rPr lang="en-US" dirty="0"/>
              <a:t>Closing January 2023</a:t>
            </a:r>
          </a:p>
          <a:p>
            <a:pPr marL="342900" indent="-342900">
              <a:lnSpc>
                <a:spcPct val="100000"/>
              </a:lnSpc>
              <a:buFont typeface="Arial" panose="020B0604020202020204" pitchFamily="34" charset="0"/>
              <a:buChar char="•"/>
            </a:pPr>
            <a:endParaRPr lang="en-US" dirty="0"/>
          </a:p>
        </p:txBody>
      </p:sp>
      <p:pic>
        <p:nvPicPr>
          <p:cNvPr id="10" name="Picture Placeholder 9" descr="A picture containing outdoor, building, sky, grass&#10;&#10;Description automatically generated">
            <a:extLst>
              <a:ext uri="{FF2B5EF4-FFF2-40B4-BE49-F238E27FC236}">
                <a16:creationId xmlns:a16="http://schemas.microsoft.com/office/drawing/2014/main" id="{C84D76FF-400A-8F06-8973-3B7B385F329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2373" b="2373"/>
          <a:stretch>
            <a:fillRect/>
          </a:stretch>
        </p:blipFill>
        <p:spPr>
          <a:xfrm>
            <a:off x="875167" y="553244"/>
            <a:ext cx="4529137" cy="5751512"/>
          </a:xfrm>
          <a:prstGeom prst="rect">
            <a:avLst/>
          </a:prstGeom>
        </p:spPr>
      </p:pic>
    </p:spTree>
    <p:extLst>
      <p:ext uri="{BB962C8B-B14F-4D97-AF65-F5344CB8AC3E}">
        <p14:creationId xmlns:p14="http://schemas.microsoft.com/office/powerpoint/2010/main" val="4133219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9C2BE70-5BDC-4B96-99DC-8F5A662F59CE}"/>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CCD53349-4962-D339-298F-1691502C294B}"/>
              </a:ext>
            </a:extLst>
          </p:cNvPr>
          <p:cNvPicPr>
            <a:picLocks noChangeAspect="1"/>
          </p:cNvPicPr>
          <p:nvPr/>
        </p:nvPicPr>
        <p:blipFill>
          <a:blip r:embed="rId3"/>
          <a:stretch>
            <a:fillRect/>
          </a:stretch>
        </p:blipFill>
        <p:spPr>
          <a:xfrm>
            <a:off x="1698172" y="989910"/>
            <a:ext cx="8336685" cy="4878180"/>
          </a:xfrm>
          <a:prstGeom prst="rect">
            <a:avLst/>
          </a:prstGeom>
        </p:spPr>
      </p:pic>
      <p:sp>
        <p:nvSpPr>
          <p:cNvPr id="9" name="TextBox 8">
            <a:extLst>
              <a:ext uri="{FF2B5EF4-FFF2-40B4-BE49-F238E27FC236}">
                <a16:creationId xmlns:a16="http://schemas.microsoft.com/office/drawing/2014/main" id="{6B5264D8-8107-A9C7-3A4E-212BA5FE2D30}"/>
              </a:ext>
            </a:extLst>
          </p:cNvPr>
          <p:cNvSpPr txBox="1"/>
          <p:nvPr/>
        </p:nvSpPr>
        <p:spPr>
          <a:xfrm>
            <a:off x="1322027" y="6052848"/>
            <a:ext cx="8712830" cy="369332"/>
          </a:xfrm>
          <a:prstGeom prst="rect">
            <a:avLst/>
          </a:prstGeom>
          <a:noFill/>
        </p:spPr>
        <p:txBody>
          <a:bodyPr wrap="square" rtlCol="0">
            <a:spAutoFit/>
          </a:bodyPr>
          <a:lstStyle/>
          <a:p>
            <a:pPr algn="ctr"/>
            <a:r>
              <a:rPr lang="en-US" dirty="0"/>
              <a:t>Built 1982, partially rehabbed in 1995 after original LIHTC award</a:t>
            </a:r>
          </a:p>
        </p:txBody>
      </p:sp>
      <p:sp>
        <p:nvSpPr>
          <p:cNvPr id="3" name="TextBox 2">
            <a:extLst>
              <a:ext uri="{FF2B5EF4-FFF2-40B4-BE49-F238E27FC236}">
                <a16:creationId xmlns:a16="http://schemas.microsoft.com/office/drawing/2014/main" id="{613BADE7-AD23-1732-011D-25CF9CCB4DA7}"/>
              </a:ext>
            </a:extLst>
          </p:cNvPr>
          <p:cNvSpPr txBox="1"/>
          <p:nvPr/>
        </p:nvSpPr>
        <p:spPr>
          <a:xfrm>
            <a:off x="702137" y="537864"/>
            <a:ext cx="5077030" cy="215444"/>
          </a:xfrm>
          <a:prstGeom prst="rect">
            <a:avLst/>
          </a:prstGeom>
          <a:noFill/>
        </p:spPr>
        <p:txBody>
          <a:bodyPr wrap="square" lIns="0" tIns="0" rIns="0" bIns="0" rtlCol="0" anchor="b" anchorCtr="0">
            <a:noAutofit/>
          </a:bodyPr>
          <a:lstStyle/>
          <a:p>
            <a:r>
              <a:rPr lang="en-US" sz="1400" cap="all" spc="20" dirty="0">
                <a:solidFill>
                  <a:schemeClr val="accent3"/>
                </a:solidFill>
              </a:rPr>
              <a:t>Richland Gardens</a:t>
            </a:r>
          </a:p>
        </p:txBody>
      </p:sp>
    </p:spTree>
    <p:extLst>
      <p:ext uri="{BB962C8B-B14F-4D97-AF65-F5344CB8AC3E}">
        <p14:creationId xmlns:p14="http://schemas.microsoft.com/office/powerpoint/2010/main" val="379577481"/>
      </p:ext>
    </p:extLst>
  </p:cSld>
  <p:clrMapOvr>
    <a:masterClrMapping/>
  </p:clrMapOvr>
</p:sld>
</file>

<file path=ppt/theme/theme1.xml><?xml version="1.0" encoding="utf-8"?>
<a:theme xmlns:a="http://schemas.openxmlformats.org/drawingml/2006/main" name="1_Office Theme">
  <a:themeElements>
    <a:clrScheme name="Enterprise Colors">
      <a:dk1>
        <a:srgbClr val="052656"/>
      </a:dk1>
      <a:lt1>
        <a:sysClr val="window" lastClr="FFFFFF"/>
      </a:lt1>
      <a:dk2>
        <a:srgbClr val="DAD3C6"/>
      </a:dk2>
      <a:lt2>
        <a:srgbClr val="F0EEE3"/>
      </a:lt2>
      <a:accent1>
        <a:srgbClr val="CD5B37"/>
      </a:accent1>
      <a:accent2>
        <a:srgbClr val="052656"/>
      </a:accent2>
      <a:accent3>
        <a:srgbClr val="0D887A"/>
      </a:accent3>
      <a:accent4>
        <a:srgbClr val="C98A3D"/>
      </a:accent4>
      <a:accent5>
        <a:srgbClr val="395599"/>
      </a:accent5>
      <a:accent6>
        <a:srgbClr val="7D3A76"/>
      </a:accent6>
      <a:hlink>
        <a:srgbClr val="0563C1"/>
      </a:hlink>
      <a:folHlink>
        <a:srgbClr val="954F72"/>
      </a:folHlink>
    </a:clrScheme>
    <a:fontScheme name="Enterprise Office Fonts">
      <a:majorFont>
        <a:latin typeface="Public Sans"/>
        <a:ea typeface=""/>
        <a:cs typeface=""/>
      </a:majorFont>
      <a:minorFont>
        <a:latin typeface="Public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solidFill>
              <a:schemeClr val="tx1"/>
            </a:solidFill>
          </a:defRPr>
        </a:defPPr>
      </a:lstStyle>
    </a:txDef>
  </a:objectDefaults>
  <a:extraClrSchemeLst/>
  <a:extLst>
    <a:ext uri="{05A4C25C-085E-4340-85A3-A5531E510DB2}">
      <thm15:themeFamily xmlns:thm15="http://schemas.microsoft.com/office/thememl/2012/main" name="BDW005_Enterprise PPT Template_20210610_1e.potx" id="{2C3ADF81-9041-44DE-A242-F074CAFA8180}" vid="{F6EA9726-C65C-4E64-93F8-DFC1662EF573}"/>
    </a:ext>
  </a:extLst>
</a:theme>
</file>

<file path=ppt/theme/theme2.xml><?xml version="1.0" encoding="utf-8"?>
<a:theme xmlns:a="http://schemas.openxmlformats.org/drawingml/2006/main" name="Office Theme">
  <a:themeElements>
    <a:clrScheme name="Enterprise Colors">
      <a:dk1>
        <a:srgbClr val="052656"/>
      </a:dk1>
      <a:lt1>
        <a:sysClr val="window" lastClr="FFFFFF"/>
      </a:lt1>
      <a:dk2>
        <a:srgbClr val="DAD3C6"/>
      </a:dk2>
      <a:lt2>
        <a:srgbClr val="F0EEE3"/>
      </a:lt2>
      <a:accent1>
        <a:srgbClr val="CD5B37"/>
      </a:accent1>
      <a:accent2>
        <a:srgbClr val="052656"/>
      </a:accent2>
      <a:accent3>
        <a:srgbClr val="0D887A"/>
      </a:accent3>
      <a:accent4>
        <a:srgbClr val="C98A3D"/>
      </a:accent4>
      <a:accent5>
        <a:srgbClr val="395599"/>
      </a:accent5>
      <a:accent6>
        <a:srgbClr val="7D3A76"/>
      </a:accent6>
      <a:hlink>
        <a:srgbClr val="0563C1"/>
      </a:hlink>
      <a:folHlink>
        <a:srgbClr val="954F72"/>
      </a:folHlink>
    </a:clrScheme>
    <a:fontScheme name="Enterprise Office Fonts">
      <a:majorFont>
        <a:latin typeface="Public Sans"/>
        <a:ea typeface=""/>
        <a:cs typeface=""/>
      </a:majorFont>
      <a:minorFont>
        <a:latin typeface="Public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solidFill>
              <a:schemeClr val="tx1"/>
            </a:solidFill>
          </a:defRPr>
        </a:defPPr>
      </a:lstStyle>
    </a:txDef>
  </a:objectDefaults>
  <a:extraClrSchemeLst/>
  <a:extLst>
    <a:ext uri="{05A4C25C-085E-4340-85A3-A5531E510DB2}">
      <thm15:themeFamily xmlns:thm15="http://schemas.microsoft.com/office/thememl/2012/main" name="BDW005_Enterprise PPT Template_20210610_1e.potx" id="{2C3ADF81-9041-44DE-A242-F074CAFA8180}" vid="{F6EA9726-C65C-4E64-93F8-DFC1662EF5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09BC5280FF40B4F1A9E4E0BE9393" ma:contentTypeVersion="17" ma:contentTypeDescription="Create a new document." ma:contentTypeScope="" ma:versionID="eb12d16e2649f895fc9f00fffe791dbf">
  <xsd:schema xmlns:xsd="http://www.w3.org/2001/XMLSchema" xmlns:xs="http://www.w3.org/2001/XMLSchema" xmlns:p="http://schemas.microsoft.com/office/2006/metadata/properties" xmlns:ns2="d33c0ffa-b344-4076-aac6-65a31d485684" xmlns:ns3="9f4943a1-0486-457b-a838-32f45b9094e4" targetNamespace="http://schemas.microsoft.com/office/2006/metadata/properties" ma:root="true" ma:fieldsID="119fb4be1be6da5efc51464f2530d6d5" ns2:_="" ns3:_="">
    <xsd:import namespace="d33c0ffa-b344-4076-aac6-65a31d485684"/>
    <xsd:import namespace="9f4943a1-0486-457b-a838-32f45b9094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3c0ffa-b344-4076-aac6-65a31d4856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e37fd66-c85f-4cdb-a613-a59591a4ba3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4943a1-0486-457b-a838-32f45b9094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fe63e97-d98d-4e9e-a1b9-2daedea810e7}" ma:internalName="TaxCatchAll" ma:showField="CatchAllData" ma:web="9f4943a1-0486-457b-a838-32f45b9094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3c0ffa-b344-4076-aac6-65a31d485684">
      <Terms xmlns="http://schemas.microsoft.com/office/infopath/2007/PartnerControls"/>
    </lcf76f155ced4ddcb4097134ff3c332f>
    <TaxCatchAll xmlns="9f4943a1-0486-457b-a838-32f45b9094e4" xsi:nil="true"/>
    <SharedWithUsers xmlns="9f4943a1-0486-457b-a838-32f45b9094e4">
      <UserInfo>
        <DisplayName>Salinas, Janel</DisplayName>
        <AccountId>56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57D937-CD8F-48E6-A208-9506A9D8F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3c0ffa-b344-4076-aac6-65a31d485684"/>
    <ds:schemaRef ds:uri="9f4943a1-0486-457b-a838-32f45b9094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54D416-F068-45A1-861D-A33D69C11906}">
  <ds:schemaRefs>
    <ds:schemaRef ds:uri="http://purl.org/dc/dcmitype/"/>
    <ds:schemaRef ds:uri="http://schemas.openxmlformats.org/package/2006/metadata/core-properties"/>
    <ds:schemaRef ds:uri="http://schemas.microsoft.com/office/infopath/2007/PartnerControls"/>
    <ds:schemaRef ds:uri="http://purl.org/dc/elements/1.1/"/>
    <ds:schemaRef ds:uri="http://www.w3.org/XML/1998/namespace"/>
    <ds:schemaRef ds:uri="9f4943a1-0486-457b-a838-32f45b9094e4"/>
    <ds:schemaRef ds:uri="http://schemas.microsoft.com/office/2006/documentManagement/types"/>
    <ds:schemaRef ds:uri="d33c0ffa-b344-4076-aac6-65a31d48568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CC64ADD-C666-4A33-B008-57C1BA330E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1859</TotalTime>
  <Words>774</Words>
  <Application>Microsoft Office PowerPoint</Application>
  <PresentationFormat>Widescreen</PresentationFormat>
  <Paragraphs>188</Paragraphs>
  <Slides>17</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Public Sans</vt:lpstr>
      <vt:lpstr>Public Sans Light</vt:lpstr>
      <vt:lpstr>Public Sans Medium</vt:lpstr>
      <vt:lpstr>Wingdings</vt:lpstr>
      <vt:lpstr>1_Office Theme</vt:lpstr>
      <vt:lpstr>Office Theme</vt:lpstr>
      <vt:lpstr>PowerPoint Presentation</vt:lpstr>
      <vt:lpstr>Enterprise Community Partners</vt:lpstr>
      <vt:lpstr>PowerPoint Presentation</vt:lpstr>
      <vt:lpstr>USDA 515 Technical Assistance</vt:lpstr>
      <vt:lpstr>Stages of USDA Transfer Application Process</vt:lpstr>
      <vt:lpstr>Rural Rental Housing Preservation Academy and TA</vt:lpstr>
      <vt:lpstr>Richland Gardens</vt:lpstr>
      <vt:lpstr>PowerPoint Presentation</vt:lpstr>
      <vt:lpstr>PowerPoint Presentation</vt:lpstr>
      <vt:lpstr>Sources &amp; Uses</vt:lpstr>
      <vt:lpstr>June 2023</vt:lpstr>
      <vt:lpstr>July 2024</vt:lpstr>
      <vt:lpstr>July 2024</vt:lpstr>
      <vt:lpstr>July 2024</vt:lpstr>
      <vt:lpstr>July 2024</vt:lpstr>
      <vt:lpstr>September 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Wolff, Robin</dc:creator>
  <cp:lastModifiedBy>Michael Borges</cp:lastModifiedBy>
  <cp:revision>20</cp:revision>
  <dcterms:created xsi:type="dcterms:W3CDTF">2023-06-07T14:59:49Z</dcterms:created>
  <dcterms:modified xsi:type="dcterms:W3CDTF">2024-10-24T17:44:31Z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0x010100140F09BC5280FF40B4F1A9E4E0BE9393</vt:lpwstr>
  </property>
  <property fmtid="{D5CDD505-2E9C-101B-9397-08002B2CF9AE}" pid="3" name="MediaServiceImageTags">
    <vt:lpwstr/>
  </property>
</Properties>
</file>