
<file path=[Content_Types].xml><?xml version="1.0" encoding="utf-8"?>
<Types xmlns="http://schemas.openxmlformats.org/package/2006/content-types">
  <Default Extension="gif" ContentType="image/gif"/>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5" roundtripDataSignature="AMtx7mhesRwVJLRF59dBBJi6CidI6dUUA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E64EE1A-294D-4017-8D97-A77B38FC434C}">
  <a:tblStyle styleId="{FE64EE1A-294D-4017-8D97-A77B38FC434C}"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351" y="5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customschemas.google.com/relationships/presentationmetadata" Target="meta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4" name="Google Shape;4;n"/>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5" name="Google Shape;5;n"/>
          <p:cNvSpPr>
            <a:spLocks noGrp="1" noRot="1" noChangeAspect="1"/>
          </p:cNvSpPr>
          <p:nvPr>
            <p:ph type="sldImg" idx="3"/>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 name="Google Shape;6;n"/>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lvl1pPr>
            <a:lvl2pPr marL="914400" lvl="1" indent="-228600">
              <a:spcBef>
                <a:spcPts val="0"/>
              </a:spcBef>
              <a:spcAft>
                <a:spcPts val="0"/>
              </a:spcAft>
              <a:buSzPts val="1400"/>
              <a:buNone/>
              <a:defRPr sz="1800"/>
            </a:lvl2pPr>
            <a:lvl3pPr marL="1371600" lvl="2" indent="-228600">
              <a:spcBef>
                <a:spcPts val="0"/>
              </a:spcBef>
              <a:spcAft>
                <a:spcPts val="0"/>
              </a:spcAft>
              <a:buSzPts val="1400"/>
              <a:buNone/>
              <a:defRPr sz="1800"/>
            </a:lvl3pPr>
            <a:lvl4pPr marL="1828800" lvl="3" indent="-228600">
              <a:spcBef>
                <a:spcPts val="0"/>
              </a:spcBef>
              <a:spcAft>
                <a:spcPts val="0"/>
              </a:spcAft>
              <a:buSzPts val="1400"/>
              <a:buNone/>
              <a:defRPr sz="1800"/>
            </a:lvl4pPr>
            <a:lvl5pPr marL="2286000" lvl="4" indent="-228600">
              <a:spcBef>
                <a:spcPts val="0"/>
              </a:spcBef>
              <a:spcAft>
                <a:spcPts val="0"/>
              </a:spcAft>
              <a:buSzPts val="1400"/>
              <a:buNone/>
              <a:defRPr sz="1800"/>
            </a:lvl5pPr>
            <a:lvl6pPr marL="2743200" lvl="5" indent="-228600">
              <a:spcBef>
                <a:spcPts val="0"/>
              </a:spcBef>
              <a:spcAft>
                <a:spcPts val="0"/>
              </a:spcAft>
              <a:buSzPts val="1400"/>
              <a:buNone/>
              <a:defRPr sz="1800"/>
            </a:lvl6pPr>
            <a:lvl7pPr marL="3200400" lvl="6" indent="-228600">
              <a:spcBef>
                <a:spcPts val="0"/>
              </a:spcBef>
              <a:spcAft>
                <a:spcPts val="0"/>
              </a:spcAft>
              <a:buSzPts val="1400"/>
              <a:buNone/>
              <a:defRPr sz="1800"/>
            </a:lvl7pPr>
            <a:lvl8pPr marL="3657600" lvl="7" indent="-228600">
              <a:spcBef>
                <a:spcPts val="0"/>
              </a:spcBef>
              <a:spcAft>
                <a:spcPts val="0"/>
              </a:spcAft>
              <a:buSzPts val="1400"/>
              <a:buNone/>
              <a:defRPr sz="1800"/>
            </a:lvl8pPr>
            <a:lvl9pPr marL="4114800" lvl="8" indent="-228600">
              <a:spcBef>
                <a:spcPts val="0"/>
              </a:spcBef>
              <a:spcAft>
                <a:spcPts val="0"/>
              </a:spcAft>
              <a:buSzPts val="1400"/>
              <a:buNone/>
              <a:defRPr sz="1800"/>
            </a:lvl9pPr>
          </a:lstStyle>
          <a:p>
            <a:endParaRPr/>
          </a:p>
        </p:txBody>
      </p:sp>
      <p:sp>
        <p:nvSpPr>
          <p:cNvPr id="7" name="Google Shape;7;n"/>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8" name="Google Shape;8;n"/>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
        <p:cNvGrpSpPr/>
        <p:nvPr/>
      </p:nvGrpSpPr>
      <p:grpSpPr>
        <a:xfrm>
          <a:off x="0" y="0"/>
          <a:ext cx="0" cy="0"/>
          <a:chOff x="0" y="0"/>
          <a:chExt cx="0" cy="0"/>
        </a:xfrm>
      </p:grpSpPr>
      <p:sp>
        <p:nvSpPr>
          <p:cNvPr id="12" name="Google Shape;12;p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 name="Google Shape;13;p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Welcome attendees. Suggested session length: 60 minutes, including two short exercises and discussion. Introduce yourself as Cherisse Young, Director of Alumni Engagement at Siena University. Draw on your foundation and corporate grant work only through examples you can personally verify. Do not imply that Siena funds rural housing organizations. Conference source: https://ruralhousing.org/annual-conference-2026/</a:t>
            </a:r>
            <a:endParaRPr/>
          </a:p>
        </p:txBody>
      </p:sp>
      <p:sp>
        <p:nvSpPr>
          <p:cNvPr id="14" name="Google Shape;14;p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h216fba8788ef3bb0_0_0: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 name="Google Shape;24;h216fba8788ef3bb0_0_0: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Ask for a show of hands: Who writes grants as one part of a larger job? Who has a dedicated grant staff member? Explain that the session focuses on a repeatable process for teams with limited time.</a:t>
            </a:r>
            <a:endParaRPr/>
          </a:p>
        </p:txBody>
      </p:sp>
      <p:sp>
        <p:nvSpPr>
          <p:cNvPr id="25" name="Google Shape;25;h216fba8788ef3bb0_0_0: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
        <p:cNvGrpSpPr/>
        <p:nvPr/>
      </p:nvGrpSpPr>
      <p:grpSpPr>
        <a:xfrm>
          <a:off x="0" y="0"/>
          <a:ext cx="0" cy="0"/>
          <a:chOff x="0" y="0"/>
          <a:chExt cx="0" cy="0"/>
        </a:xfrm>
      </p:grpSpPr>
      <p:sp>
        <p:nvSpPr>
          <p:cNvPr id="35" name="Google Shape;35;p2: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 name="Google Shape;36;p2: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Ask for a show of hands: Who writes grants as one part of a larger job? Who has a dedicated grant staff member? Explain that the session focuses on a repeatable process for teams with limited time.</a:t>
            </a:r>
            <a:endParaRPr/>
          </a:p>
        </p:txBody>
      </p:sp>
      <p:sp>
        <p:nvSpPr>
          <p:cNvPr id="37" name="Google Shape;37;p2: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3: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7" name="Google Shape;47;p3: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Invite attendees to choose one real need to carry through the session. Ask two attendees to share briefly. Examples include accessibility repairs, a housing counselor, resident services, or a better data system.</a:t>
            </a:r>
            <a:endParaRPr/>
          </a:p>
        </p:txBody>
      </p:sp>
      <p:sp>
        <p:nvSpPr>
          <p:cNvPr id="48" name="Google Shape;48;p3: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4: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7" name="Google Shape;57;p4: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3 minutes. Explain that a corporate foundation is also a private foundation structure. These are practical research routes rather than mutually exclusive legal categories. Each funder sets its own requirements. Direct corporate gifts can come through different departments.</a:t>
            </a:r>
            <a:endParaRPr/>
          </a:p>
        </p:txBody>
      </p:sp>
      <p:sp>
        <p:nvSpPr>
          <p:cNvPr id="58" name="Google Shape;58;p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5: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7" name="Google Shape;67;p5: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Recommend a one-page internal brief approved by program and finance staff. Include the full project cost, requested amount, timing, permissions, staffing and funding already secured. A new program should answer a real community need.</a:t>
            </a:r>
            <a:endParaRPr/>
          </a:p>
        </p:txBody>
      </p:sp>
      <p:sp>
        <p:nvSpPr>
          <p:cNvPr id="68" name="Google Shape;68;p5: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h216fba8788ef3bb0_0_1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9" name="Google Shape;79;h216fba8788ef3bb0_0_1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Invite attendees to choose one real need to carry through the session. Ask two attendees to share briefly. Examples include accessibility repairs, a housing counselor, resident services, or a better data system.</a:t>
            </a:r>
            <a:endParaRPr/>
          </a:p>
        </p:txBody>
      </p:sp>
      <p:sp>
        <p:nvSpPr>
          <p:cNvPr id="80" name="Google Shape;80;h216fba8788ef3bb0_0_1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7: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8" name="Google Shape;88;p7: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3 minutes. Search terms might include housing rehabilitation, accessibility, aging, community development, rural poverty and a county name. Look at supporters of peer organizations, but recognize that past support does not prove current eligibility. Record the date you checked the guidelines. Research source: https://candid.org/candid-search/find-nonprofit-funding/</a:t>
            </a:r>
            <a:endParaRPr/>
          </a:p>
        </p:txBody>
      </p:sp>
      <p:sp>
        <p:nvSpPr>
          <p:cNvPr id="89" name="Google Shape;89;p7: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8: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0" name="Google Shape;100;p8: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Candid search combines Foundation Directory and GuideStar data. The website lists free partner access locations. Access and product features may vary, so confirm locally. IRS Tax Exempt Organization Search provides public filings and status information. Tax returns describe a prior period and may lag. Sources checked September 30, 2026: https://candid.org/candid-search/find-nonprofit-funding/</a:t>
            </a:r>
            <a:endParaRPr/>
          </a:p>
          <a:p>
            <a:pPr marL="0" lvl="0" indent="0" algn="l" rtl="0">
              <a:spcBef>
                <a:spcPts val="0"/>
              </a:spcBef>
              <a:spcAft>
                <a:spcPts val="0"/>
              </a:spcAft>
              <a:buNone/>
            </a:pPr>
            <a:r>
              <a:rPr lang="en-US" sz="1200"/>
              <a:t>https://candid.org/resources/candid-near-you/</a:t>
            </a:r>
            <a:endParaRPr/>
          </a:p>
          <a:p>
            <a:pPr marL="0" lvl="0" indent="0" algn="l" rtl="0">
              <a:spcBef>
                <a:spcPts val="0"/>
              </a:spcBef>
              <a:spcAft>
                <a:spcPts val="0"/>
              </a:spcAft>
              <a:buNone/>
            </a:pPr>
            <a:r>
              <a:rPr lang="en-US" sz="1200"/>
              <a:t>https://www.irs.gov/charities-non-profits/tax-exempt-organization-search</a:t>
            </a:r>
            <a:endParaRPr/>
          </a:p>
        </p:txBody>
      </p:sp>
      <p:sp>
        <p:nvSpPr>
          <p:cNvPr id="101" name="Google Shape;101;p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9: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2" name="Google Shape;112;p9: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Review multiple years where available. For private foundations, examine the grants-paid schedule and application information in the 990-PF. Use section headings because numbering can differ across form years. Distinguish paid amounts from multi-year commitments. Do not infer willingness to accept unsolicited proposals from a filing alone. Sources: https://candid.org/candid-search/find-nonprofit-funding/</a:t>
            </a:r>
            <a:endParaRPr/>
          </a:p>
          <a:p>
            <a:pPr marL="0" lvl="0" indent="0" algn="l" rtl="0">
              <a:spcBef>
                <a:spcPts val="0"/>
              </a:spcBef>
              <a:spcAft>
                <a:spcPts val="0"/>
              </a:spcAft>
              <a:buNone/>
            </a:pPr>
            <a:r>
              <a:rPr lang="en-US" sz="1200"/>
              <a:t>https://www.irs.gov/charities-non-profits/tax-exempt-organization-search</a:t>
            </a:r>
            <a:endParaRPr/>
          </a:p>
        </p:txBody>
      </p:sp>
      <p:sp>
        <p:nvSpPr>
          <p:cNvPr id="113" name="Google Shape;113;p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10: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5" name="Google Shape;125;p10: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Mandatory eligibility criteria come first. An excellent relationship cannot fix an ineligible project. Consider the full cost of preparation, reporting, matching funds and delivery. A hold needs an owner and next action, not an indefinite place on the list.</a:t>
            </a:r>
            <a:endParaRPr/>
          </a:p>
        </p:txBody>
      </p:sp>
      <p:sp>
        <p:nvSpPr>
          <p:cNvPr id="126" name="Google Shape;126;p10: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7" name="Google Shape;137;p1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3 minutes. M&amp;T supports eligible nonprofit programs in communities where the bank conducts business and separates grant support from marketing sponsorships. Its website currently lists an October 30, 2026 application close and asks for at least eight weeks before a decision is needed. Home Depot considers rural areas but gives priority to large cities. Its program covers hard construction costs for multifamily permanent supportive housing for veterans, with substantial organizational and project requirements. It excludes single-home repair projects. Do not treat either example as an endorsement or guaranteed fit. Sources: https://www.mtb.com/about-us/getting-involved/giving-back/charitable-foundation</a:t>
            </a:r>
            <a:endParaRPr/>
          </a:p>
          <a:p>
            <a:pPr marL="0" lvl="0" indent="0" algn="l" rtl="0">
              <a:spcBef>
                <a:spcPts val="0"/>
              </a:spcBef>
              <a:spcAft>
                <a:spcPts val="0"/>
              </a:spcAft>
              <a:buNone/>
            </a:pPr>
            <a:r>
              <a:rPr lang="en-US" sz="1200"/>
              <a:t>https://corporate.homedepot.com/page/veteran-housing-grants</a:t>
            </a:r>
            <a:endParaRPr/>
          </a:p>
        </p:txBody>
      </p:sp>
      <p:sp>
        <p:nvSpPr>
          <p:cNvPr id="138" name="Google Shape;138;p1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2: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7" name="Google Shape;147;p12: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Use a shared spreadsheet or your existing CRM. Add application and reporting workload, attachments, decision dates, restrictions and renewal dates. Limit active prospects to what the team can manage. Each row should support a decision.</a:t>
            </a:r>
            <a:endParaRPr/>
          </a:p>
        </p:txBody>
      </p:sp>
      <p:sp>
        <p:nvSpPr>
          <p:cNvPr id="148" name="Google Shape;148;p12: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3: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0" name="Google Shape;160;p13: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4 minutes. Pair participants. Give them a hypothetical community foundation that supports local aging programs, allows accessibility improvements, limits awards to $25,000, and excludes new construction. Ask them to screen a $30,000 ramp and safety repair project for older homeowners. Expected discussion: possible program fit, confirm county and applicant eligibility, request no more than the stated limit, and identify how to finance the balance. This foundation and its rules are fictional.</a:t>
            </a:r>
            <a:endParaRPr/>
          </a:p>
        </p:txBody>
      </p:sp>
      <p:sp>
        <p:nvSpPr>
          <p:cNvPr id="161" name="Google Shape;161;p13: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1" name="Google Shape;171;p14: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Follow the funder’s preferred contact route. Never pressure trustees or seek to bypass an application process. Invitation-only funders require a longer strategy, if appropriate. Ask current partners to explain your work accurately rather than endorse an unprepared proposal.</a:t>
            </a:r>
            <a:endParaRPr/>
          </a:p>
        </p:txBody>
      </p:sp>
      <p:sp>
        <p:nvSpPr>
          <p:cNvPr id="172" name="Google Shape;172;p1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5: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3" name="Google Shape;183;p15: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Suggested language: We serve older homeowners in our county who need accessibility repairs. We are planning a $30,000 project and see a connection to your aging priorities. Would this be appropriate for your next cycle? Use only real facts. If contact is discouraged, use the published application instructions instead.</a:t>
            </a:r>
            <a:endParaRPr/>
          </a:p>
        </p:txBody>
      </p:sp>
      <p:sp>
        <p:nvSpPr>
          <p:cNvPr id="184" name="Google Shape;184;p15: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6: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5" name="Google Shape;195;p16: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Add the amount requested, project dates, funding plan and continuation plan. The application’s prompts should determine the final structure. Use funder priorities to explain alignment. Do not substitute generic mission statements for answers.</a:t>
            </a:r>
            <a:endParaRPr/>
          </a:p>
        </p:txBody>
      </p:sp>
      <p:sp>
        <p:nvSpPr>
          <p:cNvPr id="196" name="Google Shape;196;p1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7: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7" name="Google Shape;207;p17: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Avoid using state or national data as if it describes a specific county. For small rural samples, explain limits and confidentiality concerns. Cite source, year, geographic area and denominator. Avoid identifiable stories without consent. Describe residents’ strengths and choices. HAC research can provide rural context: https://ruralhome.org/</a:t>
            </a:r>
            <a:endParaRPr/>
          </a:p>
        </p:txBody>
      </p:sp>
      <p:sp>
        <p:nvSpPr>
          <p:cNvPr id="208" name="Google Shape;208;p17: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8: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19" name="Google Shape;219;p18: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3 minutes. All details on this slide are fictional training examples. Invite participants to identify the amount, people, activities, period and intended change. The need statement in a real proposal would require verified evidence. Do not read this as a complete proposal.</a:t>
            </a:r>
            <a:endParaRPr/>
          </a:p>
        </p:txBody>
      </p:sp>
      <p:sp>
        <p:nvSpPr>
          <p:cNvPr id="220" name="Google Shape;220;p1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9: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2" name="Google Shape;232;p19: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Keep a distinction between outputs, which count work, and outcomes, which assess change. Choose realistic measures within your control. A ramp does not prove a reduction in hospitalization. For this fictional example, record completed repairs, hazards resolved and resident feedback at 90 days.</a:t>
            </a:r>
            <a:endParaRPr/>
          </a:p>
        </p:txBody>
      </p:sp>
      <p:sp>
        <p:nvSpPr>
          <p:cNvPr id="233" name="Google Shape;233;p1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20: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5" name="Google Shape;245;p20: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3 minutes. Fictional training budget, not a cost estimate or official mileage reimbursement rate. Amounts sum to $30,000. Confirm actual scope, quotes, staff rates and funder rules before using a budget. State whether the other $5,000 is secured or pending. Allocate administration consistently and explain what it covers. Separate cash from in-kind contributions, and never count the same expense against multiple awards. If this funder excludes a cost, identify an eligible alternate funding source.</a:t>
            </a:r>
            <a:endParaRPr/>
          </a:p>
        </p:txBody>
      </p:sp>
      <p:sp>
        <p:nvSpPr>
          <p:cNvPr id="246" name="Google Shape;246;p20: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5" name="Google Shape;255;p2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Explain how the program continues without implying a guaranteed renewal. For housing work, address construction contingencies and resident follow-up where relevant. Discuss a partial award with program and finance staff before acceptance. Confirm funder permission for material scope changes.</a:t>
            </a:r>
            <a:endParaRPr/>
          </a:p>
        </p:txBody>
      </p:sp>
      <p:sp>
        <p:nvSpPr>
          <p:cNvPr id="256" name="Google Shape;256;p2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2: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67" name="Google Shape;267;p22: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Maintain a shared attachment folder: determination letter, current financials, board list, organization budget, project budget, annual report and relevant policies. Requirements vary. Test portal access well before the deadline, designate the authorized submitter, and retain the submitted version and confirmation.</a:t>
            </a:r>
            <a:endParaRPr/>
          </a:p>
        </p:txBody>
      </p:sp>
      <p:sp>
        <p:nvSpPr>
          <p:cNvPr id="268" name="Google Shape;268;p22: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3: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9" name="Google Shape;279;p23: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Use approved tools and de-identified material. AI can invent funders, deadlines, sources and eligibility rules. Ask for a gap analysis of supplied documents rather than a promise of finding a perfect grant. AI-generated prose cannot replace knowledge of the program.</a:t>
            </a:r>
            <a:endParaRPr/>
          </a:p>
        </p:txBody>
      </p:sp>
      <p:sp>
        <p:nvSpPr>
          <p:cNvPr id="280" name="Google Shape;280;p23: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4: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91" name="Google Shape;291;p24: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2 minutes. Thank the funder through its preferred route and follow recognition requirements. Track restricted funds using the organization’s accounting processes. Seek written approval for changes where the agreement requires it. Include candid explanations of missed targets and corrective action. Ask about renewal only when appropriate to the funder’s process.</a:t>
            </a:r>
            <a:endParaRPr/>
          </a:p>
        </p:txBody>
      </p:sp>
      <p:sp>
        <p:nvSpPr>
          <p:cNvPr id="292" name="Google Shape;292;p2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5: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3" name="Google Shape;303;p25: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1 minute. Avoid arguing with a decision or assuming a better writer would have secured the award. Funds, strategy and timing matter. Follow the funder’s policy on feedback and reapplication. Preserve the relationship without pursuing a poor fit.</a:t>
            </a:r>
            <a:endParaRPr/>
          </a:p>
        </p:txBody>
      </p:sp>
      <p:sp>
        <p:nvSpPr>
          <p:cNvPr id="304" name="Google Shape;304;p25: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6: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5" name="Google Shape;315;p26: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4 minutes. Ask participants to write one action and an owner for each week. Invite one or two to share. Encourage a manageable prospect list rather than a high application count.</a:t>
            </a:r>
            <a:endParaRPr/>
          </a:p>
        </p:txBody>
      </p:sp>
      <p:sp>
        <p:nvSpPr>
          <p:cNvPr id="316" name="Google Shape;316;p2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7: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31" name="Google Shape;331;p27: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1 minute. Full source links in these notes. Official sources checked September 30, 2026. These resources support research rather than confer eligibility.</a:t>
            </a:r>
            <a:endParaRPr/>
          </a:p>
          <a:p>
            <a:pPr marL="0" lvl="0" indent="0" algn="l" rtl="0">
              <a:spcBef>
                <a:spcPts val="0"/>
              </a:spcBef>
              <a:spcAft>
                <a:spcPts val="0"/>
              </a:spcAft>
              <a:buNone/>
            </a:pPr>
            <a:r>
              <a:rPr lang="en-US" sz="1200"/>
              <a:t>https://candid.org/candid-search/find-nonprofit-funding/</a:t>
            </a:r>
            <a:endParaRPr/>
          </a:p>
          <a:p>
            <a:pPr marL="0" lvl="0" indent="0" algn="l" rtl="0">
              <a:spcBef>
                <a:spcPts val="0"/>
              </a:spcBef>
              <a:spcAft>
                <a:spcPts val="0"/>
              </a:spcAft>
              <a:buNone/>
            </a:pPr>
            <a:r>
              <a:rPr lang="en-US" sz="1200"/>
              <a:t>https://candid.org/resources/candid-near-you/</a:t>
            </a:r>
            <a:endParaRPr/>
          </a:p>
          <a:p>
            <a:pPr marL="0" lvl="0" indent="0" algn="l" rtl="0">
              <a:spcBef>
                <a:spcPts val="0"/>
              </a:spcBef>
              <a:spcAft>
                <a:spcPts val="0"/>
              </a:spcAft>
              <a:buNone/>
            </a:pPr>
            <a:r>
              <a:rPr lang="en-US" sz="1200"/>
              <a:t>https://www.irs.gov/charities-non-profits/tax-exempt-organization-search</a:t>
            </a:r>
            <a:endParaRPr/>
          </a:p>
          <a:p>
            <a:pPr marL="0" lvl="0" indent="0" algn="l" rtl="0">
              <a:spcBef>
                <a:spcPts val="0"/>
              </a:spcBef>
              <a:spcAft>
                <a:spcPts val="0"/>
              </a:spcAft>
              <a:buNone/>
            </a:pPr>
            <a:r>
              <a:rPr lang="en-US" sz="1200"/>
              <a:t>https://www.mtb.com/about-us/getting-involved/giving-back/charitable-foundation</a:t>
            </a:r>
            <a:endParaRPr/>
          </a:p>
          <a:p>
            <a:pPr marL="0" lvl="0" indent="0" algn="l" rtl="0">
              <a:spcBef>
                <a:spcPts val="0"/>
              </a:spcBef>
              <a:spcAft>
                <a:spcPts val="0"/>
              </a:spcAft>
              <a:buNone/>
            </a:pPr>
            <a:r>
              <a:rPr lang="en-US" sz="1200"/>
              <a:t>https://corporate.homedepot.com/page/veteran-housing-grants</a:t>
            </a:r>
            <a:endParaRPr/>
          </a:p>
          <a:p>
            <a:pPr marL="0" lvl="0" indent="0" algn="l" rtl="0">
              <a:spcBef>
                <a:spcPts val="0"/>
              </a:spcBef>
              <a:spcAft>
                <a:spcPts val="0"/>
              </a:spcAft>
              <a:buNone/>
            </a:pPr>
            <a:r>
              <a:rPr lang="en-US" sz="1200"/>
              <a:t>https://ruralhome.org/</a:t>
            </a:r>
            <a:endParaRPr/>
          </a:p>
          <a:p>
            <a:pPr marL="0" lvl="0" indent="0" algn="l" rtl="0">
              <a:spcBef>
                <a:spcPts val="0"/>
              </a:spcBef>
              <a:spcAft>
                <a:spcPts val="0"/>
              </a:spcAft>
              <a:buNone/>
            </a:pPr>
            <a:r>
              <a:rPr lang="en-US" sz="1200"/>
              <a:t>https://ruralhousing.org/annual-conference-2026/</a:t>
            </a:r>
            <a:endParaRPr/>
          </a:p>
        </p:txBody>
      </p:sp>
      <p:sp>
        <p:nvSpPr>
          <p:cNvPr id="332" name="Google Shape;332;p27: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8: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45" name="Google Shape;345;p28: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Reserve remaining session time for questions. Ask: What is the biggest barrier in your organization: time to research, project clarity, proposal writing or relationship access? Encourage attendees to name the next step they will take. Presenter identification is based on the supplied context. No personal contact details have been assumed.</a:t>
            </a:r>
            <a:endParaRPr/>
          </a:p>
        </p:txBody>
      </p:sp>
      <p:sp>
        <p:nvSpPr>
          <p:cNvPr id="346" name="Google Shape;346;p2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6B54"/>
        </a:solidFill>
        <a:effectLst/>
      </p:bgPr>
    </p:bg>
    <p:spTree>
      <p:nvGrpSpPr>
        <p:cNvPr id="1" name="Shape 15"/>
        <p:cNvGrpSpPr/>
        <p:nvPr/>
      </p:nvGrpSpPr>
      <p:grpSpPr>
        <a:xfrm>
          <a:off x="0" y="0"/>
          <a:ext cx="0" cy="0"/>
          <a:chOff x="0" y="0"/>
          <a:chExt cx="0" cy="0"/>
        </a:xfrm>
      </p:grpSpPr>
      <p:sp>
        <p:nvSpPr>
          <p:cNvPr id="16" name="Google Shape;16;p1"/>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FFFFFF"/>
                </a:solidFill>
                <a:latin typeface="Arial"/>
                <a:ea typeface="Arial"/>
                <a:cs typeface="Arial"/>
                <a:sym typeface="Arial"/>
              </a:rPr>
              <a:t>Private &amp; Corporate Grants</a:t>
            </a:r>
            <a:endParaRPr/>
          </a:p>
        </p:txBody>
      </p:sp>
      <p:sp>
        <p:nvSpPr>
          <p:cNvPr id="17" name="Google Shape;17;p1"/>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FFFFFF"/>
                </a:solidFill>
                <a:latin typeface="Arial"/>
                <a:ea typeface="Arial"/>
                <a:cs typeface="Arial"/>
                <a:sym typeface="Arial"/>
              </a:rPr>
              <a:t>Siena University</a:t>
            </a:r>
            <a:endParaRPr/>
          </a:p>
        </p:txBody>
      </p:sp>
      <p:sp>
        <p:nvSpPr>
          <p:cNvPr id="18" name="Google Shape;18;p1"/>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FCC917"/>
                </a:solidFill>
                <a:latin typeface="Arial"/>
                <a:ea typeface="Arial"/>
                <a:cs typeface="Arial"/>
                <a:sym typeface="Arial"/>
              </a:rPr>
              <a:t>01</a:t>
            </a:r>
            <a:endParaRPr/>
          </a:p>
        </p:txBody>
      </p:sp>
      <p:sp>
        <p:nvSpPr>
          <p:cNvPr id="19" name="Google Shape;19;p1"/>
          <p:cNvSpPr/>
          <p:nvPr/>
        </p:nvSpPr>
        <p:spPr>
          <a:xfrm>
            <a:off x="714375" y="2047875"/>
            <a:ext cx="10572750" cy="14287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000" b="0">
                <a:solidFill>
                  <a:srgbClr val="FFFFFF"/>
                </a:solidFill>
                <a:latin typeface="Arial"/>
                <a:ea typeface="Arial"/>
                <a:cs typeface="Arial"/>
                <a:sym typeface="Arial"/>
              </a:rPr>
              <a:t>Researching opportunities, writing proposals</a:t>
            </a:r>
            <a:endParaRPr/>
          </a:p>
          <a:p>
            <a:pPr marL="0" marR="0" lvl="0" indent="0" algn="l" rtl="0">
              <a:spcBef>
                <a:spcPts val="0"/>
              </a:spcBef>
              <a:spcAft>
                <a:spcPts val="0"/>
              </a:spcAft>
              <a:buNone/>
            </a:pPr>
            <a:r>
              <a:rPr lang="en-US" sz="3000" b="0">
                <a:solidFill>
                  <a:srgbClr val="FFFFFF"/>
                </a:solidFill>
                <a:latin typeface="Arial"/>
                <a:ea typeface="Arial"/>
                <a:cs typeface="Arial"/>
                <a:sym typeface="Arial"/>
              </a:rPr>
              <a:t>and cultivating funder relationships</a:t>
            </a:r>
            <a:endParaRPr/>
          </a:p>
        </p:txBody>
      </p:sp>
      <p:sp>
        <p:nvSpPr>
          <p:cNvPr id="20" name="Google Shape;20;p1"/>
          <p:cNvSpPr/>
          <p:nvPr/>
        </p:nvSpPr>
        <p:spPr>
          <a:xfrm>
            <a:off x="714375" y="4238625"/>
            <a:ext cx="104775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FFFFFF"/>
                </a:solidFill>
                <a:latin typeface="Arial"/>
                <a:ea typeface="Arial"/>
                <a:cs typeface="Arial"/>
                <a:sym typeface="Arial"/>
              </a:rPr>
              <a:t>Cherisse Young</a:t>
            </a:r>
            <a:endParaRPr/>
          </a:p>
          <a:p>
            <a:pPr marL="0" marR="0" lvl="0" indent="0" algn="l" rtl="0">
              <a:spcBef>
                <a:spcPts val="0"/>
              </a:spcBef>
              <a:spcAft>
                <a:spcPts val="0"/>
              </a:spcAft>
              <a:buNone/>
            </a:pPr>
            <a:r>
              <a:rPr lang="en-US" sz="2175" b="0">
                <a:solidFill>
                  <a:srgbClr val="FFFFFF"/>
                </a:solidFill>
                <a:latin typeface="Arial"/>
                <a:ea typeface="Arial"/>
                <a:cs typeface="Arial"/>
                <a:sym typeface="Arial"/>
              </a:rPr>
              <a:t>Director of </a:t>
            </a:r>
            <a:r>
              <a:rPr lang="en-US" sz="2175">
                <a:solidFill>
                  <a:srgbClr val="FFFFFF"/>
                </a:solidFill>
              </a:rPr>
              <a:t>Foundation and Corporate Grants,</a:t>
            </a:r>
            <a:r>
              <a:rPr lang="en-US" sz="2175" b="0">
                <a:solidFill>
                  <a:srgbClr val="FFFFFF"/>
                </a:solidFill>
                <a:latin typeface="Arial"/>
                <a:ea typeface="Arial"/>
                <a:cs typeface="Arial"/>
                <a:sym typeface="Arial"/>
              </a:rPr>
              <a:t> Siena University</a:t>
            </a:r>
            <a:endParaRPr/>
          </a:p>
        </p:txBody>
      </p:sp>
      <p:sp>
        <p:nvSpPr>
          <p:cNvPr id="21" name="Google Shape;21;p1"/>
          <p:cNvSpPr/>
          <p:nvPr/>
        </p:nvSpPr>
        <p:spPr>
          <a:xfrm>
            <a:off x="714375" y="5524500"/>
            <a:ext cx="10477500" cy="419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a:solidFill>
                  <a:srgbClr val="FCC917"/>
                </a:solidFill>
                <a:latin typeface="Arial"/>
                <a:ea typeface="Arial"/>
                <a:cs typeface="Arial"/>
                <a:sym typeface="Arial"/>
              </a:rPr>
              <a:t>Rural Housing Coalition Annual Conference • 2026</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6"/>
        <p:cNvGrpSpPr/>
        <p:nvPr/>
      </p:nvGrpSpPr>
      <p:grpSpPr>
        <a:xfrm>
          <a:off x="0" y="0"/>
          <a:ext cx="0" cy="0"/>
          <a:chOff x="0" y="0"/>
          <a:chExt cx="0" cy="0"/>
        </a:xfrm>
      </p:grpSpPr>
      <p:sp>
        <p:nvSpPr>
          <p:cNvPr id="27" name="Google Shape;27;h216fba8788ef3bb0_0_0"/>
          <p:cNvSpPr/>
          <p:nvPr/>
        </p:nvSpPr>
        <p:spPr>
          <a:xfrm>
            <a:off x="762000" y="1949625"/>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rPr>
              <a:t>Cherisse Young, M.A.</a:t>
            </a:r>
            <a:endParaRPr/>
          </a:p>
        </p:txBody>
      </p:sp>
      <p:sp>
        <p:nvSpPr>
          <p:cNvPr id="28" name="Google Shape;28;h216fba8788ef3bb0_0_0"/>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9" name="Google Shape;29;h216fba8788ef3bb0_0_0"/>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02</a:t>
            </a:r>
            <a:endParaRPr/>
          </a:p>
        </p:txBody>
      </p:sp>
      <p:sp>
        <p:nvSpPr>
          <p:cNvPr id="30" name="Google Shape;30;h216fba8788ef3bb0_0_0"/>
          <p:cNvSpPr/>
          <p:nvPr/>
        </p:nvSpPr>
        <p:spPr>
          <a:xfrm>
            <a:off x="762000" y="3433350"/>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650">
                <a:solidFill>
                  <a:srgbClr val="17382F"/>
                </a:solidFill>
              </a:rPr>
              <a:t>Director of Foundation of Corporate Grants at Siena University</a:t>
            </a:r>
            <a:endParaRPr sz="1800"/>
          </a:p>
        </p:txBody>
      </p:sp>
      <p:sp>
        <p:nvSpPr>
          <p:cNvPr id="31" name="Google Shape;31;h216fba8788ef3bb0_0_0"/>
          <p:cNvSpPr/>
          <p:nvPr/>
        </p:nvSpPr>
        <p:spPr>
          <a:xfrm>
            <a:off x="762000" y="44002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650">
                <a:solidFill>
                  <a:srgbClr val="17382F"/>
                </a:solidFill>
              </a:rPr>
              <a:t>Executive Director of $10 million nonprofit human service organization for 15 years</a:t>
            </a:r>
            <a:endParaRPr sz="1800"/>
          </a:p>
        </p:txBody>
      </p:sp>
      <p:sp>
        <p:nvSpPr>
          <p:cNvPr id="32" name="Google Shape;32;h216fba8788ef3bb0_0_0"/>
          <p:cNvSpPr/>
          <p:nvPr/>
        </p:nvSpPr>
        <p:spPr>
          <a:xfrm>
            <a:off x="762000" y="5536138"/>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650">
                <a:solidFill>
                  <a:srgbClr val="17382F"/>
                </a:solidFill>
              </a:rPr>
              <a:t>Masters in Nonprofit Management </a:t>
            </a:r>
            <a:endParaRPr sz="1800"/>
          </a:p>
        </p:txBody>
      </p:sp>
      <p:pic>
        <p:nvPicPr>
          <p:cNvPr id="33" name="Google Shape;33;h216fba8788ef3bb0_0_0" title="Headshot_CY.jpg"/>
          <p:cNvPicPr preferRelativeResize="0"/>
          <p:nvPr/>
        </p:nvPicPr>
        <p:blipFill>
          <a:blip r:embed="rId3">
            <a:alphaModFix/>
          </a:blip>
          <a:stretch>
            <a:fillRect/>
          </a:stretch>
        </p:blipFill>
        <p:spPr>
          <a:xfrm>
            <a:off x="7808175" y="284525"/>
            <a:ext cx="3020099" cy="302009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38"/>
        <p:cNvGrpSpPr/>
        <p:nvPr/>
      </p:nvGrpSpPr>
      <p:grpSpPr>
        <a:xfrm>
          <a:off x="0" y="0"/>
          <a:ext cx="0" cy="0"/>
          <a:chOff x="0" y="0"/>
          <a:chExt cx="0" cy="0"/>
        </a:xfrm>
      </p:grpSpPr>
      <p:sp>
        <p:nvSpPr>
          <p:cNvPr id="39" name="Google Shape;39;p2"/>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Today’s working questions</a:t>
            </a:r>
            <a:endParaRPr/>
          </a:p>
        </p:txBody>
      </p:sp>
      <p:sp>
        <p:nvSpPr>
          <p:cNvPr id="40" name="Google Shape;40;p2"/>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41" name="Google Shape;41;p2"/>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02</a:t>
            </a:r>
            <a:endParaRPr/>
          </a:p>
        </p:txBody>
      </p:sp>
      <p:sp>
        <p:nvSpPr>
          <p:cNvPr id="42" name="Google Shape;42;p2"/>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550" b="0">
                <a:solidFill>
                  <a:srgbClr val="17382F"/>
                </a:solidFill>
                <a:latin typeface="Arial"/>
                <a:ea typeface="Arial"/>
                <a:cs typeface="Arial"/>
                <a:sym typeface="Arial"/>
              </a:rPr>
              <a:t>Which funders fit our organization and project?</a:t>
            </a:r>
            <a:endParaRPr sz="1700"/>
          </a:p>
        </p:txBody>
      </p:sp>
      <p:sp>
        <p:nvSpPr>
          <p:cNvPr id="43" name="Google Shape;43;p2"/>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550" b="0">
                <a:solidFill>
                  <a:srgbClr val="17382F"/>
                </a:solidFill>
                <a:latin typeface="Arial"/>
                <a:ea typeface="Arial"/>
                <a:cs typeface="Arial"/>
                <a:sym typeface="Arial"/>
              </a:rPr>
              <a:t>What makes a proposal clear and credible?</a:t>
            </a:r>
            <a:endParaRPr sz="1700"/>
          </a:p>
        </p:txBody>
      </p:sp>
      <p:sp>
        <p:nvSpPr>
          <p:cNvPr id="44" name="Google Shape;44;p2"/>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550" b="0">
                <a:solidFill>
                  <a:srgbClr val="17382F"/>
                </a:solidFill>
                <a:latin typeface="Arial"/>
                <a:ea typeface="Arial"/>
                <a:cs typeface="Arial"/>
                <a:sym typeface="Arial"/>
              </a:rPr>
              <a:t>How do we build relationships before and after an award?</a:t>
            </a:r>
            <a:endParaRPr sz="17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49"/>
        <p:cNvGrpSpPr/>
        <p:nvPr/>
      </p:nvGrpSpPr>
      <p:grpSpPr>
        <a:xfrm>
          <a:off x="0" y="0"/>
          <a:ext cx="0" cy="0"/>
          <a:chOff x="0" y="0"/>
          <a:chExt cx="0" cy="0"/>
        </a:xfrm>
      </p:grpSpPr>
      <p:sp>
        <p:nvSpPr>
          <p:cNvPr id="50" name="Google Shape;50;p3"/>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Your next funding need</a:t>
            </a:r>
            <a:endParaRPr/>
          </a:p>
        </p:txBody>
      </p:sp>
      <p:sp>
        <p:nvSpPr>
          <p:cNvPr id="51" name="Google Shape;51;p3"/>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52" name="Google Shape;52;p3"/>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03</a:t>
            </a:r>
            <a:endParaRPr/>
          </a:p>
        </p:txBody>
      </p:sp>
      <p:sp>
        <p:nvSpPr>
          <p:cNvPr id="53" name="Google Shape;53;p3"/>
          <p:cNvSpPr/>
          <p:nvPr/>
        </p:nvSpPr>
        <p:spPr>
          <a:xfrm>
            <a:off x="762000" y="2000250"/>
            <a:ext cx="10668000" cy="1524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450" b="1">
                <a:solidFill>
                  <a:srgbClr val="006B54"/>
                </a:solidFill>
                <a:latin typeface="Arial"/>
                <a:ea typeface="Arial"/>
                <a:cs typeface="Arial"/>
                <a:sym typeface="Arial"/>
              </a:rPr>
              <a:t>What would funding make possible</a:t>
            </a:r>
            <a:endParaRPr/>
          </a:p>
          <a:p>
            <a:pPr marL="0" marR="0" lvl="0" indent="0" algn="l" rtl="0">
              <a:spcBef>
                <a:spcPts val="0"/>
              </a:spcBef>
              <a:spcAft>
                <a:spcPts val="0"/>
              </a:spcAft>
              <a:buNone/>
            </a:pPr>
            <a:r>
              <a:rPr lang="en-US" sz="3450" b="1">
                <a:solidFill>
                  <a:srgbClr val="006B54"/>
                </a:solidFill>
                <a:latin typeface="Arial"/>
                <a:ea typeface="Arial"/>
                <a:cs typeface="Arial"/>
                <a:sym typeface="Arial"/>
              </a:rPr>
              <a:t>for your organization?</a:t>
            </a:r>
            <a:endParaRPr/>
          </a:p>
        </p:txBody>
      </p:sp>
      <p:sp>
        <p:nvSpPr>
          <p:cNvPr id="54" name="Google Shape;54;p3"/>
          <p:cNvSpPr/>
          <p:nvPr/>
        </p:nvSpPr>
        <p:spPr>
          <a:xfrm>
            <a:off x="762000" y="4286250"/>
            <a:ext cx="10668000" cy="10477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650" b="0">
                <a:solidFill>
                  <a:srgbClr val="17382F"/>
                </a:solidFill>
                <a:latin typeface="Arial"/>
                <a:ea typeface="Arial"/>
                <a:cs typeface="Arial"/>
                <a:sym typeface="Arial"/>
              </a:rPr>
              <a:t>Write down the project, the people it serves</a:t>
            </a:r>
            <a:r>
              <a:rPr lang="en-US" sz="2650">
                <a:solidFill>
                  <a:srgbClr val="17382F"/>
                </a:solidFill>
              </a:rPr>
              <a:t> </a:t>
            </a:r>
            <a:r>
              <a:rPr lang="en-US" sz="2650" b="0">
                <a:solidFill>
                  <a:srgbClr val="17382F"/>
                </a:solidFill>
                <a:latin typeface="Arial"/>
                <a:ea typeface="Arial"/>
                <a:cs typeface="Arial"/>
                <a:sym typeface="Arial"/>
              </a:rPr>
              <a:t>and the amount you think it will require.</a:t>
            </a:r>
            <a:endParaRPr sz="1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59"/>
        <p:cNvGrpSpPr/>
        <p:nvPr/>
      </p:nvGrpSpPr>
      <p:grpSpPr>
        <a:xfrm>
          <a:off x="0" y="0"/>
          <a:ext cx="0" cy="0"/>
          <a:chOff x="0" y="0"/>
          <a:chExt cx="0" cy="0"/>
        </a:xfrm>
      </p:grpSpPr>
      <p:sp>
        <p:nvSpPr>
          <p:cNvPr id="60" name="Google Shape;60;p4"/>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Private and corporate funding routes</a:t>
            </a:r>
            <a:endParaRPr/>
          </a:p>
        </p:txBody>
      </p:sp>
      <p:sp>
        <p:nvSpPr>
          <p:cNvPr id="61" name="Google Shape;61;p4"/>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62" name="Google Shape;62;p4"/>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04</a:t>
            </a:r>
            <a:endParaRPr/>
          </a:p>
        </p:txBody>
      </p:sp>
      <p:graphicFrame>
        <p:nvGraphicFramePr>
          <p:cNvPr id="63" name="Google Shape;63;p4"/>
          <p:cNvGraphicFramePr/>
          <p:nvPr/>
        </p:nvGraphicFramePr>
        <p:xfrm>
          <a:off x="366725" y="1177250"/>
          <a:ext cx="3000000" cy="3000000"/>
        </p:xfrm>
        <a:graphic>
          <a:graphicData uri="http://schemas.openxmlformats.org/drawingml/2006/table">
            <a:tbl>
              <a:tblPr>
                <a:noFill/>
                <a:tableStyleId>{FE64EE1A-294D-4017-8D97-A77B38FC434C}</a:tableStyleId>
              </a:tblPr>
              <a:tblGrid>
                <a:gridCol w="3316500">
                  <a:extLst>
                    <a:ext uri="{9D8B030D-6E8A-4147-A177-3AD203B41FA5}">
                      <a16:colId xmlns:a16="http://schemas.microsoft.com/office/drawing/2014/main" val="20000"/>
                    </a:ext>
                  </a:extLst>
                </a:gridCol>
                <a:gridCol w="4663825">
                  <a:extLst>
                    <a:ext uri="{9D8B030D-6E8A-4147-A177-3AD203B41FA5}">
                      <a16:colId xmlns:a16="http://schemas.microsoft.com/office/drawing/2014/main" val="20001"/>
                    </a:ext>
                  </a:extLst>
                </a:gridCol>
                <a:gridCol w="3731050">
                  <a:extLst>
                    <a:ext uri="{9D8B030D-6E8A-4147-A177-3AD203B41FA5}">
                      <a16:colId xmlns:a16="http://schemas.microsoft.com/office/drawing/2014/main" val="20002"/>
                    </a:ext>
                  </a:extLst>
                </a:gridCol>
              </a:tblGrid>
              <a:tr h="900750">
                <a:tc>
                  <a:txBody>
                    <a:bodyPr/>
                    <a:lstStyle/>
                    <a:p>
                      <a:pPr marL="0" marR="0" lvl="0" indent="0" algn="l" rtl="0">
                        <a:spcBef>
                          <a:spcPts val="0"/>
                        </a:spcBef>
                        <a:spcAft>
                          <a:spcPts val="0"/>
                        </a:spcAft>
                        <a:buClr>
                          <a:srgbClr val="FFFFFF"/>
                        </a:buClr>
                        <a:buSzPts val="1725"/>
                        <a:buFont typeface="Arial"/>
                        <a:buNone/>
                      </a:pPr>
                      <a:r>
                        <a:rPr lang="en-US" sz="2525" b="1" u="none" strike="noStrike" cap="none">
                          <a:solidFill>
                            <a:srgbClr val="FFFFFF"/>
                          </a:solidFill>
                          <a:latin typeface="Arial"/>
                          <a:ea typeface="Arial"/>
                          <a:cs typeface="Arial"/>
                          <a:sym typeface="Arial"/>
                        </a:rPr>
                        <a:t>Route</a:t>
                      </a:r>
                      <a:endParaRPr sz="2200"/>
                    </a:p>
                  </a:txBody>
                  <a:tcPr marL="133350" marR="133350" marT="76200" marB="76200">
                    <a:solidFill>
                      <a:srgbClr val="006B54"/>
                    </a:solidFill>
                  </a:tcPr>
                </a:tc>
                <a:tc>
                  <a:txBody>
                    <a:bodyPr/>
                    <a:lstStyle/>
                    <a:p>
                      <a:pPr marL="0" marR="0" lvl="0" indent="0" algn="l" rtl="0">
                        <a:spcBef>
                          <a:spcPts val="0"/>
                        </a:spcBef>
                        <a:spcAft>
                          <a:spcPts val="0"/>
                        </a:spcAft>
                        <a:buClr>
                          <a:srgbClr val="FFFFFF"/>
                        </a:buClr>
                        <a:buSzPts val="1725"/>
                        <a:buFont typeface="Arial"/>
                        <a:buNone/>
                      </a:pPr>
                      <a:r>
                        <a:rPr lang="en-US" sz="2525" b="1">
                          <a:solidFill>
                            <a:srgbClr val="FFFFFF"/>
                          </a:solidFill>
                          <a:latin typeface="Arial"/>
                          <a:ea typeface="Arial"/>
                          <a:cs typeface="Arial"/>
                          <a:sym typeface="Arial"/>
                        </a:rPr>
                        <a:t>What to research</a:t>
                      </a:r>
                      <a:endParaRPr sz="2200"/>
                    </a:p>
                  </a:txBody>
                  <a:tcPr marL="133350" marR="133350" marT="76200" marB="76200">
                    <a:solidFill>
                      <a:srgbClr val="006B54"/>
                    </a:solidFill>
                  </a:tcPr>
                </a:tc>
                <a:tc>
                  <a:txBody>
                    <a:bodyPr/>
                    <a:lstStyle/>
                    <a:p>
                      <a:pPr marL="0" marR="0" lvl="0" indent="0" algn="l" rtl="0">
                        <a:spcBef>
                          <a:spcPts val="0"/>
                        </a:spcBef>
                        <a:spcAft>
                          <a:spcPts val="0"/>
                        </a:spcAft>
                        <a:buClr>
                          <a:srgbClr val="FFFFFF"/>
                        </a:buClr>
                        <a:buSzPts val="1725"/>
                        <a:buFont typeface="Arial"/>
                        <a:buNone/>
                      </a:pPr>
                      <a:r>
                        <a:rPr lang="en-US" sz="2525" b="1">
                          <a:solidFill>
                            <a:srgbClr val="FFFFFF"/>
                          </a:solidFill>
                          <a:latin typeface="Arial"/>
                          <a:ea typeface="Arial"/>
                          <a:cs typeface="Arial"/>
                          <a:sym typeface="Arial"/>
                        </a:rPr>
                        <a:t>Possible request</a:t>
                      </a:r>
                      <a:endParaRPr sz="2200"/>
                    </a:p>
                  </a:txBody>
                  <a:tcPr marL="133350" marR="133350" marT="76200" marB="76200">
                    <a:solidFill>
                      <a:srgbClr val="006B54"/>
                    </a:solidFill>
                  </a:tcPr>
                </a:tc>
                <a:extLst>
                  <a:ext uri="{0D108BD9-81ED-4DB2-BD59-A6C34878D82A}">
                    <a16:rowId xmlns:a16="http://schemas.microsoft.com/office/drawing/2014/main" val="10000"/>
                  </a:ext>
                </a:extLst>
              </a:tr>
              <a:tr h="900750">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Independent or family foundation</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Mission, geography, past grants</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Program, operations or capacity</a:t>
                      </a:r>
                      <a:endParaRPr sz="1800"/>
                    </a:p>
                  </a:txBody>
                  <a:tcPr marL="133350" marR="133350" marT="76200" marB="76200">
                    <a:solidFill>
                      <a:srgbClr val="FFFFFF"/>
                    </a:solidFill>
                  </a:tcPr>
                </a:tc>
                <a:extLst>
                  <a:ext uri="{0D108BD9-81ED-4DB2-BD59-A6C34878D82A}">
                    <a16:rowId xmlns:a16="http://schemas.microsoft.com/office/drawing/2014/main" val="10001"/>
                  </a:ext>
                </a:extLst>
              </a:tr>
              <a:tr h="900750">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Community foundation</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County coverage and named funds</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Local housing or community need</a:t>
                      </a:r>
                      <a:endParaRPr sz="1800"/>
                    </a:p>
                  </a:txBody>
                  <a:tcPr marL="133350" marR="133350" marT="76200" marB="76200">
                    <a:solidFill>
                      <a:srgbClr val="FFFFFF"/>
                    </a:solidFill>
                  </a:tcPr>
                </a:tc>
                <a:extLst>
                  <a:ext uri="{0D108BD9-81ED-4DB2-BD59-A6C34878D82A}">
                    <a16:rowId xmlns:a16="http://schemas.microsoft.com/office/drawing/2014/main" val="10002"/>
                  </a:ext>
                </a:extLst>
              </a:tr>
              <a:tr h="900750">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Corporate foundation</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Giving priorities and service area</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Eligible community program</a:t>
                      </a:r>
                      <a:endParaRPr sz="1800"/>
                    </a:p>
                  </a:txBody>
                  <a:tcPr marL="133350" marR="133350" marT="76200" marB="76200">
                    <a:solidFill>
                      <a:srgbClr val="FFFFFF"/>
                    </a:solidFill>
                  </a:tcPr>
                </a:tc>
                <a:extLst>
                  <a:ext uri="{0D108BD9-81ED-4DB2-BD59-A6C34878D82A}">
                    <a16:rowId xmlns:a16="http://schemas.microsoft.com/office/drawing/2014/main" val="10003"/>
                  </a:ext>
                </a:extLst>
              </a:tr>
              <a:tr h="900750">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Direct corporate support</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Community giving or marketing contact</a:t>
                      </a:r>
                      <a:endParaRPr sz="18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125">
                          <a:solidFill>
                            <a:srgbClr val="17382F"/>
                          </a:solidFill>
                          <a:latin typeface="Arial"/>
                          <a:ea typeface="Arial"/>
                          <a:cs typeface="Arial"/>
                          <a:sym typeface="Arial"/>
                        </a:rPr>
                        <a:t>Grant, sponsorship or in-kind support</a:t>
                      </a:r>
                      <a:endParaRPr sz="1800"/>
                    </a:p>
                  </a:txBody>
                  <a:tcPr marL="133350" marR="133350" marT="76200" marB="76200">
                    <a:solidFill>
                      <a:srgbClr val="FFFFFF"/>
                    </a:solidFill>
                  </a:tcPr>
                </a:tc>
                <a:extLst>
                  <a:ext uri="{0D108BD9-81ED-4DB2-BD59-A6C34878D82A}">
                    <a16:rowId xmlns:a16="http://schemas.microsoft.com/office/drawing/2014/main" val="10004"/>
                  </a:ext>
                </a:extLst>
              </a:tr>
            </a:tbl>
          </a:graphicData>
        </a:graphic>
      </p:graphicFrame>
      <p:sp>
        <p:nvSpPr>
          <p:cNvPr id="64" name="Google Shape;64;p4"/>
          <p:cNvSpPr/>
          <p:nvPr/>
        </p:nvSpPr>
        <p:spPr>
          <a:xfrm>
            <a:off x="762000" y="5761525"/>
            <a:ext cx="10668000" cy="666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00" b="0">
                <a:solidFill>
                  <a:srgbClr val="006B54"/>
                </a:solidFill>
                <a:latin typeface="Arial"/>
                <a:ea typeface="Arial"/>
                <a:cs typeface="Arial"/>
                <a:sym typeface="Arial"/>
              </a:rPr>
              <a:t>A grant and an event sponsorship may use different criteria and contacts.</a:t>
            </a:r>
            <a:endParaRPr sz="20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69"/>
        <p:cNvGrpSpPr/>
        <p:nvPr/>
      </p:nvGrpSpPr>
      <p:grpSpPr>
        <a:xfrm>
          <a:off x="0" y="0"/>
          <a:ext cx="0" cy="0"/>
          <a:chOff x="0" y="0"/>
          <a:chExt cx="0" cy="0"/>
        </a:xfrm>
      </p:grpSpPr>
      <p:sp>
        <p:nvSpPr>
          <p:cNvPr id="70" name="Google Shape;70;p5"/>
          <p:cNvSpPr/>
          <p:nvPr/>
        </p:nvSpPr>
        <p:spPr>
          <a:xfrm>
            <a:off x="355325" y="315050"/>
            <a:ext cx="116196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500" b="1">
                <a:solidFill>
                  <a:srgbClr val="006B54"/>
                </a:solidFill>
                <a:latin typeface="Arial"/>
                <a:ea typeface="Arial"/>
                <a:cs typeface="Arial"/>
                <a:sym typeface="Arial"/>
              </a:rPr>
              <a:t>A project brief before a prospect list</a:t>
            </a:r>
            <a:endParaRPr sz="3500" b="1">
              <a:solidFill>
                <a:srgbClr val="006B54"/>
              </a:solidFill>
              <a:latin typeface="Arial"/>
              <a:ea typeface="Arial"/>
              <a:cs typeface="Arial"/>
              <a:sym typeface="Arial"/>
            </a:endParaRPr>
          </a:p>
          <a:p>
            <a:pPr marL="0" marR="0" lvl="0" indent="0" algn="l" rtl="0">
              <a:spcBef>
                <a:spcPts val="0"/>
              </a:spcBef>
              <a:spcAft>
                <a:spcPts val="0"/>
              </a:spcAft>
              <a:buNone/>
            </a:pPr>
            <a:endParaRPr sz="2500" b="1">
              <a:solidFill>
                <a:srgbClr val="006B54"/>
              </a:solidFill>
            </a:endParaRPr>
          </a:p>
          <a:p>
            <a:pPr marL="0" marR="0" lvl="0" indent="0" algn="ctr" rtl="0">
              <a:spcBef>
                <a:spcPts val="0"/>
              </a:spcBef>
              <a:spcAft>
                <a:spcPts val="0"/>
              </a:spcAft>
              <a:buNone/>
            </a:pPr>
            <a:r>
              <a:rPr lang="en-US" sz="3500" b="1">
                <a:solidFill>
                  <a:srgbClr val="006B54"/>
                </a:solidFill>
              </a:rPr>
              <a:t>Fund the project/program </a:t>
            </a:r>
            <a:endParaRPr sz="3500" b="1">
              <a:solidFill>
                <a:srgbClr val="006B54"/>
              </a:solidFill>
            </a:endParaRPr>
          </a:p>
          <a:p>
            <a:pPr marL="0" marR="0" lvl="0" indent="0" algn="ctr" rtl="0">
              <a:spcBef>
                <a:spcPts val="0"/>
              </a:spcBef>
              <a:spcAft>
                <a:spcPts val="0"/>
              </a:spcAft>
              <a:buNone/>
            </a:pPr>
            <a:r>
              <a:rPr lang="en-US" sz="3500" b="1">
                <a:solidFill>
                  <a:srgbClr val="006B54"/>
                </a:solidFill>
              </a:rPr>
              <a:t>DO NOT build the program for the funding!</a:t>
            </a:r>
            <a:endParaRPr sz="3500" b="1">
              <a:solidFill>
                <a:srgbClr val="006B54"/>
              </a:solidFill>
            </a:endParaRPr>
          </a:p>
        </p:txBody>
      </p:sp>
      <p:sp>
        <p:nvSpPr>
          <p:cNvPr id="71" name="Google Shape;71;p5"/>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72" name="Google Shape;72;p5"/>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05</a:t>
            </a:r>
            <a:endParaRPr/>
          </a:p>
        </p:txBody>
      </p:sp>
      <p:sp>
        <p:nvSpPr>
          <p:cNvPr id="73" name="Google Shape;73;p5"/>
          <p:cNvSpPr/>
          <p:nvPr/>
        </p:nvSpPr>
        <p:spPr>
          <a:xfrm>
            <a:off x="762000" y="2592213"/>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People and place: who benefits, and where?</a:t>
            </a:r>
            <a:endParaRPr sz="2000"/>
          </a:p>
        </p:txBody>
      </p:sp>
      <p:sp>
        <p:nvSpPr>
          <p:cNvPr id="74" name="Google Shape;74;p5"/>
          <p:cNvSpPr/>
          <p:nvPr/>
        </p:nvSpPr>
        <p:spPr>
          <a:xfrm>
            <a:off x="762000" y="34304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Need and response: what evidence supports this approach?</a:t>
            </a:r>
            <a:endParaRPr sz="2000"/>
          </a:p>
        </p:txBody>
      </p:sp>
      <p:sp>
        <p:nvSpPr>
          <p:cNvPr id="75" name="Google Shape;75;p5"/>
          <p:cNvSpPr/>
          <p:nvPr/>
        </p:nvSpPr>
        <p:spPr>
          <a:xfrm>
            <a:off x="833075" y="42686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Cost and delivery: what will it take, and who will do it?</a:t>
            </a:r>
            <a:endParaRPr sz="2000"/>
          </a:p>
        </p:txBody>
      </p:sp>
      <p:sp>
        <p:nvSpPr>
          <p:cNvPr id="76" name="Google Shape;76;p5"/>
          <p:cNvSpPr/>
          <p:nvPr/>
        </p:nvSpPr>
        <p:spPr>
          <a:xfrm>
            <a:off x="833075" y="5219850"/>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Results: what change can we reasonably measure?</a:t>
            </a:r>
            <a:endParaRPr sz="2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81"/>
        <p:cNvGrpSpPr/>
        <p:nvPr/>
      </p:nvGrpSpPr>
      <p:grpSpPr>
        <a:xfrm>
          <a:off x="0" y="0"/>
          <a:ext cx="0" cy="0"/>
          <a:chOff x="0" y="0"/>
          <a:chExt cx="0" cy="0"/>
        </a:xfrm>
      </p:grpSpPr>
      <p:sp>
        <p:nvSpPr>
          <p:cNvPr id="82" name="Google Shape;82;h216fba8788ef3bb0_0_11"/>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83" name="Google Shape;83;h216fba8788ef3bb0_0_11"/>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03</a:t>
            </a:r>
            <a:endParaRPr/>
          </a:p>
        </p:txBody>
      </p:sp>
      <p:pic>
        <p:nvPicPr>
          <p:cNvPr id="84" name="Google Shape;84;h216fba8788ef3bb0_0_11" descr="a cartoon shrimp is sitting in front of a computer screen . (Provided by Tenor)"/>
          <p:cNvPicPr preferRelativeResize="0"/>
          <p:nvPr/>
        </p:nvPicPr>
        <p:blipFill>
          <a:blip r:embed="rId3">
            <a:alphaModFix/>
          </a:blip>
          <a:stretch>
            <a:fillRect/>
          </a:stretch>
        </p:blipFill>
        <p:spPr>
          <a:xfrm>
            <a:off x="1182875" y="507750"/>
            <a:ext cx="5533000" cy="5533000"/>
          </a:xfrm>
          <a:prstGeom prst="rect">
            <a:avLst/>
          </a:prstGeom>
          <a:noFill/>
          <a:ln>
            <a:noFill/>
          </a:ln>
        </p:spPr>
      </p:pic>
      <p:pic>
        <p:nvPicPr>
          <p:cNvPr id="85" name="Google Shape;85;h216fba8788ef3bb0_0_11" descr="an icon of a detective with a magnifying glass (Provided by Tenor)"/>
          <p:cNvPicPr preferRelativeResize="0"/>
          <p:nvPr/>
        </p:nvPicPr>
        <p:blipFill>
          <a:blip r:embed="rId4">
            <a:alphaModFix/>
          </a:blip>
          <a:stretch>
            <a:fillRect/>
          </a:stretch>
        </p:blipFill>
        <p:spPr>
          <a:xfrm>
            <a:off x="6877050" y="1218425"/>
            <a:ext cx="4743450" cy="47434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90"/>
        <p:cNvGrpSpPr/>
        <p:nvPr/>
      </p:nvGrpSpPr>
      <p:grpSpPr>
        <a:xfrm>
          <a:off x="0" y="0"/>
          <a:ext cx="0" cy="0"/>
          <a:chOff x="0" y="0"/>
          <a:chExt cx="0" cy="0"/>
        </a:xfrm>
      </p:grpSpPr>
      <p:sp>
        <p:nvSpPr>
          <p:cNvPr id="91" name="Google Shape;91;p7"/>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practical prospect research sequence</a:t>
            </a:r>
            <a:endParaRPr/>
          </a:p>
        </p:txBody>
      </p:sp>
      <p:sp>
        <p:nvSpPr>
          <p:cNvPr id="92" name="Google Shape;92;p7"/>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93" name="Google Shape;93;p7"/>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07</a:t>
            </a:r>
            <a:endParaRPr/>
          </a:p>
        </p:txBody>
      </p:sp>
      <p:sp>
        <p:nvSpPr>
          <p:cNvPr id="94" name="Google Shape;94;p7"/>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1  </a:t>
            </a:r>
            <a:r>
              <a:rPr lang="en-US" sz="2750">
                <a:solidFill>
                  <a:srgbClr val="17382F"/>
                </a:solidFill>
              </a:rPr>
              <a:t>Look at local nonprofits no matter what the mission</a:t>
            </a:r>
            <a:endParaRPr sz="1900"/>
          </a:p>
        </p:txBody>
      </p:sp>
      <p:sp>
        <p:nvSpPr>
          <p:cNvPr id="95" name="Google Shape;95;p7"/>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2 </a:t>
            </a:r>
            <a:r>
              <a:rPr lang="en-US" sz="2350" b="0">
                <a:solidFill>
                  <a:srgbClr val="17382F"/>
                </a:solidFill>
                <a:latin typeface="Arial"/>
                <a:ea typeface="Arial"/>
                <a:cs typeface="Arial"/>
                <a:sym typeface="Arial"/>
              </a:rPr>
              <a:t> </a:t>
            </a:r>
            <a:r>
              <a:rPr lang="en-US" sz="2750" b="0">
                <a:solidFill>
                  <a:srgbClr val="17382F"/>
                </a:solidFill>
                <a:latin typeface="Arial"/>
                <a:ea typeface="Arial"/>
                <a:cs typeface="Arial"/>
                <a:sym typeface="Arial"/>
              </a:rPr>
              <a:t>Review comparable nonprofits’ supporters and reports.</a:t>
            </a:r>
            <a:endParaRPr sz="1900"/>
          </a:p>
        </p:txBody>
      </p:sp>
      <p:sp>
        <p:nvSpPr>
          <p:cNvPr id="96" name="Google Shape;96;p7"/>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3  </a:t>
            </a:r>
            <a:r>
              <a:rPr lang="en-US" sz="2650" b="0">
                <a:solidFill>
                  <a:srgbClr val="17382F"/>
                </a:solidFill>
                <a:latin typeface="Arial"/>
                <a:ea typeface="Arial"/>
                <a:cs typeface="Arial"/>
                <a:sym typeface="Arial"/>
              </a:rPr>
              <a:t>Search funder databases and corporate giving websites.</a:t>
            </a:r>
            <a:endParaRPr sz="1800"/>
          </a:p>
        </p:txBody>
      </p:sp>
      <p:sp>
        <p:nvSpPr>
          <p:cNvPr id="97" name="Google Shape;97;p7"/>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4  </a:t>
            </a:r>
            <a:r>
              <a:rPr lang="en-US" sz="2750" b="0">
                <a:solidFill>
                  <a:srgbClr val="17382F"/>
                </a:solidFill>
                <a:latin typeface="Arial"/>
                <a:ea typeface="Arial"/>
                <a:cs typeface="Arial"/>
                <a:sym typeface="Arial"/>
              </a:rPr>
              <a:t>Verify each lead on the funder’s current website.</a:t>
            </a:r>
            <a:endParaRPr sz="19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02"/>
        <p:cNvGrpSpPr/>
        <p:nvPr/>
      </p:nvGrpSpPr>
      <p:grpSpPr>
        <a:xfrm>
          <a:off x="0" y="0"/>
          <a:ext cx="0" cy="0"/>
          <a:chOff x="0" y="0"/>
          <a:chExt cx="0" cy="0"/>
        </a:xfrm>
      </p:grpSpPr>
      <p:sp>
        <p:nvSpPr>
          <p:cNvPr id="103" name="Google Shape;103;p8"/>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Research tools and what they answer</a:t>
            </a:r>
            <a:endParaRPr/>
          </a:p>
        </p:txBody>
      </p:sp>
      <p:sp>
        <p:nvSpPr>
          <p:cNvPr id="104" name="Google Shape;104;p8"/>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05" name="Google Shape;105;p8"/>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08</a:t>
            </a:r>
            <a:endParaRPr/>
          </a:p>
        </p:txBody>
      </p:sp>
      <p:sp>
        <p:nvSpPr>
          <p:cNvPr id="106" name="Google Shape;106;p8"/>
          <p:cNvSpPr/>
          <p:nvPr/>
        </p:nvSpPr>
        <p:spPr>
          <a:xfrm>
            <a:off x="762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1">
                <a:solidFill>
                  <a:srgbClr val="006B54"/>
                </a:solidFill>
                <a:latin typeface="Arial"/>
                <a:ea typeface="Arial"/>
                <a:cs typeface="Arial"/>
                <a:sym typeface="Arial"/>
              </a:rPr>
              <a:t>Discovery</a:t>
            </a:r>
            <a:endParaRPr sz="2000"/>
          </a:p>
        </p:txBody>
      </p:sp>
      <p:sp>
        <p:nvSpPr>
          <p:cNvPr id="107" name="Google Shape;107;p8"/>
          <p:cNvSpPr/>
          <p:nvPr/>
        </p:nvSpPr>
        <p:spPr>
          <a:xfrm>
            <a:off x="6477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1">
                <a:solidFill>
                  <a:srgbClr val="006B54"/>
                </a:solidFill>
                <a:latin typeface="Arial"/>
                <a:ea typeface="Arial"/>
                <a:cs typeface="Arial"/>
                <a:sym typeface="Arial"/>
              </a:rPr>
              <a:t>Verification</a:t>
            </a:r>
            <a:endParaRPr sz="2000"/>
          </a:p>
        </p:txBody>
      </p:sp>
      <p:sp>
        <p:nvSpPr>
          <p:cNvPr id="108" name="Google Shape;108;p8"/>
          <p:cNvSpPr/>
          <p:nvPr/>
        </p:nvSpPr>
        <p:spPr>
          <a:xfrm>
            <a:off x="762000" y="2714625"/>
            <a:ext cx="5190000" cy="3507900"/>
          </a:xfrm>
          <a:prstGeom prst="rect">
            <a:avLst/>
          </a:prstGeom>
          <a:noFill/>
          <a:ln>
            <a:noFill/>
          </a:ln>
        </p:spPr>
        <p:txBody>
          <a:bodyPr spcFirstLastPara="1" wrap="square" lIns="91425" tIns="45700" rIns="91425" bIns="45700" anchor="t" anchorCtr="0">
            <a:noAutofit/>
          </a:bodyPr>
          <a:lstStyle/>
          <a:p>
            <a:pPr marL="457200" marR="0" lvl="0" indent="-392113" algn="l" rtl="0">
              <a:spcBef>
                <a:spcPts val="0"/>
              </a:spcBef>
              <a:spcAft>
                <a:spcPts val="0"/>
              </a:spcAft>
              <a:buClr>
                <a:srgbClr val="17382F"/>
              </a:buClr>
              <a:buSzPts val="2575"/>
              <a:buFont typeface="Arial"/>
              <a:buChar char="●"/>
            </a:pPr>
            <a:r>
              <a:rPr lang="en-US" sz="2575" b="0">
                <a:solidFill>
                  <a:srgbClr val="17382F"/>
                </a:solidFill>
                <a:latin typeface="Arial"/>
                <a:ea typeface="Arial"/>
                <a:cs typeface="Arial"/>
                <a:sym typeface="Arial"/>
              </a:rPr>
              <a:t>Candid search: funders and past giving</a:t>
            </a:r>
            <a:endParaRPr sz="2575" b="0">
              <a:solidFill>
                <a:srgbClr val="17382F"/>
              </a:solidFill>
              <a:latin typeface="Arial"/>
              <a:ea typeface="Arial"/>
              <a:cs typeface="Arial"/>
              <a:sym typeface="Arial"/>
            </a:endParaRPr>
          </a:p>
          <a:p>
            <a:pPr marL="457200" marR="0" lvl="0" indent="0" algn="l" rtl="0">
              <a:spcBef>
                <a:spcPts val="0"/>
              </a:spcBef>
              <a:spcAft>
                <a:spcPts val="0"/>
              </a:spcAft>
              <a:buNone/>
            </a:pPr>
            <a:endParaRPr sz="2575">
              <a:solidFill>
                <a:srgbClr val="17382F"/>
              </a:solidFill>
            </a:endParaRPr>
          </a:p>
          <a:p>
            <a:pPr marL="457200" marR="0" lvl="0" indent="-392113" algn="l" rtl="0">
              <a:spcBef>
                <a:spcPts val="0"/>
              </a:spcBef>
              <a:spcAft>
                <a:spcPts val="0"/>
              </a:spcAft>
              <a:buClr>
                <a:srgbClr val="17382F"/>
              </a:buClr>
              <a:buSzPts val="2575"/>
              <a:buFont typeface="Arial"/>
              <a:buChar char="●"/>
            </a:pPr>
            <a:r>
              <a:rPr lang="en-US" sz="2575" b="0">
                <a:solidFill>
                  <a:srgbClr val="17382F"/>
                </a:solidFill>
                <a:latin typeface="Arial"/>
                <a:ea typeface="Arial"/>
                <a:cs typeface="Arial"/>
                <a:sym typeface="Arial"/>
              </a:rPr>
              <a:t>Candid partner locations: free local access</a:t>
            </a:r>
            <a:endParaRPr sz="2575" b="0">
              <a:solidFill>
                <a:srgbClr val="17382F"/>
              </a:solidFill>
              <a:latin typeface="Arial"/>
              <a:ea typeface="Arial"/>
              <a:cs typeface="Arial"/>
              <a:sym typeface="Arial"/>
            </a:endParaRPr>
          </a:p>
          <a:p>
            <a:pPr marL="457200" marR="0" lvl="0" indent="0" algn="l" rtl="0">
              <a:spcBef>
                <a:spcPts val="0"/>
              </a:spcBef>
              <a:spcAft>
                <a:spcPts val="0"/>
              </a:spcAft>
              <a:buNone/>
            </a:pPr>
            <a:endParaRPr sz="2575">
              <a:solidFill>
                <a:srgbClr val="17382F"/>
              </a:solidFill>
            </a:endParaRPr>
          </a:p>
          <a:p>
            <a:pPr marL="457200" marR="0" lvl="0" indent="-392113" algn="l" rtl="0">
              <a:spcBef>
                <a:spcPts val="0"/>
              </a:spcBef>
              <a:spcAft>
                <a:spcPts val="0"/>
              </a:spcAft>
              <a:buClr>
                <a:srgbClr val="17382F"/>
              </a:buClr>
              <a:buSzPts val="2575"/>
              <a:buFont typeface="Arial"/>
              <a:buChar char="●"/>
            </a:pPr>
            <a:r>
              <a:rPr lang="en-US" sz="2575" b="0">
                <a:solidFill>
                  <a:srgbClr val="17382F"/>
                </a:solidFill>
                <a:latin typeface="Arial"/>
                <a:ea typeface="Arial"/>
                <a:cs typeface="Arial"/>
                <a:sym typeface="Arial"/>
              </a:rPr>
              <a:t>Peer annual reports: possible supporters</a:t>
            </a:r>
            <a:endParaRPr sz="1800"/>
          </a:p>
        </p:txBody>
      </p:sp>
      <p:sp>
        <p:nvSpPr>
          <p:cNvPr id="109" name="Google Shape;109;p8"/>
          <p:cNvSpPr/>
          <p:nvPr/>
        </p:nvSpPr>
        <p:spPr>
          <a:xfrm>
            <a:off x="6477000" y="2714625"/>
            <a:ext cx="4953000" cy="2714625"/>
          </a:xfrm>
          <a:prstGeom prst="rect">
            <a:avLst/>
          </a:prstGeom>
          <a:noFill/>
          <a:ln>
            <a:noFill/>
          </a:ln>
        </p:spPr>
        <p:txBody>
          <a:bodyPr spcFirstLastPara="1" wrap="square" lIns="91425" tIns="45700" rIns="91425" bIns="45700" anchor="t" anchorCtr="0">
            <a:noAutofit/>
          </a:bodyPr>
          <a:lstStyle/>
          <a:p>
            <a:pPr marL="457200" marR="0" lvl="0" indent="-392113" algn="l" rtl="0">
              <a:spcBef>
                <a:spcPts val="0"/>
              </a:spcBef>
              <a:spcAft>
                <a:spcPts val="0"/>
              </a:spcAft>
              <a:buClr>
                <a:srgbClr val="17382F"/>
              </a:buClr>
              <a:buSzPts val="2575"/>
              <a:buFont typeface="Arial"/>
              <a:buChar char="●"/>
            </a:pPr>
            <a:r>
              <a:rPr lang="en-US" sz="2575" b="0">
                <a:solidFill>
                  <a:srgbClr val="17382F"/>
                </a:solidFill>
                <a:latin typeface="Arial"/>
                <a:ea typeface="Arial"/>
                <a:cs typeface="Arial"/>
                <a:sym typeface="Arial"/>
              </a:rPr>
              <a:t>Funder website: current rules and process</a:t>
            </a:r>
            <a:endParaRPr sz="2575" b="0">
              <a:solidFill>
                <a:srgbClr val="17382F"/>
              </a:solidFill>
              <a:latin typeface="Arial"/>
              <a:ea typeface="Arial"/>
              <a:cs typeface="Arial"/>
              <a:sym typeface="Arial"/>
            </a:endParaRPr>
          </a:p>
          <a:p>
            <a:pPr marL="457200" marR="0" lvl="0" indent="0" algn="l" rtl="0">
              <a:spcBef>
                <a:spcPts val="0"/>
              </a:spcBef>
              <a:spcAft>
                <a:spcPts val="0"/>
              </a:spcAft>
              <a:buNone/>
            </a:pPr>
            <a:endParaRPr sz="2575">
              <a:solidFill>
                <a:srgbClr val="17382F"/>
              </a:solidFill>
            </a:endParaRPr>
          </a:p>
          <a:p>
            <a:pPr marL="457200" marR="0" lvl="0" indent="-392113" algn="l" rtl="0">
              <a:spcBef>
                <a:spcPts val="0"/>
              </a:spcBef>
              <a:spcAft>
                <a:spcPts val="0"/>
              </a:spcAft>
              <a:buClr>
                <a:srgbClr val="17382F"/>
              </a:buClr>
              <a:buSzPts val="2575"/>
              <a:buFont typeface="Arial"/>
              <a:buChar char="●"/>
            </a:pPr>
            <a:r>
              <a:rPr lang="en-US" sz="2575" b="0">
                <a:solidFill>
                  <a:srgbClr val="17382F"/>
                </a:solidFill>
                <a:latin typeface="Arial"/>
                <a:ea typeface="Arial"/>
                <a:cs typeface="Arial"/>
                <a:sym typeface="Arial"/>
              </a:rPr>
              <a:t>IRS search: returns and exempt status</a:t>
            </a:r>
            <a:endParaRPr sz="2575" b="0">
              <a:solidFill>
                <a:srgbClr val="17382F"/>
              </a:solidFill>
              <a:latin typeface="Arial"/>
              <a:ea typeface="Arial"/>
              <a:cs typeface="Arial"/>
              <a:sym typeface="Arial"/>
            </a:endParaRPr>
          </a:p>
          <a:p>
            <a:pPr marL="457200" marR="0" lvl="0" indent="0" algn="l" rtl="0">
              <a:spcBef>
                <a:spcPts val="0"/>
              </a:spcBef>
              <a:spcAft>
                <a:spcPts val="0"/>
              </a:spcAft>
              <a:buNone/>
            </a:pPr>
            <a:endParaRPr sz="2575">
              <a:solidFill>
                <a:srgbClr val="17382F"/>
              </a:solidFill>
            </a:endParaRPr>
          </a:p>
          <a:p>
            <a:pPr marL="457200" marR="0" lvl="0" indent="-392113" algn="l" rtl="0">
              <a:spcBef>
                <a:spcPts val="0"/>
              </a:spcBef>
              <a:spcAft>
                <a:spcPts val="0"/>
              </a:spcAft>
              <a:buClr>
                <a:srgbClr val="17382F"/>
              </a:buClr>
              <a:buSzPts val="2575"/>
              <a:buFont typeface="Arial"/>
              <a:buChar char="●"/>
            </a:pPr>
            <a:r>
              <a:rPr lang="en-US" sz="2575" b="0">
                <a:solidFill>
                  <a:srgbClr val="17382F"/>
                </a:solidFill>
                <a:latin typeface="Arial"/>
                <a:ea typeface="Arial"/>
                <a:cs typeface="Arial"/>
                <a:sym typeface="Arial"/>
              </a:rPr>
              <a:t>Program contact</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14"/>
        <p:cNvGrpSpPr/>
        <p:nvPr/>
      </p:nvGrpSpPr>
      <p:grpSpPr>
        <a:xfrm>
          <a:off x="0" y="0"/>
          <a:ext cx="0" cy="0"/>
          <a:chOff x="0" y="0"/>
          <a:chExt cx="0" cy="0"/>
        </a:xfrm>
      </p:grpSpPr>
      <p:sp>
        <p:nvSpPr>
          <p:cNvPr id="115" name="Google Shape;115;p9"/>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What past grants can tell you</a:t>
            </a:r>
            <a:endParaRPr/>
          </a:p>
        </p:txBody>
      </p:sp>
      <p:sp>
        <p:nvSpPr>
          <p:cNvPr id="116" name="Google Shape;116;p9"/>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17" name="Google Shape;117;p9"/>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09</a:t>
            </a:r>
            <a:endParaRPr/>
          </a:p>
        </p:txBody>
      </p:sp>
      <p:sp>
        <p:nvSpPr>
          <p:cNvPr id="118" name="Google Shape;118;p9"/>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Repeated grantees suggest established relationships.</a:t>
            </a:r>
            <a:endParaRPr sz="2000"/>
          </a:p>
        </p:txBody>
      </p:sp>
      <p:sp>
        <p:nvSpPr>
          <p:cNvPr id="119" name="Google Shape;119;p9"/>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Comparable awards help you choose a realistic request.</a:t>
            </a:r>
            <a:endParaRPr sz="2000"/>
          </a:p>
        </p:txBody>
      </p:sp>
      <p:sp>
        <p:nvSpPr>
          <p:cNvPr id="120" name="Google Shape;120;p9"/>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Grantee locations help test geographic fit.</a:t>
            </a:r>
            <a:endParaRPr sz="2000"/>
          </a:p>
        </p:txBody>
      </p:sp>
      <p:sp>
        <p:nvSpPr>
          <p:cNvPr id="121" name="Google Shape;121;p9"/>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Grant descriptions reveal support types and priorities.</a:t>
            </a:r>
            <a:endParaRPr sz="2000"/>
          </a:p>
        </p:txBody>
      </p:sp>
      <p:sp>
        <p:nvSpPr>
          <p:cNvPr id="122" name="Google Shape;122;p9"/>
          <p:cNvSpPr/>
          <p:nvPr/>
        </p:nvSpPr>
        <p:spPr>
          <a:xfrm>
            <a:off x="762000" y="5715000"/>
            <a:ext cx="10668000" cy="419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300" b="0">
                <a:solidFill>
                  <a:srgbClr val="006B54"/>
                </a:solidFill>
                <a:latin typeface="Arial"/>
                <a:ea typeface="Arial"/>
                <a:cs typeface="Arial"/>
                <a:sym typeface="Arial"/>
              </a:rPr>
              <a:t>Past giving is evidence to investigate, not a promise of future funding.</a:t>
            </a:r>
            <a:endParaRPr sz="22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27"/>
        <p:cNvGrpSpPr/>
        <p:nvPr/>
      </p:nvGrpSpPr>
      <p:grpSpPr>
        <a:xfrm>
          <a:off x="0" y="0"/>
          <a:ext cx="0" cy="0"/>
          <a:chOff x="0" y="0"/>
          <a:chExt cx="0" cy="0"/>
        </a:xfrm>
      </p:grpSpPr>
      <p:sp>
        <p:nvSpPr>
          <p:cNvPr id="128" name="Google Shape;128;p10"/>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go / hold / pass decision</a:t>
            </a:r>
            <a:endParaRPr/>
          </a:p>
        </p:txBody>
      </p:sp>
      <p:sp>
        <p:nvSpPr>
          <p:cNvPr id="129" name="Google Shape;129;p10"/>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30" name="Google Shape;130;p10"/>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10</a:t>
            </a:r>
            <a:endParaRPr/>
          </a:p>
        </p:txBody>
      </p:sp>
      <p:sp>
        <p:nvSpPr>
          <p:cNvPr id="131" name="Google Shape;131;p10"/>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1">
                <a:solidFill>
                  <a:schemeClr val="accent6"/>
                </a:solidFill>
              </a:rPr>
              <a:t>GO:</a:t>
            </a:r>
            <a:r>
              <a:rPr lang="en-US" sz="2850" b="0">
                <a:solidFill>
                  <a:srgbClr val="17382F"/>
                </a:solidFill>
                <a:latin typeface="Arial"/>
                <a:ea typeface="Arial"/>
                <a:cs typeface="Arial"/>
                <a:sym typeface="Arial"/>
              </a:rPr>
              <a:t> eligibility, geography and purpose align.</a:t>
            </a:r>
            <a:endParaRPr sz="2000"/>
          </a:p>
        </p:txBody>
      </p:sp>
      <p:sp>
        <p:nvSpPr>
          <p:cNvPr id="132" name="Google Shape;132;p10"/>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1">
                <a:solidFill>
                  <a:srgbClr val="F1C232"/>
                </a:solidFill>
              </a:rPr>
              <a:t>HOLD: </a:t>
            </a:r>
            <a:r>
              <a:rPr lang="en-US" sz="2850" b="0">
                <a:solidFill>
                  <a:srgbClr val="17382F"/>
                </a:solidFill>
                <a:latin typeface="Arial"/>
                <a:ea typeface="Arial"/>
                <a:cs typeface="Arial"/>
                <a:sym typeface="Arial"/>
              </a:rPr>
              <a:t>a specific unanswered question could change fit.</a:t>
            </a:r>
            <a:endParaRPr sz="2000"/>
          </a:p>
        </p:txBody>
      </p:sp>
      <p:sp>
        <p:nvSpPr>
          <p:cNvPr id="133" name="Google Shape;133;p10"/>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1">
                <a:solidFill>
                  <a:srgbClr val="CC0000"/>
                </a:solidFill>
              </a:rPr>
              <a:t>PASS: </a:t>
            </a:r>
            <a:r>
              <a:rPr lang="en-US" sz="2850" b="0">
                <a:solidFill>
                  <a:srgbClr val="17382F"/>
                </a:solidFill>
                <a:latin typeface="Arial"/>
                <a:ea typeface="Arial"/>
                <a:cs typeface="Arial"/>
                <a:sym typeface="Arial"/>
              </a:rPr>
              <a:t>a clear exclusion or unworkable requirement applies.</a:t>
            </a:r>
            <a:endParaRPr sz="2000"/>
          </a:p>
        </p:txBody>
      </p:sp>
      <p:sp>
        <p:nvSpPr>
          <p:cNvPr id="134" name="Google Shape;134;p10"/>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50" b="0">
                <a:solidFill>
                  <a:srgbClr val="17382F"/>
                </a:solidFill>
                <a:latin typeface="Arial"/>
                <a:ea typeface="Arial"/>
                <a:cs typeface="Arial"/>
                <a:sym typeface="Arial"/>
              </a:rPr>
              <a:t>Also assess award size, timing and staff capacity.</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39"/>
        <p:cNvGrpSpPr/>
        <p:nvPr/>
      </p:nvGrpSpPr>
      <p:grpSpPr>
        <a:xfrm>
          <a:off x="0" y="0"/>
          <a:ext cx="0" cy="0"/>
          <a:chOff x="0" y="0"/>
          <a:chExt cx="0" cy="0"/>
        </a:xfrm>
      </p:grpSpPr>
      <p:sp>
        <p:nvSpPr>
          <p:cNvPr id="140" name="Google Shape;140;p11"/>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Two real prospects, two different fit tests</a:t>
            </a:r>
            <a:endParaRPr/>
          </a:p>
        </p:txBody>
      </p:sp>
      <p:sp>
        <p:nvSpPr>
          <p:cNvPr id="141" name="Google Shape;141;p11"/>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42" name="Google Shape;142;p11"/>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11</a:t>
            </a:r>
            <a:endParaRPr/>
          </a:p>
        </p:txBody>
      </p:sp>
      <p:graphicFrame>
        <p:nvGraphicFramePr>
          <p:cNvPr id="143" name="Google Shape;143;p11"/>
          <p:cNvGraphicFramePr/>
          <p:nvPr/>
        </p:nvGraphicFramePr>
        <p:xfrm>
          <a:off x="714375" y="1714500"/>
          <a:ext cx="3000000" cy="3000000"/>
        </p:xfrm>
        <a:graphic>
          <a:graphicData uri="http://schemas.openxmlformats.org/drawingml/2006/table">
            <a:tbl>
              <a:tblPr>
                <a:noFill/>
                <a:tableStyleId>{FE64EE1A-294D-4017-8D97-A77B38FC434C}</a:tableStyleId>
              </a:tblPr>
              <a:tblGrid>
                <a:gridCol w="2857500">
                  <a:extLst>
                    <a:ext uri="{9D8B030D-6E8A-4147-A177-3AD203B41FA5}">
                      <a16:colId xmlns:a16="http://schemas.microsoft.com/office/drawing/2014/main" val="20000"/>
                    </a:ext>
                  </a:extLst>
                </a:gridCol>
                <a:gridCol w="4143375">
                  <a:extLst>
                    <a:ext uri="{9D8B030D-6E8A-4147-A177-3AD203B41FA5}">
                      <a16:colId xmlns:a16="http://schemas.microsoft.com/office/drawing/2014/main" val="20001"/>
                    </a:ext>
                  </a:extLst>
                </a:gridCol>
                <a:gridCol w="3762375">
                  <a:extLst>
                    <a:ext uri="{9D8B030D-6E8A-4147-A177-3AD203B41FA5}">
                      <a16:colId xmlns:a16="http://schemas.microsoft.com/office/drawing/2014/main" val="20002"/>
                    </a:ext>
                  </a:extLst>
                </a:gridCol>
              </a:tblGrid>
              <a:tr h="1158875">
                <a:tc>
                  <a:txBody>
                    <a:bodyPr/>
                    <a:lstStyle/>
                    <a:p>
                      <a:pPr marL="0" marR="0" lvl="0" indent="0" algn="l" rtl="0">
                        <a:spcBef>
                          <a:spcPts val="0"/>
                        </a:spcBef>
                        <a:spcAft>
                          <a:spcPts val="0"/>
                        </a:spcAft>
                        <a:buClr>
                          <a:srgbClr val="FFFFFF"/>
                        </a:buClr>
                        <a:buSzPts val="1725"/>
                        <a:buFont typeface="Arial"/>
                        <a:buNone/>
                      </a:pPr>
                      <a:r>
                        <a:rPr lang="en-US" sz="2525" b="1">
                          <a:solidFill>
                            <a:srgbClr val="FFFFFF"/>
                          </a:solidFill>
                          <a:latin typeface="Arial"/>
                          <a:ea typeface="Arial"/>
                          <a:cs typeface="Arial"/>
                          <a:sym typeface="Arial"/>
                        </a:rPr>
                        <a:t>Prospect</a:t>
                      </a:r>
                      <a:endParaRPr sz="2200"/>
                    </a:p>
                  </a:txBody>
                  <a:tcPr marL="133350" marR="133350" marT="76200" marB="76200">
                    <a:solidFill>
                      <a:srgbClr val="006B54"/>
                    </a:solidFill>
                  </a:tcPr>
                </a:tc>
                <a:tc>
                  <a:txBody>
                    <a:bodyPr/>
                    <a:lstStyle/>
                    <a:p>
                      <a:pPr marL="0" marR="0" lvl="0" indent="0" algn="l" rtl="0">
                        <a:spcBef>
                          <a:spcPts val="0"/>
                        </a:spcBef>
                        <a:spcAft>
                          <a:spcPts val="0"/>
                        </a:spcAft>
                        <a:buClr>
                          <a:srgbClr val="FFFFFF"/>
                        </a:buClr>
                        <a:buSzPts val="1725"/>
                        <a:buFont typeface="Arial"/>
                        <a:buNone/>
                      </a:pPr>
                      <a:r>
                        <a:rPr lang="en-US" sz="2525" b="1">
                          <a:solidFill>
                            <a:srgbClr val="FFFFFF"/>
                          </a:solidFill>
                          <a:latin typeface="Arial"/>
                          <a:ea typeface="Arial"/>
                          <a:cs typeface="Arial"/>
                          <a:sym typeface="Arial"/>
                        </a:rPr>
                        <a:t>Verified program facts</a:t>
                      </a:r>
                      <a:endParaRPr sz="2200"/>
                    </a:p>
                  </a:txBody>
                  <a:tcPr marL="133350" marR="133350" marT="76200" marB="76200">
                    <a:solidFill>
                      <a:srgbClr val="006B54"/>
                    </a:solidFill>
                  </a:tcPr>
                </a:tc>
                <a:tc>
                  <a:txBody>
                    <a:bodyPr/>
                    <a:lstStyle/>
                    <a:p>
                      <a:pPr marL="0" marR="0" lvl="0" indent="0" algn="l" rtl="0">
                        <a:spcBef>
                          <a:spcPts val="0"/>
                        </a:spcBef>
                        <a:spcAft>
                          <a:spcPts val="0"/>
                        </a:spcAft>
                        <a:buClr>
                          <a:srgbClr val="FFFFFF"/>
                        </a:buClr>
                        <a:buSzPts val="1725"/>
                        <a:buFont typeface="Arial"/>
                        <a:buNone/>
                      </a:pPr>
                      <a:r>
                        <a:rPr lang="en-US" sz="2525" b="1">
                          <a:solidFill>
                            <a:srgbClr val="FFFFFF"/>
                          </a:solidFill>
                          <a:latin typeface="Arial"/>
                          <a:ea typeface="Arial"/>
                          <a:cs typeface="Arial"/>
                          <a:sym typeface="Arial"/>
                        </a:rPr>
                        <a:t>Research implication</a:t>
                      </a:r>
                      <a:endParaRPr sz="2200"/>
                    </a:p>
                  </a:txBody>
                  <a:tcPr marL="133350" marR="133350" marT="76200" marB="76200">
                    <a:solidFill>
                      <a:srgbClr val="006B54"/>
                    </a:solidFill>
                  </a:tcPr>
                </a:tc>
                <a:extLst>
                  <a:ext uri="{0D108BD9-81ED-4DB2-BD59-A6C34878D82A}">
                    <a16:rowId xmlns:a16="http://schemas.microsoft.com/office/drawing/2014/main" val="10000"/>
                  </a:ext>
                </a:extLst>
              </a:tr>
              <a:tr h="1158875">
                <a:tc>
                  <a:txBody>
                    <a:bodyPr/>
                    <a:lstStyle/>
                    <a:p>
                      <a:pPr marL="0" marR="0" lvl="0" indent="0" algn="l" rtl="0">
                        <a:spcBef>
                          <a:spcPts val="0"/>
                        </a:spcBef>
                        <a:spcAft>
                          <a:spcPts val="0"/>
                        </a:spcAft>
                        <a:buClr>
                          <a:srgbClr val="17382F"/>
                        </a:buClr>
                        <a:buSzPts val="1725"/>
                        <a:buFont typeface="Arial"/>
                        <a:buNone/>
                      </a:pPr>
                      <a:r>
                        <a:rPr lang="en-US" sz="2525">
                          <a:solidFill>
                            <a:srgbClr val="17382F"/>
                          </a:solidFill>
                          <a:latin typeface="Arial"/>
                          <a:ea typeface="Arial"/>
                          <a:cs typeface="Arial"/>
                          <a:sym typeface="Arial"/>
                        </a:rPr>
                        <a:t>M&amp;T Charitable Foundation</a:t>
                      </a:r>
                      <a:endParaRPr sz="22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525">
                          <a:solidFill>
                            <a:srgbClr val="17382F"/>
                          </a:solidFill>
                          <a:latin typeface="Arial"/>
                          <a:ea typeface="Arial"/>
                          <a:cs typeface="Arial"/>
                          <a:sym typeface="Arial"/>
                        </a:rPr>
                        <a:t>Public charity eligibility and M&amp;T service area</a:t>
                      </a:r>
                      <a:endParaRPr sz="22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525">
                          <a:solidFill>
                            <a:srgbClr val="17382F"/>
                          </a:solidFill>
                          <a:latin typeface="Arial"/>
                          <a:ea typeface="Arial"/>
                          <a:cs typeface="Arial"/>
                          <a:sym typeface="Arial"/>
                        </a:rPr>
                        <a:t>Confirm local coverage and program fit</a:t>
                      </a:r>
                      <a:endParaRPr sz="2200"/>
                    </a:p>
                  </a:txBody>
                  <a:tcPr marL="133350" marR="133350" marT="76200" marB="76200">
                    <a:solidFill>
                      <a:srgbClr val="FFFFFF"/>
                    </a:solidFill>
                  </a:tcPr>
                </a:tc>
                <a:extLst>
                  <a:ext uri="{0D108BD9-81ED-4DB2-BD59-A6C34878D82A}">
                    <a16:rowId xmlns:a16="http://schemas.microsoft.com/office/drawing/2014/main" val="10001"/>
                  </a:ext>
                </a:extLst>
              </a:tr>
              <a:tr h="1158875">
                <a:tc>
                  <a:txBody>
                    <a:bodyPr/>
                    <a:lstStyle/>
                    <a:p>
                      <a:pPr marL="0" marR="0" lvl="0" indent="0" algn="l" rtl="0">
                        <a:spcBef>
                          <a:spcPts val="0"/>
                        </a:spcBef>
                        <a:spcAft>
                          <a:spcPts val="0"/>
                        </a:spcAft>
                        <a:buClr>
                          <a:srgbClr val="17382F"/>
                        </a:buClr>
                        <a:buSzPts val="1725"/>
                        <a:buFont typeface="Arial"/>
                        <a:buNone/>
                      </a:pPr>
                      <a:r>
                        <a:rPr lang="en-US" sz="2525">
                          <a:solidFill>
                            <a:srgbClr val="17382F"/>
                          </a:solidFill>
                          <a:latin typeface="Arial"/>
                          <a:ea typeface="Arial"/>
                          <a:cs typeface="Arial"/>
                          <a:sym typeface="Arial"/>
                        </a:rPr>
                        <a:t>Home Depot Veteran Housing Grants</a:t>
                      </a:r>
                      <a:endParaRPr sz="22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525">
                          <a:solidFill>
                            <a:srgbClr val="17382F"/>
                          </a:solidFill>
                          <a:latin typeface="Arial"/>
                          <a:ea typeface="Arial"/>
                          <a:cs typeface="Arial"/>
                          <a:sym typeface="Arial"/>
                        </a:rPr>
                        <a:t>Veteran permanent supportive housing construction or rehabilitation</a:t>
                      </a:r>
                      <a:endParaRPr sz="2200"/>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2525">
                          <a:solidFill>
                            <a:srgbClr val="17382F"/>
                          </a:solidFill>
                          <a:latin typeface="Arial"/>
                          <a:ea typeface="Arial"/>
                          <a:cs typeface="Arial"/>
                          <a:sym typeface="Arial"/>
                        </a:rPr>
                        <a:t>Check housing model and development requirements</a:t>
                      </a:r>
                      <a:endParaRPr sz="2200"/>
                    </a:p>
                  </a:txBody>
                  <a:tcPr marL="133350" marR="133350" marT="76200" marB="76200">
                    <a:solidFill>
                      <a:srgbClr val="FFFFFF"/>
                    </a:solidFill>
                  </a:tcPr>
                </a:tc>
                <a:extLst>
                  <a:ext uri="{0D108BD9-81ED-4DB2-BD59-A6C34878D82A}">
                    <a16:rowId xmlns:a16="http://schemas.microsoft.com/office/drawing/2014/main" val="10002"/>
                  </a:ext>
                </a:extLst>
              </a:tr>
            </a:tbl>
          </a:graphicData>
        </a:graphic>
      </p:graphicFrame>
      <p:sp>
        <p:nvSpPr>
          <p:cNvPr id="144" name="Google Shape;144;p11"/>
          <p:cNvSpPr/>
          <p:nvPr/>
        </p:nvSpPr>
        <p:spPr>
          <a:xfrm>
            <a:off x="762000" y="5838175"/>
            <a:ext cx="10668000" cy="666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a:solidFill>
                  <a:srgbClr val="006B54"/>
                </a:solidFill>
                <a:latin typeface="Arial"/>
                <a:ea typeface="Arial"/>
                <a:cs typeface="Arial"/>
                <a:sym typeface="Arial"/>
              </a:rPr>
              <a:t>Research examples only. Recheck guidelines and deadlines before pursuing either funder.</a:t>
            </a:r>
            <a:endParaRPr sz="17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49"/>
        <p:cNvGrpSpPr/>
        <p:nvPr/>
      </p:nvGrpSpPr>
      <p:grpSpPr>
        <a:xfrm>
          <a:off x="0" y="0"/>
          <a:ext cx="0" cy="0"/>
          <a:chOff x="0" y="0"/>
          <a:chExt cx="0" cy="0"/>
        </a:xfrm>
      </p:grpSpPr>
      <p:sp>
        <p:nvSpPr>
          <p:cNvPr id="150" name="Google Shape;150;p12"/>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prospect tracker your team can maintain</a:t>
            </a:r>
            <a:endParaRPr/>
          </a:p>
        </p:txBody>
      </p:sp>
      <p:sp>
        <p:nvSpPr>
          <p:cNvPr id="151" name="Google Shape;151;p12"/>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52" name="Google Shape;152;p12"/>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12</a:t>
            </a:r>
            <a:endParaRPr/>
          </a:p>
        </p:txBody>
      </p:sp>
      <p:sp>
        <p:nvSpPr>
          <p:cNvPr id="153" name="Google Shape;153;p12"/>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Funder, program and verified guideline link</a:t>
            </a:r>
            <a:endParaRPr/>
          </a:p>
        </p:txBody>
      </p:sp>
      <p:sp>
        <p:nvSpPr>
          <p:cNvPr id="154" name="Google Shape;154;p12"/>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Fit evidence, restrictions and realistic request amount</a:t>
            </a:r>
            <a:endParaRPr/>
          </a:p>
        </p:txBody>
      </p:sp>
      <p:sp>
        <p:nvSpPr>
          <p:cNvPr id="155" name="Google Shape;155;p12"/>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Contact, relationship owner and last conversation</a:t>
            </a:r>
            <a:endParaRPr/>
          </a:p>
        </p:txBody>
      </p:sp>
      <p:sp>
        <p:nvSpPr>
          <p:cNvPr id="156" name="Google Shape;156;p12"/>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Deadline, stage and next action with a due date</a:t>
            </a:r>
            <a:endParaRPr/>
          </a:p>
        </p:txBody>
      </p:sp>
      <p:sp>
        <p:nvSpPr>
          <p:cNvPr id="157" name="Google Shape;157;p12"/>
          <p:cNvSpPr/>
          <p:nvPr/>
        </p:nvSpPr>
        <p:spPr>
          <a:xfrm>
            <a:off x="762000" y="5318950"/>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a:solidFill>
                  <a:srgbClr val="17382F"/>
                </a:solidFill>
              </a:rPr>
              <a:t>Portal username and passwords - use a generic email address that is monitored by company not person.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62"/>
        <p:cNvGrpSpPr/>
        <p:nvPr/>
      </p:nvGrpSpPr>
      <p:grpSpPr>
        <a:xfrm>
          <a:off x="0" y="0"/>
          <a:ext cx="0" cy="0"/>
          <a:chOff x="0" y="0"/>
          <a:chExt cx="0" cy="0"/>
        </a:xfrm>
      </p:grpSpPr>
      <p:sp>
        <p:nvSpPr>
          <p:cNvPr id="163" name="Google Shape;163;p13"/>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Exercise: a funder fit check</a:t>
            </a:r>
            <a:endParaRPr/>
          </a:p>
        </p:txBody>
      </p:sp>
      <p:sp>
        <p:nvSpPr>
          <p:cNvPr id="164" name="Google Shape;164;p13"/>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65" name="Google Shape;165;p13"/>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13</a:t>
            </a:r>
            <a:endParaRPr/>
          </a:p>
        </p:txBody>
      </p:sp>
      <p:sp>
        <p:nvSpPr>
          <p:cNvPr id="166" name="Google Shape;166;p13"/>
          <p:cNvSpPr/>
          <p:nvPr/>
        </p:nvSpPr>
        <p:spPr>
          <a:xfrm>
            <a:off x="762000" y="1762125"/>
            <a:ext cx="10668000" cy="952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550" b="1">
                <a:solidFill>
                  <a:srgbClr val="006B54"/>
                </a:solidFill>
                <a:latin typeface="Arial"/>
                <a:ea typeface="Arial"/>
                <a:cs typeface="Arial"/>
                <a:sym typeface="Arial"/>
              </a:rPr>
              <a:t>Your project: $30,000 for ramps and safety repairs</a:t>
            </a:r>
            <a:endParaRPr/>
          </a:p>
          <a:p>
            <a:pPr marL="0" marR="0" lvl="0" indent="0" algn="l" rtl="0">
              <a:spcBef>
                <a:spcPts val="0"/>
              </a:spcBef>
              <a:spcAft>
                <a:spcPts val="0"/>
              </a:spcAft>
              <a:buNone/>
            </a:pPr>
            <a:r>
              <a:rPr lang="en-US" sz="2550" b="1">
                <a:solidFill>
                  <a:srgbClr val="006B54"/>
                </a:solidFill>
                <a:latin typeface="Arial"/>
                <a:ea typeface="Arial"/>
                <a:cs typeface="Arial"/>
                <a:sym typeface="Arial"/>
              </a:rPr>
              <a:t>for older homeowners</a:t>
            </a:r>
            <a:endParaRPr/>
          </a:p>
        </p:txBody>
      </p:sp>
      <p:sp>
        <p:nvSpPr>
          <p:cNvPr id="167" name="Google Shape;167;p13"/>
          <p:cNvSpPr/>
          <p:nvPr/>
        </p:nvSpPr>
        <p:spPr>
          <a:xfrm>
            <a:off x="762000" y="3048000"/>
            <a:ext cx="10668000" cy="10477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750" b="0">
                <a:solidFill>
                  <a:srgbClr val="17382F"/>
                </a:solidFill>
                <a:latin typeface="Arial"/>
                <a:ea typeface="Arial"/>
                <a:cs typeface="Arial"/>
                <a:sym typeface="Arial"/>
              </a:rPr>
              <a:t>A fictional funder allows accessibility improvements,</a:t>
            </a:r>
            <a:endParaRPr sz="1900"/>
          </a:p>
          <a:p>
            <a:pPr marL="0" marR="0" lvl="0" indent="0" algn="l" rtl="0">
              <a:spcBef>
                <a:spcPts val="0"/>
              </a:spcBef>
              <a:spcAft>
                <a:spcPts val="0"/>
              </a:spcAft>
              <a:buNone/>
            </a:pPr>
            <a:r>
              <a:rPr lang="en-US" sz="2750" b="0">
                <a:solidFill>
                  <a:srgbClr val="17382F"/>
                </a:solidFill>
                <a:latin typeface="Arial"/>
                <a:ea typeface="Arial"/>
                <a:cs typeface="Arial"/>
                <a:sym typeface="Arial"/>
              </a:rPr>
              <a:t>caps awards at $25,000 and excludes new construction</a:t>
            </a:r>
            <a:r>
              <a:rPr lang="en-US" sz="2250" b="0">
                <a:solidFill>
                  <a:srgbClr val="17382F"/>
                </a:solidFill>
                <a:latin typeface="Arial"/>
                <a:ea typeface="Arial"/>
                <a:cs typeface="Arial"/>
                <a:sym typeface="Arial"/>
              </a:rPr>
              <a:t>.</a:t>
            </a:r>
            <a:endParaRPr/>
          </a:p>
        </p:txBody>
      </p:sp>
      <p:sp>
        <p:nvSpPr>
          <p:cNvPr id="168" name="Google Shape;168;p13"/>
          <p:cNvSpPr/>
          <p:nvPr/>
        </p:nvSpPr>
        <p:spPr>
          <a:xfrm>
            <a:off x="762000" y="4714875"/>
            <a:ext cx="10668000" cy="952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550" b="1">
                <a:solidFill>
                  <a:srgbClr val="006B54"/>
                </a:solidFill>
                <a:latin typeface="Arial"/>
                <a:ea typeface="Arial"/>
                <a:cs typeface="Arial"/>
                <a:sym typeface="Arial"/>
              </a:rPr>
              <a:t>What fits? What still needs verification?</a:t>
            </a:r>
            <a:endParaRPr/>
          </a:p>
          <a:p>
            <a:pPr marL="0" marR="0" lvl="0" indent="0" algn="l" rtl="0">
              <a:spcBef>
                <a:spcPts val="0"/>
              </a:spcBef>
              <a:spcAft>
                <a:spcPts val="0"/>
              </a:spcAft>
              <a:buNone/>
            </a:pPr>
            <a:r>
              <a:rPr lang="en-US" sz="2550" b="1">
                <a:solidFill>
                  <a:srgbClr val="006B54"/>
                </a:solidFill>
                <a:latin typeface="Arial"/>
                <a:ea typeface="Arial"/>
                <a:cs typeface="Arial"/>
                <a:sym typeface="Arial"/>
              </a:rPr>
              <a:t>Would you go, hold or pass?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73"/>
        <p:cNvGrpSpPr/>
        <p:nvPr/>
      </p:nvGrpSpPr>
      <p:grpSpPr>
        <a:xfrm>
          <a:off x="0" y="0"/>
          <a:ext cx="0" cy="0"/>
          <a:chOff x="0" y="0"/>
          <a:chExt cx="0" cy="0"/>
        </a:xfrm>
      </p:grpSpPr>
      <p:sp>
        <p:nvSpPr>
          <p:cNvPr id="174" name="Google Shape;174;p14"/>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Cultivation before an application</a:t>
            </a:r>
            <a:endParaRPr/>
          </a:p>
        </p:txBody>
      </p:sp>
      <p:sp>
        <p:nvSpPr>
          <p:cNvPr id="175" name="Google Shape;175;p14"/>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76" name="Google Shape;176;p14"/>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14</a:t>
            </a:r>
            <a:endParaRPr/>
          </a:p>
        </p:txBody>
      </p:sp>
      <p:sp>
        <p:nvSpPr>
          <p:cNvPr id="177" name="Google Shape;177;p14"/>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 board member or partner may introduce your work.</a:t>
            </a:r>
            <a:endParaRPr/>
          </a:p>
        </p:txBody>
      </p:sp>
      <p:sp>
        <p:nvSpPr>
          <p:cNvPr id="178" name="Google Shape;178;p14"/>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 short inquiry can test fit when the funder welcomes contact.</a:t>
            </a:r>
            <a:endParaRPr/>
          </a:p>
        </p:txBody>
      </p:sp>
      <p:sp>
        <p:nvSpPr>
          <p:cNvPr id="179" name="Google Shape;179;p14"/>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 site visit can show the need and your ability to respond.</a:t>
            </a:r>
            <a:endParaRPr/>
          </a:p>
        </p:txBody>
      </p:sp>
      <p:sp>
        <p:nvSpPr>
          <p:cNvPr id="180" name="Google Shape;180;p14"/>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 clear next step keeps the relationship moving.</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85"/>
        <p:cNvGrpSpPr/>
        <p:nvPr/>
      </p:nvGrpSpPr>
      <p:grpSpPr>
        <a:xfrm>
          <a:off x="0" y="0"/>
          <a:ext cx="0" cy="0"/>
          <a:chOff x="0" y="0"/>
          <a:chExt cx="0" cy="0"/>
        </a:xfrm>
      </p:grpSpPr>
      <p:sp>
        <p:nvSpPr>
          <p:cNvPr id="186" name="Google Shape;186;p15"/>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An initial funder conversation</a:t>
            </a:r>
            <a:endParaRPr/>
          </a:p>
        </p:txBody>
      </p:sp>
      <p:sp>
        <p:nvSpPr>
          <p:cNvPr id="187" name="Google Shape;187;p15"/>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188" name="Google Shape;188;p15"/>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15</a:t>
            </a:r>
            <a:endParaRPr/>
          </a:p>
        </p:txBody>
      </p:sp>
      <p:sp>
        <p:nvSpPr>
          <p:cNvPr id="189" name="Google Shape;189;p15"/>
          <p:cNvSpPr/>
          <p:nvPr/>
        </p:nvSpPr>
        <p:spPr>
          <a:xfrm>
            <a:off x="762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Your concise introduction</a:t>
            </a:r>
            <a:endParaRPr/>
          </a:p>
        </p:txBody>
      </p:sp>
      <p:sp>
        <p:nvSpPr>
          <p:cNvPr id="190" name="Google Shape;190;p15"/>
          <p:cNvSpPr/>
          <p:nvPr/>
        </p:nvSpPr>
        <p:spPr>
          <a:xfrm>
            <a:off x="6477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Questions that improve the proposal</a:t>
            </a:r>
            <a:endParaRPr/>
          </a:p>
        </p:txBody>
      </p:sp>
      <p:sp>
        <p:nvSpPr>
          <p:cNvPr id="191" name="Google Shape;191;p15"/>
          <p:cNvSpPr/>
          <p:nvPr/>
        </p:nvSpPr>
        <p:spPr>
          <a:xfrm>
            <a:off x="762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Who your organization serves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The need and proposed response</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A potential request amount</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Why you see alignment</a:t>
            </a:r>
            <a:endParaRPr/>
          </a:p>
        </p:txBody>
      </p:sp>
      <p:sp>
        <p:nvSpPr>
          <p:cNvPr id="192" name="Google Shape;192;p15"/>
          <p:cNvSpPr/>
          <p:nvPr/>
        </p:nvSpPr>
        <p:spPr>
          <a:xfrm>
            <a:off x="6477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Does this approach fit your priorities?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Which costs are eligible?</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What evidence matters most?</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What is the appropriate next step?</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197"/>
        <p:cNvGrpSpPr/>
        <p:nvPr/>
      </p:nvGrpSpPr>
      <p:grpSpPr>
        <a:xfrm>
          <a:off x="0" y="0"/>
          <a:ext cx="0" cy="0"/>
          <a:chOff x="0" y="0"/>
          <a:chExt cx="0" cy="0"/>
        </a:xfrm>
      </p:grpSpPr>
      <p:sp>
        <p:nvSpPr>
          <p:cNvPr id="198" name="Google Shape;198;p16"/>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proposal’s core questions</a:t>
            </a:r>
            <a:endParaRPr/>
          </a:p>
        </p:txBody>
      </p:sp>
      <p:sp>
        <p:nvSpPr>
          <p:cNvPr id="199" name="Google Shape;199;p16"/>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00" name="Google Shape;200;p16"/>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16</a:t>
            </a:r>
            <a:endParaRPr/>
          </a:p>
        </p:txBody>
      </p:sp>
      <p:sp>
        <p:nvSpPr>
          <p:cNvPr id="201" name="Google Shape;201;p16"/>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Why this need, for these people, in this place?</a:t>
            </a:r>
            <a:endParaRPr/>
          </a:p>
        </p:txBody>
      </p:sp>
      <p:sp>
        <p:nvSpPr>
          <p:cNvPr id="202" name="Google Shape;202;p16"/>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What exactly will you do, and why will it work?</a:t>
            </a:r>
            <a:endParaRPr/>
          </a:p>
        </p:txBody>
      </p:sp>
      <p:sp>
        <p:nvSpPr>
          <p:cNvPr id="203" name="Google Shape;203;p16"/>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Why can your organization deliver it?</a:t>
            </a:r>
            <a:endParaRPr/>
          </a:p>
        </p:txBody>
      </p:sp>
      <p:sp>
        <p:nvSpPr>
          <p:cNvPr id="204" name="Google Shape;204;p16"/>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What will it cost, and how will you know it helped?</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09"/>
        <p:cNvGrpSpPr/>
        <p:nvPr/>
      </p:nvGrpSpPr>
      <p:grpSpPr>
        <a:xfrm>
          <a:off x="0" y="0"/>
          <a:ext cx="0" cy="0"/>
          <a:chOff x="0" y="0"/>
          <a:chExt cx="0" cy="0"/>
        </a:xfrm>
      </p:grpSpPr>
      <p:sp>
        <p:nvSpPr>
          <p:cNvPr id="210" name="Google Shape;210;p17"/>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needs statement</a:t>
            </a:r>
            <a:endParaRPr/>
          </a:p>
        </p:txBody>
      </p:sp>
      <p:sp>
        <p:nvSpPr>
          <p:cNvPr id="211" name="Google Shape;211;p17"/>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12" name="Google Shape;212;p17"/>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17</a:t>
            </a:r>
            <a:endParaRPr/>
          </a:p>
        </p:txBody>
      </p:sp>
      <p:sp>
        <p:nvSpPr>
          <p:cNvPr id="213" name="Google Shape;213;p17"/>
          <p:cNvSpPr/>
          <p:nvPr/>
        </p:nvSpPr>
        <p:spPr>
          <a:xfrm>
            <a:off x="762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Useful evidence</a:t>
            </a:r>
            <a:endParaRPr/>
          </a:p>
        </p:txBody>
      </p:sp>
      <p:sp>
        <p:nvSpPr>
          <p:cNvPr id="214" name="Google Shape;214;p17"/>
          <p:cNvSpPr/>
          <p:nvPr/>
        </p:nvSpPr>
        <p:spPr>
          <a:xfrm>
            <a:off x="6477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A clear explanation</a:t>
            </a:r>
            <a:endParaRPr/>
          </a:p>
        </p:txBody>
      </p:sp>
      <p:sp>
        <p:nvSpPr>
          <p:cNvPr id="215" name="Google Shape;215;p17"/>
          <p:cNvSpPr/>
          <p:nvPr/>
        </p:nvSpPr>
        <p:spPr>
          <a:xfrm>
            <a:off x="762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Program waitlists with dates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Repair assessments and local data</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Resident input with consent</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Service gaps and travel barriers</a:t>
            </a:r>
            <a:endParaRPr/>
          </a:p>
        </p:txBody>
      </p:sp>
      <p:sp>
        <p:nvSpPr>
          <p:cNvPr id="216" name="Google Shape;216;p17"/>
          <p:cNvSpPr/>
          <p:nvPr/>
        </p:nvSpPr>
        <p:spPr>
          <a:xfrm>
            <a:off x="6477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Who experiences the problem?</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How large is the documented need?</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What happens without a response?</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Why is your approach appropriate?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21"/>
        <p:cNvGrpSpPr/>
        <p:nvPr/>
      </p:nvGrpSpPr>
      <p:grpSpPr>
        <a:xfrm>
          <a:off x="0" y="0"/>
          <a:ext cx="0" cy="0"/>
          <a:chOff x="0" y="0"/>
          <a:chExt cx="0" cy="0"/>
        </a:xfrm>
      </p:grpSpPr>
      <p:sp>
        <p:nvSpPr>
          <p:cNvPr id="222" name="Google Shape;222;p18"/>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specific request in plain language</a:t>
            </a:r>
            <a:endParaRPr/>
          </a:p>
        </p:txBody>
      </p:sp>
      <p:sp>
        <p:nvSpPr>
          <p:cNvPr id="223" name="Google Shape;223;p18"/>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24" name="Google Shape;224;p18"/>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18</a:t>
            </a:r>
            <a:endParaRPr/>
          </a:p>
        </p:txBody>
      </p:sp>
      <p:sp>
        <p:nvSpPr>
          <p:cNvPr id="225" name="Google Shape;225;p18"/>
          <p:cNvSpPr/>
          <p:nvPr/>
        </p:nvSpPr>
        <p:spPr>
          <a:xfrm>
            <a:off x="762000" y="1666875"/>
            <a:ext cx="10477500" cy="381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75" b="1">
                <a:solidFill>
                  <a:srgbClr val="006B54"/>
                </a:solidFill>
                <a:latin typeface="Arial"/>
                <a:ea typeface="Arial"/>
                <a:cs typeface="Arial"/>
                <a:sym typeface="Arial"/>
              </a:rPr>
              <a:t>Less specific</a:t>
            </a:r>
            <a:endParaRPr/>
          </a:p>
        </p:txBody>
      </p:sp>
      <p:sp>
        <p:nvSpPr>
          <p:cNvPr id="226" name="Google Shape;226;p18"/>
          <p:cNvSpPr/>
          <p:nvPr/>
        </p:nvSpPr>
        <p:spPr>
          <a:xfrm>
            <a:off x="762000" y="2171700"/>
            <a:ext cx="10477500" cy="685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325" b="0">
                <a:solidFill>
                  <a:srgbClr val="17382F"/>
                </a:solidFill>
                <a:latin typeface="Arial"/>
                <a:ea typeface="Arial"/>
                <a:cs typeface="Arial"/>
                <a:sym typeface="Arial"/>
              </a:rPr>
              <a:t>“We need funding to improve housing in our community.”</a:t>
            </a:r>
            <a:endParaRPr/>
          </a:p>
        </p:txBody>
      </p:sp>
      <p:sp>
        <p:nvSpPr>
          <p:cNvPr id="227" name="Google Shape;227;p18"/>
          <p:cNvSpPr/>
          <p:nvPr/>
        </p:nvSpPr>
        <p:spPr>
          <a:xfrm>
            <a:off x="762000" y="3286125"/>
            <a:ext cx="10477500" cy="381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75" b="1">
                <a:solidFill>
                  <a:srgbClr val="006B54"/>
                </a:solidFill>
                <a:latin typeface="Arial"/>
                <a:ea typeface="Arial"/>
                <a:cs typeface="Arial"/>
                <a:sym typeface="Arial"/>
              </a:rPr>
              <a:t>More specific</a:t>
            </a:r>
            <a:endParaRPr/>
          </a:p>
        </p:txBody>
      </p:sp>
      <p:sp>
        <p:nvSpPr>
          <p:cNvPr id="228" name="Google Shape;228;p18"/>
          <p:cNvSpPr/>
          <p:nvPr/>
        </p:nvSpPr>
        <p:spPr>
          <a:xfrm>
            <a:off x="762000" y="3810000"/>
            <a:ext cx="10477500" cy="1714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325" b="0">
                <a:solidFill>
                  <a:srgbClr val="17382F"/>
                </a:solidFill>
                <a:latin typeface="Arial"/>
                <a:ea typeface="Arial"/>
                <a:cs typeface="Arial"/>
                <a:sym typeface="Arial"/>
              </a:rPr>
              <a:t>“We request $25,000 toward a $30,000 project to complete</a:t>
            </a:r>
            <a:endParaRPr/>
          </a:p>
          <a:p>
            <a:pPr marL="0" marR="0" lvl="0" indent="0" algn="l" rtl="0">
              <a:spcBef>
                <a:spcPts val="0"/>
              </a:spcBef>
              <a:spcAft>
                <a:spcPts val="0"/>
              </a:spcAft>
              <a:buNone/>
            </a:pPr>
            <a:r>
              <a:rPr lang="en-US" sz="2325" b="0">
                <a:solidFill>
                  <a:srgbClr val="17382F"/>
                </a:solidFill>
                <a:latin typeface="Arial"/>
                <a:ea typeface="Arial"/>
                <a:cs typeface="Arial"/>
                <a:sym typeface="Arial"/>
              </a:rPr>
              <a:t>ramps and safety repairs at 10 homes over 12 months.</a:t>
            </a:r>
            <a:endParaRPr/>
          </a:p>
          <a:p>
            <a:pPr marL="0" marR="0" lvl="0" indent="0" algn="l" rtl="0">
              <a:spcBef>
                <a:spcPts val="0"/>
              </a:spcBef>
              <a:spcAft>
                <a:spcPts val="0"/>
              </a:spcAft>
              <a:buNone/>
            </a:pPr>
            <a:r>
              <a:rPr lang="en-US" sz="2325" b="0">
                <a:solidFill>
                  <a:srgbClr val="17382F"/>
                </a:solidFill>
                <a:latin typeface="Arial"/>
                <a:ea typeface="Arial"/>
                <a:cs typeface="Arial"/>
                <a:sym typeface="Arial"/>
              </a:rPr>
              <a:t>The work will address documented hazards and help</a:t>
            </a:r>
            <a:endParaRPr/>
          </a:p>
          <a:p>
            <a:pPr marL="0" marR="0" lvl="0" indent="0" algn="l" rtl="0">
              <a:spcBef>
                <a:spcPts val="0"/>
              </a:spcBef>
              <a:spcAft>
                <a:spcPts val="0"/>
              </a:spcAft>
              <a:buNone/>
            </a:pPr>
            <a:r>
              <a:rPr lang="en-US" sz="2325" b="0">
                <a:solidFill>
                  <a:srgbClr val="17382F"/>
                </a:solidFill>
                <a:latin typeface="Arial"/>
                <a:ea typeface="Arial"/>
                <a:cs typeface="Arial"/>
                <a:sym typeface="Arial"/>
              </a:rPr>
              <a:t>older residents use their homes more safely.”</a:t>
            </a:r>
            <a:endParaRPr/>
          </a:p>
        </p:txBody>
      </p:sp>
      <p:sp>
        <p:nvSpPr>
          <p:cNvPr id="229" name="Google Shape;229;p18"/>
          <p:cNvSpPr/>
          <p:nvPr/>
        </p:nvSpPr>
        <p:spPr>
          <a:xfrm>
            <a:off x="762000" y="5715000"/>
            <a:ext cx="10477500" cy="3333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500" b="0">
                <a:solidFill>
                  <a:srgbClr val="006B54"/>
                </a:solidFill>
                <a:latin typeface="Arial"/>
                <a:ea typeface="Arial"/>
                <a:cs typeface="Arial"/>
                <a:sym typeface="Arial"/>
              </a:rPr>
              <a:t>Illustrative example. Replace every assumption with verified project information.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34"/>
        <p:cNvGrpSpPr/>
        <p:nvPr/>
      </p:nvGrpSpPr>
      <p:grpSpPr>
        <a:xfrm>
          <a:off x="0" y="0"/>
          <a:ext cx="0" cy="0"/>
          <a:chOff x="0" y="0"/>
          <a:chExt cx="0" cy="0"/>
        </a:xfrm>
      </p:grpSpPr>
      <p:sp>
        <p:nvSpPr>
          <p:cNvPr id="235" name="Google Shape;235;p19"/>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Activities, outputs and outcomes</a:t>
            </a:r>
            <a:endParaRPr/>
          </a:p>
        </p:txBody>
      </p:sp>
      <p:sp>
        <p:nvSpPr>
          <p:cNvPr id="236" name="Google Shape;236;p19"/>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37" name="Google Shape;237;p19"/>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19</a:t>
            </a:r>
            <a:endParaRPr/>
          </a:p>
        </p:txBody>
      </p:sp>
      <p:sp>
        <p:nvSpPr>
          <p:cNvPr id="238" name="Google Shape;238;p19"/>
          <p:cNvSpPr/>
          <p:nvPr/>
        </p:nvSpPr>
        <p:spPr>
          <a:xfrm>
            <a:off x="762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What the organization does</a:t>
            </a:r>
            <a:endParaRPr/>
          </a:p>
        </p:txBody>
      </p:sp>
      <p:sp>
        <p:nvSpPr>
          <p:cNvPr id="239" name="Google Shape;239;p19"/>
          <p:cNvSpPr/>
          <p:nvPr/>
        </p:nvSpPr>
        <p:spPr>
          <a:xfrm>
            <a:off x="6477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What changes for residents</a:t>
            </a:r>
            <a:endParaRPr/>
          </a:p>
        </p:txBody>
      </p:sp>
      <p:sp>
        <p:nvSpPr>
          <p:cNvPr id="240" name="Google Shape;240;p19"/>
          <p:cNvSpPr/>
          <p:nvPr/>
        </p:nvSpPr>
        <p:spPr>
          <a:xfrm>
            <a:off x="762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Activity: assess repair needs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Activity: complete agreed repairs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Output: 10 homes receive repairs</a:t>
            </a:r>
            <a:endParaRPr/>
          </a:p>
        </p:txBody>
      </p:sp>
      <p:sp>
        <p:nvSpPr>
          <p:cNvPr id="241" name="Google Shape;241;p19"/>
          <p:cNvSpPr/>
          <p:nvPr/>
        </p:nvSpPr>
        <p:spPr>
          <a:xfrm>
            <a:off x="6477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Outcome: identified hazards resolved</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Outcome: safer use of key home areas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Evidence: inspections and follow-up</a:t>
            </a:r>
            <a:endParaRPr/>
          </a:p>
        </p:txBody>
      </p:sp>
      <p:sp>
        <p:nvSpPr>
          <p:cNvPr id="242" name="Google Shape;242;p19"/>
          <p:cNvSpPr/>
          <p:nvPr/>
        </p:nvSpPr>
        <p:spPr>
          <a:xfrm>
            <a:off x="762000" y="5762625"/>
            <a:ext cx="10668000" cy="342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500" b="0">
                <a:solidFill>
                  <a:srgbClr val="006B54"/>
                </a:solidFill>
                <a:latin typeface="Arial"/>
                <a:ea typeface="Arial"/>
                <a:cs typeface="Arial"/>
                <a:sym typeface="Arial"/>
              </a:rPr>
              <a:t>Illustrative targets. Actual measures should reflect resident priorities and program capacity.</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47"/>
        <p:cNvGrpSpPr/>
        <p:nvPr/>
      </p:nvGrpSpPr>
      <p:grpSpPr>
        <a:xfrm>
          <a:off x="0" y="0"/>
          <a:ext cx="0" cy="0"/>
          <a:chOff x="0" y="0"/>
          <a:chExt cx="0" cy="0"/>
        </a:xfrm>
      </p:grpSpPr>
      <p:sp>
        <p:nvSpPr>
          <p:cNvPr id="248" name="Google Shape;248;p20"/>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budget that matches the proposal</a:t>
            </a:r>
            <a:endParaRPr/>
          </a:p>
        </p:txBody>
      </p:sp>
      <p:sp>
        <p:nvSpPr>
          <p:cNvPr id="249" name="Google Shape;249;p20"/>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50" name="Google Shape;250;p20"/>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20</a:t>
            </a:r>
            <a:endParaRPr/>
          </a:p>
        </p:txBody>
      </p:sp>
      <p:graphicFrame>
        <p:nvGraphicFramePr>
          <p:cNvPr id="251" name="Google Shape;251;p20"/>
          <p:cNvGraphicFramePr/>
          <p:nvPr/>
        </p:nvGraphicFramePr>
        <p:xfrm>
          <a:off x="714375" y="1714500"/>
          <a:ext cx="3000000" cy="3000000"/>
        </p:xfrm>
        <a:graphic>
          <a:graphicData uri="http://schemas.openxmlformats.org/drawingml/2006/table">
            <a:tbl>
              <a:tblPr>
                <a:noFill/>
                <a:tableStyleId>{FE64EE1A-294D-4017-8D97-A77B38FC434C}</a:tableStyleId>
              </a:tblPr>
              <a:tblGrid>
                <a:gridCol w="3333750">
                  <a:extLst>
                    <a:ext uri="{9D8B030D-6E8A-4147-A177-3AD203B41FA5}">
                      <a16:colId xmlns:a16="http://schemas.microsoft.com/office/drawing/2014/main" val="20000"/>
                    </a:ext>
                  </a:extLst>
                </a:gridCol>
                <a:gridCol w="5619750">
                  <a:extLst>
                    <a:ext uri="{9D8B030D-6E8A-4147-A177-3AD203B41FA5}">
                      <a16:colId xmlns:a16="http://schemas.microsoft.com/office/drawing/2014/main" val="20001"/>
                    </a:ext>
                  </a:extLst>
                </a:gridCol>
                <a:gridCol w="1809750">
                  <a:extLst>
                    <a:ext uri="{9D8B030D-6E8A-4147-A177-3AD203B41FA5}">
                      <a16:colId xmlns:a16="http://schemas.microsoft.com/office/drawing/2014/main" val="20002"/>
                    </a:ext>
                  </a:extLst>
                </a:gridCol>
              </a:tblGrid>
              <a:tr h="579450">
                <a:tc>
                  <a:txBody>
                    <a:bodyPr/>
                    <a:lstStyle/>
                    <a:p>
                      <a:pPr marL="0" marR="0" lvl="0" indent="0" algn="l" rtl="0">
                        <a:spcBef>
                          <a:spcPts val="0"/>
                        </a:spcBef>
                        <a:spcAft>
                          <a:spcPts val="0"/>
                        </a:spcAft>
                        <a:buClr>
                          <a:srgbClr val="FFFFFF"/>
                        </a:buClr>
                        <a:buSzPts val="1725"/>
                        <a:buFont typeface="Arial"/>
                        <a:buNone/>
                      </a:pPr>
                      <a:r>
                        <a:rPr lang="en-US" sz="1725" b="1">
                          <a:solidFill>
                            <a:srgbClr val="FFFFFF"/>
                          </a:solidFill>
                          <a:latin typeface="Arial"/>
                          <a:ea typeface="Arial"/>
                          <a:cs typeface="Arial"/>
                          <a:sym typeface="Arial"/>
                        </a:rPr>
                        <a:t>Expense</a:t>
                      </a:r>
                      <a:endParaRPr/>
                    </a:p>
                  </a:txBody>
                  <a:tcPr marL="133350" marR="133350" marT="76200" marB="76200">
                    <a:solidFill>
                      <a:srgbClr val="006B54"/>
                    </a:solidFill>
                  </a:tcPr>
                </a:tc>
                <a:tc>
                  <a:txBody>
                    <a:bodyPr/>
                    <a:lstStyle/>
                    <a:p>
                      <a:pPr marL="0" marR="0" lvl="0" indent="0" algn="l" rtl="0">
                        <a:spcBef>
                          <a:spcPts val="0"/>
                        </a:spcBef>
                        <a:spcAft>
                          <a:spcPts val="0"/>
                        </a:spcAft>
                        <a:buClr>
                          <a:srgbClr val="FFFFFF"/>
                        </a:buClr>
                        <a:buSzPts val="1725"/>
                        <a:buFont typeface="Arial"/>
                        <a:buNone/>
                      </a:pPr>
                      <a:r>
                        <a:rPr lang="en-US" sz="1725" b="1">
                          <a:solidFill>
                            <a:srgbClr val="FFFFFF"/>
                          </a:solidFill>
                          <a:latin typeface="Arial"/>
                          <a:ea typeface="Arial"/>
                          <a:cs typeface="Arial"/>
                          <a:sym typeface="Arial"/>
                        </a:rPr>
                        <a:t>Basis</a:t>
                      </a:r>
                      <a:endParaRPr/>
                    </a:p>
                  </a:txBody>
                  <a:tcPr marL="133350" marR="133350" marT="76200" marB="76200">
                    <a:solidFill>
                      <a:srgbClr val="006B54"/>
                    </a:solidFill>
                  </a:tcPr>
                </a:tc>
                <a:tc>
                  <a:txBody>
                    <a:bodyPr/>
                    <a:lstStyle/>
                    <a:p>
                      <a:pPr marL="0" marR="0" lvl="0" indent="0" algn="l" rtl="0">
                        <a:spcBef>
                          <a:spcPts val="0"/>
                        </a:spcBef>
                        <a:spcAft>
                          <a:spcPts val="0"/>
                        </a:spcAft>
                        <a:buClr>
                          <a:srgbClr val="FFFFFF"/>
                        </a:buClr>
                        <a:buSzPts val="1725"/>
                        <a:buFont typeface="Arial"/>
                        <a:buNone/>
                      </a:pPr>
                      <a:r>
                        <a:rPr lang="en-US" sz="1725" b="1">
                          <a:solidFill>
                            <a:srgbClr val="FFFFFF"/>
                          </a:solidFill>
                          <a:latin typeface="Arial"/>
                          <a:ea typeface="Arial"/>
                          <a:cs typeface="Arial"/>
                          <a:sym typeface="Arial"/>
                        </a:rPr>
                        <a:t>Amount</a:t>
                      </a:r>
                      <a:endParaRPr/>
                    </a:p>
                  </a:txBody>
                  <a:tcPr marL="133350" marR="133350" marT="76200" marB="76200">
                    <a:solidFill>
                      <a:srgbClr val="006B54"/>
                    </a:solidFill>
                  </a:tcPr>
                </a:tc>
                <a:extLst>
                  <a:ext uri="{0D108BD9-81ED-4DB2-BD59-A6C34878D82A}">
                    <a16:rowId xmlns:a16="http://schemas.microsoft.com/office/drawing/2014/main" val="10000"/>
                  </a:ext>
                </a:extLst>
              </a:tr>
              <a:tr h="579450">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Repairs and materials</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10 homes × $2,000 average</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$20,000</a:t>
                      </a:r>
                      <a:endParaRPr/>
                    </a:p>
                  </a:txBody>
                  <a:tcPr marL="133350" marR="133350" marT="76200" marB="76200">
                    <a:solidFill>
                      <a:srgbClr val="FFFFFF"/>
                    </a:solidFill>
                  </a:tcPr>
                </a:tc>
                <a:extLst>
                  <a:ext uri="{0D108BD9-81ED-4DB2-BD59-A6C34878D82A}">
                    <a16:rowId xmlns:a16="http://schemas.microsoft.com/office/drawing/2014/main" val="10001"/>
                  </a:ext>
                </a:extLst>
              </a:tr>
              <a:tr h="579450">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Coordination and inspections</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100 hours × $50</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$5,000</a:t>
                      </a:r>
                      <a:endParaRPr/>
                    </a:p>
                  </a:txBody>
                  <a:tcPr marL="133350" marR="133350" marT="76200" marB="76200">
                    <a:solidFill>
                      <a:srgbClr val="FFFFFF"/>
                    </a:solidFill>
                  </a:tcPr>
                </a:tc>
                <a:extLst>
                  <a:ext uri="{0D108BD9-81ED-4DB2-BD59-A6C34878D82A}">
                    <a16:rowId xmlns:a16="http://schemas.microsoft.com/office/drawing/2014/main" val="10002"/>
                  </a:ext>
                </a:extLst>
              </a:tr>
              <a:tr h="579450">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Travel</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2,000 miles × $0.50 planning rate</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$1,000</a:t>
                      </a:r>
                      <a:endParaRPr/>
                    </a:p>
                  </a:txBody>
                  <a:tcPr marL="133350" marR="133350" marT="76200" marB="76200">
                    <a:solidFill>
                      <a:srgbClr val="FFFFFF"/>
                    </a:solidFill>
                  </a:tcPr>
                </a:tc>
                <a:extLst>
                  <a:ext uri="{0D108BD9-81ED-4DB2-BD59-A6C34878D82A}">
                    <a16:rowId xmlns:a16="http://schemas.microsoft.com/office/drawing/2014/main" val="10003"/>
                  </a:ext>
                </a:extLst>
              </a:tr>
              <a:tr h="579450">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Administration</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Allocated project support</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$4,000</a:t>
                      </a:r>
                      <a:endParaRPr/>
                    </a:p>
                  </a:txBody>
                  <a:tcPr marL="133350" marR="133350" marT="76200" marB="76200">
                    <a:solidFill>
                      <a:srgbClr val="FFFFFF"/>
                    </a:solidFill>
                  </a:tcPr>
                </a:tc>
                <a:extLst>
                  <a:ext uri="{0D108BD9-81ED-4DB2-BD59-A6C34878D82A}">
                    <a16:rowId xmlns:a16="http://schemas.microsoft.com/office/drawing/2014/main" val="10004"/>
                  </a:ext>
                </a:extLst>
              </a:tr>
              <a:tr h="579450">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Total project cost</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Grant request $25,000 + other support $5,000</a:t>
                      </a:r>
                      <a:endParaRPr/>
                    </a:p>
                  </a:txBody>
                  <a:tcPr marL="133350" marR="133350" marT="76200" marB="76200">
                    <a:solidFill>
                      <a:srgbClr val="FFFFFF"/>
                    </a:solidFill>
                  </a:tcPr>
                </a:tc>
                <a:tc>
                  <a:txBody>
                    <a:bodyPr/>
                    <a:lstStyle/>
                    <a:p>
                      <a:pPr marL="0" marR="0" lvl="0" indent="0" algn="l" rtl="0">
                        <a:spcBef>
                          <a:spcPts val="0"/>
                        </a:spcBef>
                        <a:spcAft>
                          <a:spcPts val="0"/>
                        </a:spcAft>
                        <a:buClr>
                          <a:srgbClr val="17382F"/>
                        </a:buClr>
                        <a:buSzPts val="1725"/>
                        <a:buFont typeface="Arial"/>
                        <a:buNone/>
                      </a:pPr>
                      <a:r>
                        <a:rPr lang="en-US" sz="1725">
                          <a:solidFill>
                            <a:srgbClr val="17382F"/>
                          </a:solidFill>
                          <a:latin typeface="Arial"/>
                          <a:ea typeface="Arial"/>
                          <a:cs typeface="Arial"/>
                          <a:sym typeface="Arial"/>
                        </a:rPr>
                        <a:t>$30,000</a:t>
                      </a:r>
                      <a:endParaRPr/>
                    </a:p>
                  </a:txBody>
                  <a:tcPr marL="133350" marR="133350" marT="76200" marB="76200">
                    <a:solidFill>
                      <a:srgbClr val="FFFFFF"/>
                    </a:solidFill>
                  </a:tcPr>
                </a:tc>
                <a:extLst>
                  <a:ext uri="{0D108BD9-81ED-4DB2-BD59-A6C34878D82A}">
                    <a16:rowId xmlns:a16="http://schemas.microsoft.com/office/drawing/2014/main" val="10005"/>
                  </a:ext>
                </a:extLst>
              </a:tr>
            </a:tbl>
          </a:graphicData>
        </a:graphic>
      </p:graphicFrame>
      <p:sp>
        <p:nvSpPr>
          <p:cNvPr id="252" name="Google Shape;252;p20"/>
          <p:cNvSpPr/>
          <p:nvPr/>
        </p:nvSpPr>
        <p:spPr>
          <a:xfrm>
            <a:off x="762000" y="5524500"/>
            <a:ext cx="10668000" cy="6667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500" b="0">
                <a:solidFill>
                  <a:srgbClr val="006B54"/>
                </a:solidFill>
                <a:latin typeface="Arial"/>
                <a:ea typeface="Arial"/>
                <a:cs typeface="Arial"/>
                <a:sym typeface="Arial"/>
              </a:rPr>
              <a:t>Illustrative budget. Include the status of every funding source and any remaining gap.</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57"/>
        <p:cNvGrpSpPr/>
        <p:nvPr/>
      </p:nvGrpSpPr>
      <p:grpSpPr>
        <a:xfrm>
          <a:off x="0" y="0"/>
          <a:ext cx="0" cy="0"/>
          <a:chOff x="0" y="0"/>
          <a:chExt cx="0" cy="0"/>
        </a:xfrm>
      </p:grpSpPr>
      <p:sp>
        <p:nvSpPr>
          <p:cNvPr id="258" name="Google Shape;258;p21"/>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Sustainability and the funding gap</a:t>
            </a:r>
            <a:endParaRPr/>
          </a:p>
        </p:txBody>
      </p:sp>
      <p:sp>
        <p:nvSpPr>
          <p:cNvPr id="259" name="Google Shape;259;p21"/>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60" name="Google Shape;260;p21"/>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21</a:t>
            </a:r>
            <a:endParaRPr/>
          </a:p>
        </p:txBody>
      </p:sp>
      <p:sp>
        <p:nvSpPr>
          <p:cNvPr id="261" name="Google Shape;261;p21"/>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 one-time project needs a completion and maintenance plan.</a:t>
            </a:r>
            <a:endParaRPr/>
          </a:p>
        </p:txBody>
      </p:sp>
      <p:sp>
        <p:nvSpPr>
          <p:cNvPr id="262" name="Google Shape;262;p21"/>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An ongoing service needs a credible future funding mix.</a:t>
            </a:r>
            <a:endParaRPr/>
          </a:p>
        </p:txBody>
      </p:sp>
      <p:sp>
        <p:nvSpPr>
          <p:cNvPr id="263" name="Google Shape;263;p21"/>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Other support should show as secured, pending or planned.</a:t>
            </a:r>
            <a:endParaRPr/>
          </a:p>
        </p:txBody>
      </p:sp>
      <p:sp>
        <p:nvSpPr>
          <p:cNvPr id="264" name="Google Shape;264;p21"/>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 smaller award may require a phased scope or a revised budget.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69"/>
        <p:cNvGrpSpPr/>
        <p:nvPr/>
      </p:nvGrpSpPr>
      <p:grpSpPr>
        <a:xfrm>
          <a:off x="0" y="0"/>
          <a:ext cx="0" cy="0"/>
          <a:chOff x="0" y="0"/>
          <a:chExt cx="0" cy="0"/>
        </a:xfrm>
      </p:grpSpPr>
      <p:sp>
        <p:nvSpPr>
          <p:cNvPr id="270" name="Google Shape;270;p22"/>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submission review that catches costly mistakes</a:t>
            </a:r>
            <a:endParaRPr/>
          </a:p>
        </p:txBody>
      </p:sp>
      <p:sp>
        <p:nvSpPr>
          <p:cNvPr id="271" name="Google Shape;271;p22"/>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72" name="Google Shape;272;p22"/>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22</a:t>
            </a:r>
            <a:endParaRPr/>
          </a:p>
        </p:txBody>
      </p:sp>
      <p:sp>
        <p:nvSpPr>
          <p:cNvPr id="273" name="Google Shape;273;p22"/>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Every prompt has a direct answer within its limit.</a:t>
            </a:r>
            <a:endParaRPr/>
          </a:p>
        </p:txBody>
      </p:sp>
      <p:sp>
        <p:nvSpPr>
          <p:cNvPr id="274" name="Google Shape;274;p22"/>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Narrative, budget and timeline describe the same project.</a:t>
            </a:r>
            <a:endParaRPr/>
          </a:p>
        </p:txBody>
      </p:sp>
      <p:sp>
        <p:nvSpPr>
          <p:cNvPr id="275" name="Google Shape;275;p22"/>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Attachments are current and approved.</a:t>
            </a:r>
            <a:endParaRPr/>
          </a:p>
        </p:txBody>
      </p:sp>
      <p:sp>
        <p:nvSpPr>
          <p:cNvPr id="276" name="Google Shape;276;p22"/>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A second reader checks clarity, figures and completeness.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81"/>
        <p:cNvGrpSpPr/>
        <p:nvPr/>
      </p:nvGrpSpPr>
      <p:grpSpPr>
        <a:xfrm>
          <a:off x="0" y="0"/>
          <a:ext cx="0" cy="0"/>
          <a:chOff x="0" y="0"/>
          <a:chExt cx="0" cy="0"/>
        </a:xfrm>
      </p:grpSpPr>
      <p:sp>
        <p:nvSpPr>
          <p:cNvPr id="282" name="Google Shape;282;p23"/>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AI as a writing and research assistant</a:t>
            </a:r>
            <a:endParaRPr/>
          </a:p>
        </p:txBody>
      </p:sp>
      <p:sp>
        <p:nvSpPr>
          <p:cNvPr id="283" name="Google Shape;283;p23"/>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84" name="Google Shape;284;p23"/>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23</a:t>
            </a:r>
            <a:endParaRPr/>
          </a:p>
        </p:txBody>
      </p:sp>
      <p:sp>
        <p:nvSpPr>
          <p:cNvPr id="285" name="Google Shape;285;p23"/>
          <p:cNvSpPr/>
          <p:nvPr/>
        </p:nvSpPr>
        <p:spPr>
          <a:xfrm>
            <a:off x="762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Useful tasks</a:t>
            </a:r>
            <a:endParaRPr/>
          </a:p>
        </p:txBody>
      </p:sp>
      <p:sp>
        <p:nvSpPr>
          <p:cNvPr id="286" name="Google Shape;286;p23"/>
          <p:cNvSpPr/>
          <p:nvPr/>
        </p:nvSpPr>
        <p:spPr>
          <a:xfrm>
            <a:off x="6477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Human responsibility</a:t>
            </a:r>
            <a:endParaRPr/>
          </a:p>
        </p:txBody>
      </p:sp>
      <p:sp>
        <p:nvSpPr>
          <p:cNvPr id="287" name="Google Shape;287;p23"/>
          <p:cNvSpPr/>
          <p:nvPr/>
        </p:nvSpPr>
        <p:spPr>
          <a:xfrm>
            <a:off x="762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Draft search terms and interview questions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Outline answers to application prompts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Flag jargon and inconsistent numbers</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Compare a draft with a review checklist</a:t>
            </a:r>
            <a:endParaRPr/>
          </a:p>
        </p:txBody>
      </p:sp>
      <p:sp>
        <p:nvSpPr>
          <p:cNvPr id="288" name="Google Shape;288;p23"/>
          <p:cNvSpPr/>
          <p:nvPr/>
        </p:nvSpPr>
        <p:spPr>
          <a:xfrm>
            <a:off x="6477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Verify facts and every funder guideline</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Protect resident and donor information</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Confirm funder rules on AI use</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Approve the final language and budget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293"/>
        <p:cNvGrpSpPr/>
        <p:nvPr/>
      </p:nvGrpSpPr>
      <p:grpSpPr>
        <a:xfrm>
          <a:off x="0" y="0"/>
          <a:ext cx="0" cy="0"/>
          <a:chOff x="0" y="0"/>
          <a:chExt cx="0" cy="0"/>
        </a:xfrm>
      </p:grpSpPr>
      <p:sp>
        <p:nvSpPr>
          <p:cNvPr id="294" name="Google Shape;294;p24"/>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Stewardship after an award</a:t>
            </a:r>
            <a:endParaRPr/>
          </a:p>
        </p:txBody>
      </p:sp>
      <p:sp>
        <p:nvSpPr>
          <p:cNvPr id="295" name="Google Shape;295;p24"/>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296" name="Google Shape;296;p24"/>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24</a:t>
            </a:r>
            <a:endParaRPr/>
          </a:p>
        </p:txBody>
      </p:sp>
      <p:sp>
        <p:nvSpPr>
          <p:cNvPr id="297" name="Google Shape;297;p24"/>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The team reviews restrictions and reporting dates.</a:t>
            </a:r>
            <a:endParaRPr/>
          </a:p>
        </p:txBody>
      </p:sp>
      <p:sp>
        <p:nvSpPr>
          <p:cNvPr id="298" name="Google Shape;298;p24"/>
          <p:cNvSpPr/>
          <p:nvPr/>
        </p:nvSpPr>
        <p:spPr>
          <a:xfrm>
            <a:off x="762000" y="26955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Finance and program staff track spending and results.</a:t>
            </a:r>
            <a:endParaRPr/>
          </a:p>
        </p:txBody>
      </p:sp>
      <p:sp>
        <p:nvSpPr>
          <p:cNvPr id="299" name="Google Shape;299;p24"/>
          <p:cNvSpPr/>
          <p:nvPr/>
        </p:nvSpPr>
        <p:spPr>
          <a:xfrm>
            <a:off x="762000" y="36290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The funder hears about challenges before a deadline slips.</a:t>
            </a:r>
            <a:endParaRPr/>
          </a:p>
        </p:txBody>
      </p:sp>
      <p:sp>
        <p:nvSpPr>
          <p:cNvPr id="300" name="Google Shape;300;p24"/>
          <p:cNvSpPr/>
          <p:nvPr/>
        </p:nvSpPr>
        <p:spPr>
          <a:xfrm>
            <a:off x="762000" y="456247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Reports explain the work, the change and what you learned.</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305"/>
        <p:cNvGrpSpPr/>
        <p:nvPr/>
      </p:nvGrpSpPr>
      <p:grpSpPr>
        <a:xfrm>
          <a:off x="0" y="0"/>
          <a:ext cx="0" cy="0"/>
          <a:chOff x="0" y="0"/>
          <a:chExt cx="0" cy="0"/>
        </a:xfrm>
      </p:grpSpPr>
      <p:sp>
        <p:nvSpPr>
          <p:cNvPr id="306" name="Google Shape;306;p25"/>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A decline can inform your next decision</a:t>
            </a:r>
            <a:endParaRPr/>
          </a:p>
        </p:txBody>
      </p:sp>
      <p:sp>
        <p:nvSpPr>
          <p:cNvPr id="307" name="Google Shape;307;p25"/>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308" name="Google Shape;308;p25"/>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25</a:t>
            </a:r>
            <a:endParaRPr/>
          </a:p>
        </p:txBody>
      </p:sp>
      <p:sp>
        <p:nvSpPr>
          <p:cNvPr id="309" name="Google Shape;309;p25"/>
          <p:cNvSpPr/>
          <p:nvPr/>
        </p:nvSpPr>
        <p:spPr>
          <a:xfrm>
            <a:off x="762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When feedback is welcome</a:t>
            </a:r>
            <a:endParaRPr/>
          </a:p>
        </p:txBody>
      </p:sp>
      <p:sp>
        <p:nvSpPr>
          <p:cNvPr id="310" name="Google Shape;310;p25"/>
          <p:cNvSpPr/>
          <p:nvPr/>
        </p:nvSpPr>
        <p:spPr>
          <a:xfrm>
            <a:off x="6477000" y="1714500"/>
            <a:ext cx="4953000" cy="8572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Your next action</a:t>
            </a:r>
            <a:endParaRPr/>
          </a:p>
        </p:txBody>
      </p:sp>
      <p:sp>
        <p:nvSpPr>
          <p:cNvPr id="311" name="Google Shape;311;p25"/>
          <p:cNvSpPr/>
          <p:nvPr/>
        </p:nvSpPr>
        <p:spPr>
          <a:xfrm>
            <a:off x="762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Thank the funder for considering the work.</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Ask about fit or one improvement.</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Record the response in your tracker.</a:t>
            </a:r>
            <a:endParaRPr/>
          </a:p>
        </p:txBody>
      </p:sp>
      <p:sp>
        <p:nvSpPr>
          <p:cNvPr id="312" name="Google Shape;312;p25"/>
          <p:cNvSpPr/>
          <p:nvPr/>
        </p:nvSpPr>
        <p:spPr>
          <a:xfrm>
            <a:off x="6477000" y="2714625"/>
            <a:ext cx="4953000" cy="27146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Revise an unclear or weak proposal.</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Revisit timing when priorities align.</a:t>
            </a:r>
            <a:endParaRPr/>
          </a:p>
          <a:p>
            <a:pPr marL="0" marR="0" lvl="0" indent="0" algn="l" rtl="0">
              <a:spcBef>
                <a:spcPts val="0"/>
              </a:spcBef>
              <a:spcAft>
                <a:spcPts val="0"/>
              </a:spcAft>
              <a:buNone/>
            </a:pPr>
            <a:r>
              <a:rPr lang="en-US" sz="2175" b="0">
                <a:solidFill>
                  <a:srgbClr val="17382F"/>
                </a:solidFill>
                <a:latin typeface="Arial"/>
                <a:ea typeface="Arial"/>
                <a:cs typeface="Arial"/>
                <a:sym typeface="Arial"/>
              </a:rPr>
              <a:t>Pass when the mismatch remains.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317"/>
        <p:cNvGrpSpPr/>
        <p:nvPr/>
      </p:nvGrpSpPr>
      <p:grpSpPr>
        <a:xfrm>
          <a:off x="0" y="0"/>
          <a:ext cx="0" cy="0"/>
          <a:chOff x="0" y="0"/>
          <a:chExt cx="0" cy="0"/>
        </a:xfrm>
      </p:grpSpPr>
      <p:sp>
        <p:nvSpPr>
          <p:cNvPr id="318" name="Google Shape;318;p26"/>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Your next 30 days</a:t>
            </a:r>
            <a:endParaRPr/>
          </a:p>
        </p:txBody>
      </p:sp>
      <p:sp>
        <p:nvSpPr>
          <p:cNvPr id="319" name="Google Shape;319;p26"/>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320" name="Google Shape;320;p26"/>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26</a:t>
            </a:r>
            <a:endParaRPr/>
          </a:p>
        </p:txBody>
      </p:sp>
      <p:sp>
        <p:nvSpPr>
          <p:cNvPr id="321" name="Google Shape;321;p26"/>
          <p:cNvSpPr/>
          <p:nvPr/>
        </p:nvSpPr>
        <p:spPr>
          <a:xfrm>
            <a:off x="762000" y="1762125"/>
            <a:ext cx="1714500" cy="5238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Week 1</a:t>
            </a:r>
            <a:endParaRPr/>
          </a:p>
        </p:txBody>
      </p:sp>
      <p:sp>
        <p:nvSpPr>
          <p:cNvPr id="322" name="Google Shape;322;p26"/>
          <p:cNvSpPr/>
          <p:nvPr/>
        </p:nvSpPr>
        <p:spPr>
          <a:xfrm>
            <a:off x="2762250" y="1762125"/>
            <a:ext cx="8667750" cy="762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Complete one project brief with program and finance staff.</a:t>
            </a:r>
            <a:endParaRPr/>
          </a:p>
        </p:txBody>
      </p:sp>
      <p:sp>
        <p:nvSpPr>
          <p:cNvPr id="323" name="Google Shape;323;p26"/>
          <p:cNvSpPr/>
          <p:nvPr/>
        </p:nvSpPr>
        <p:spPr>
          <a:xfrm>
            <a:off x="762000" y="2714625"/>
            <a:ext cx="1714500" cy="5238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Week 2</a:t>
            </a:r>
            <a:endParaRPr/>
          </a:p>
        </p:txBody>
      </p:sp>
      <p:sp>
        <p:nvSpPr>
          <p:cNvPr id="324" name="Google Shape;324;p26"/>
          <p:cNvSpPr/>
          <p:nvPr/>
        </p:nvSpPr>
        <p:spPr>
          <a:xfrm>
            <a:off x="2762250" y="2714625"/>
            <a:ext cx="8667750" cy="762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Research five leads and verify their current guidelines.</a:t>
            </a:r>
            <a:endParaRPr/>
          </a:p>
        </p:txBody>
      </p:sp>
      <p:sp>
        <p:nvSpPr>
          <p:cNvPr id="325" name="Google Shape;325;p26"/>
          <p:cNvSpPr/>
          <p:nvPr/>
        </p:nvSpPr>
        <p:spPr>
          <a:xfrm>
            <a:off x="762000" y="3667125"/>
            <a:ext cx="1714500" cy="5238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Week 3</a:t>
            </a:r>
            <a:endParaRPr/>
          </a:p>
        </p:txBody>
      </p:sp>
      <p:sp>
        <p:nvSpPr>
          <p:cNvPr id="326" name="Google Shape;326;p26"/>
          <p:cNvSpPr/>
          <p:nvPr/>
        </p:nvSpPr>
        <p:spPr>
          <a:xfrm>
            <a:off x="2762250" y="3667125"/>
            <a:ext cx="8667750" cy="762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Prioritize two or three prospects and identify next contacts.</a:t>
            </a:r>
            <a:endParaRPr/>
          </a:p>
        </p:txBody>
      </p:sp>
      <p:sp>
        <p:nvSpPr>
          <p:cNvPr id="327" name="Google Shape;327;p26"/>
          <p:cNvSpPr/>
          <p:nvPr/>
        </p:nvSpPr>
        <p:spPr>
          <a:xfrm>
            <a:off x="762000" y="4619625"/>
            <a:ext cx="1714500" cy="5238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1">
                <a:solidFill>
                  <a:srgbClr val="006B54"/>
                </a:solidFill>
                <a:latin typeface="Arial"/>
                <a:ea typeface="Arial"/>
                <a:cs typeface="Arial"/>
                <a:sym typeface="Arial"/>
              </a:rPr>
              <a:t>Week 4</a:t>
            </a:r>
            <a:endParaRPr/>
          </a:p>
        </p:txBody>
      </p:sp>
      <p:sp>
        <p:nvSpPr>
          <p:cNvPr id="328" name="Google Shape;328;p26"/>
          <p:cNvSpPr/>
          <p:nvPr/>
        </p:nvSpPr>
        <p:spPr>
          <a:xfrm>
            <a:off x="2762250" y="4619625"/>
            <a:ext cx="8667750" cy="762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175" b="0">
                <a:solidFill>
                  <a:srgbClr val="17382F"/>
                </a:solidFill>
                <a:latin typeface="Arial"/>
                <a:ea typeface="Arial"/>
                <a:cs typeface="Arial"/>
                <a:sym typeface="Arial"/>
              </a:rPr>
              <a:t>Draft one inquiry or proposal and schedule an internal review.</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7F5EE"/>
        </a:solidFill>
        <a:effectLst/>
      </p:bgPr>
    </p:bg>
    <p:spTree>
      <p:nvGrpSpPr>
        <p:cNvPr id="1" name="Shape 333"/>
        <p:cNvGrpSpPr/>
        <p:nvPr/>
      </p:nvGrpSpPr>
      <p:grpSpPr>
        <a:xfrm>
          <a:off x="0" y="0"/>
          <a:ext cx="0" cy="0"/>
          <a:chOff x="0" y="0"/>
          <a:chExt cx="0" cy="0"/>
        </a:xfrm>
      </p:grpSpPr>
      <p:sp>
        <p:nvSpPr>
          <p:cNvPr id="334" name="Google Shape;334;p27"/>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006B54"/>
                </a:solidFill>
                <a:latin typeface="Arial"/>
                <a:ea typeface="Arial"/>
                <a:cs typeface="Arial"/>
                <a:sym typeface="Arial"/>
              </a:rPr>
              <a:t>Resources for continued work</a:t>
            </a:r>
            <a:endParaRPr/>
          </a:p>
        </p:txBody>
      </p:sp>
      <p:sp>
        <p:nvSpPr>
          <p:cNvPr id="335" name="Google Shape;335;p27"/>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Siena University</a:t>
            </a:r>
            <a:endParaRPr/>
          </a:p>
        </p:txBody>
      </p:sp>
      <p:sp>
        <p:nvSpPr>
          <p:cNvPr id="336" name="Google Shape;336;p27"/>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006B54"/>
                </a:solidFill>
                <a:latin typeface="Arial"/>
                <a:ea typeface="Arial"/>
                <a:cs typeface="Arial"/>
                <a:sym typeface="Arial"/>
              </a:rPr>
              <a:t>27</a:t>
            </a:r>
            <a:endParaRPr/>
          </a:p>
        </p:txBody>
      </p:sp>
      <p:sp>
        <p:nvSpPr>
          <p:cNvPr id="337" name="Google Shape;337;p27"/>
          <p:cNvSpPr/>
          <p:nvPr/>
        </p:nvSpPr>
        <p:spPr>
          <a:xfrm>
            <a:off x="762000" y="17621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Candid: candid.org/candid-search</a:t>
            </a:r>
            <a:endParaRPr/>
          </a:p>
        </p:txBody>
      </p:sp>
      <p:sp>
        <p:nvSpPr>
          <p:cNvPr id="338" name="Google Shape;338;p27"/>
          <p:cNvSpPr/>
          <p:nvPr/>
        </p:nvSpPr>
        <p:spPr>
          <a:xfrm>
            <a:off x="762000" y="3238488"/>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b="0">
                <a:solidFill>
                  <a:srgbClr val="17382F"/>
                </a:solidFill>
                <a:latin typeface="Arial"/>
                <a:ea typeface="Arial"/>
                <a:cs typeface="Arial"/>
                <a:sym typeface="Arial"/>
              </a:rPr>
              <a:t>IRS filings: irs.gov/charities-non-profits</a:t>
            </a:r>
            <a:endParaRPr/>
          </a:p>
        </p:txBody>
      </p:sp>
      <p:sp>
        <p:nvSpPr>
          <p:cNvPr id="339" name="Google Shape;339;p27"/>
          <p:cNvSpPr/>
          <p:nvPr/>
        </p:nvSpPr>
        <p:spPr>
          <a:xfrm>
            <a:off x="762000" y="5715000"/>
            <a:ext cx="10668000" cy="419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500" b="0">
                <a:solidFill>
                  <a:srgbClr val="006B54"/>
                </a:solidFill>
                <a:latin typeface="Arial"/>
                <a:ea typeface="Arial"/>
                <a:cs typeface="Arial"/>
                <a:sym typeface="Arial"/>
              </a:rPr>
              <a:t>Current funder websites remain the authority for application requirements.</a:t>
            </a:r>
            <a:endParaRPr/>
          </a:p>
        </p:txBody>
      </p:sp>
      <p:sp>
        <p:nvSpPr>
          <p:cNvPr id="340" name="Google Shape;340;p27"/>
          <p:cNvSpPr/>
          <p:nvPr/>
        </p:nvSpPr>
        <p:spPr>
          <a:xfrm>
            <a:off x="762000" y="2600325"/>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a:solidFill>
                  <a:srgbClr val="17382F"/>
                </a:solidFill>
              </a:rPr>
              <a:t>Grant Gopher: grantgopher.com</a:t>
            </a:r>
            <a:endParaRPr/>
          </a:p>
        </p:txBody>
      </p:sp>
      <p:sp>
        <p:nvSpPr>
          <p:cNvPr id="341" name="Google Shape;341;p27"/>
          <p:cNvSpPr/>
          <p:nvPr/>
        </p:nvSpPr>
        <p:spPr>
          <a:xfrm>
            <a:off x="762000" y="3941663"/>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a:solidFill>
                  <a:srgbClr val="17382F"/>
                </a:solidFill>
              </a:rPr>
              <a:t>Foundation Search:  foundationsearch.com</a:t>
            </a:r>
            <a:endParaRPr/>
          </a:p>
        </p:txBody>
      </p:sp>
      <p:sp>
        <p:nvSpPr>
          <p:cNvPr id="342" name="Google Shape;342;p27"/>
          <p:cNvSpPr/>
          <p:nvPr/>
        </p:nvSpPr>
        <p:spPr>
          <a:xfrm>
            <a:off x="762000" y="4714863"/>
            <a:ext cx="10668000" cy="83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50">
                <a:solidFill>
                  <a:srgbClr val="17382F"/>
                </a:solidFill>
              </a:rPr>
              <a:t>Instrumentl:  instrumentl.com</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6B54"/>
        </a:solidFill>
        <a:effectLst/>
      </p:bgPr>
    </p:bg>
    <p:spTree>
      <p:nvGrpSpPr>
        <p:cNvPr id="1" name="Shape 347"/>
        <p:cNvGrpSpPr/>
        <p:nvPr/>
      </p:nvGrpSpPr>
      <p:grpSpPr>
        <a:xfrm>
          <a:off x="0" y="0"/>
          <a:ext cx="0" cy="0"/>
          <a:chOff x="0" y="0"/>
          <a:chExt cx="0" cy="0"/>
        </a:xfrm>
      </p:grpSpPr>
      <p:sp>
        <p:nvSpPr>
          <p:cNvPr id="348" name="Google Shape;348;p28"/>
          <p:cNvSpPr/>
          <p:nvPr/>
        </p:nvSpPr>
        <p:spPr>
          <a:xfrm>
            <a:off x="666750" y="457200"/>
            <a:ext cx="108585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300" b="1">
                <a:solidFill>
                  <a:srgbClr val="FFFFFF"/>
                </a:solidFill>
              </a:rPr>
              <a:t>Final thoughts - </a:t>
            </a:r>
            <a:endParaRPr/>
          </a:p>
        </p:txBody>
      </p:sp>
      <p:sp>
        <p:nvSpPr>
          <p:cNvPr id="349" name="Google Shape;349;p28"/>
          <p:cNvSpPr/>
          <p:nvPr/>
        </p:nvSpPr>
        <p:spPr>
          <a:xfrm>
            <a:off x="666750" y="6334125"/>
            <a:ext cx="57150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FFFFFF"/>
                </a:solidFill>
                <a:latin typeface="Arial"/>
                <a:ea typeface="Arial"/>
                <a:cs typeface="Arial"/>
                <a:sym typeface="Arial"/>
              </a:rPr>
              <a:t>Siena University</a:t>
            </a:r>
            <a:endParaRPr/>
          </a:p>
        </p:txBody>
      </p:sp>
      <p:sp>
        <p:nvSpPr>
          <p:cNvPr id="350" name="Google Shape;350;p28"/>
          <p:cNvSpPr/>
          <p:nvPr/>
        </p:nvSpPr>
        <p:spPr>
          <a:xfrm>
            <a:off x="11049000" y="6334125"/>
            <a:ext cx="571500" cy="26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350" b="0">
                <a:solidFill>
                  <a:srgbClr val="FCC917"/>
                </a:solidFill>
                <a:latin typeface="Arial"/>
                <a:ea typeface="Arial"/>
                <a:cs typeface="Arial"/>
                <a:sym typeface="Arial"/>
              </a:rPr>
              <a:t>28</a:t>
            </a:r>
            <a:endParaRPr/>
          </a:p>
        </p:txBody>
      </p:sp>
      <p:sp>
        <p:nvSpPr>
          <p:cNvPr id="351" name="Google Shape;351;p28"/>
          <p:cNvSpPr/>
          <p:nvPr/>
        </p:nvSpPr>
        <p:spPr>
          <a:xfrm>
            <a:off x="762000" y="1686875"/>
            <a:ext cx="10572900" cy="1524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675" b="1">
                <a:solidFill>
                  <a:srgbClr val="FFFFFF"/>
                </a:solidFill>
              </a:rPr>
              <a:t>Is it a good fit?</a:t>
            </a:r>
            <a:endParaRPr sz="3675" b="1">
              <a:solidFill>
                <a:srgbClr val="FFFFFF"/>
              </a:solidFill>
            </a:endParaRPr>
          </a:p>
          <a:p>
            <a:pPr marL="0" marR="0" lvl="0" indent="0" algn="l" rtl="0">
              <a:spcBef>
                <a:spcPts val="0"/>
              </a:spcBef>
              <a:spcAft>
                <a:spcPts val="0"/>
              </a:spcAft>
              <a:buNone/>
            </a:pPr>
            <a:endParaRPr sz="3675" b="1">
              <a:solidFill>
                <a:srgbClr val="FFFFFF"/>
              </a:solidFill>
            </a:endParaRPr>
          </a:p>
          <a:p>
            <a:pPr marL="0" marR="0" lvl="0" indent="0" algn="l" rtl="0">
              <a:spcBef>
                <a:spcPts val="0"/>
              </a:spcBef>
              <a:spcAft>
                <a:spcPts val="0"/>
              </a:spcAft>
              <a:buNone/>
            </a:pPr>
            <a:r>
              <a:rPr lang="en-US" sz="3675" b="1">
                <a:solidFill>
                  <a:srgbClr val="FFFFFF"/>
                </a:solidFill>
              </a:rPr>
              <a:t>Is the amount right for the foundation?</a:t>
            </a:r>
            <a:endParaRPr sz="3675" b="1">
              <a:solidFill>
                <a:srgbClr val="FFFFFF"/>
              </a:solidFill>
            </a:endParaRPr>
          </a:p>
          <a:p>
            <a:pPr marL="0" marR="0" lvl="0" indent="0" algn="l" rtl="0">
              <a:spcBef>
                <a:spcPts val="0"/>
              </a:spcBef>
              <a:spcAft>
                <a:spcPts val="0"/>
              </a:spcAft>
              <a:buNone/>
            </a:pPr>
            <a:endParaRPr sz="3675" b="1">
              <a:solidFill>
                <a:srgbClr val="FFFFFF"/>
              </a:solidFill>
            </a:endParaRPr>
          </a:p>
          <a:p>
            <a:pPr marL="0" marR="0" lvl="0" indent="0" algn="l" rtl="0">
              <a:spcBef>
                <a:spcPts val="0"/>
              </a:spcBef>
              <a:spcAft>
                <a:spcPts val="0"/>
              </a:spcAft>
              <a:buNone/>
            </a:pPr>
            <a:r>
              <a:rPr lang="en-US" sz="3675" b="1">
                <a:solidFill>
                  <a:srgbClr val="FFFFFF"/>
                </a:solidFill>
              </a:rPr>
              <a:t>Do you have the resources if you get the grant?</a:t>
            </a:r>
            <a:endParaRPr sz="3675" b="1">
              <a:solidFill>
                <a:srgbClr val="FFFFFF"/>
              </a:solidFill>
            </a:endParaRPr>
          </a:p>
          <a:p>
            <a:pPr marL="0" marR="0" lvl="0" indent="0" algn="l" rtl="0">
              <a:spcBef>
                <a:spcPts val="0"/>
              </a:spcBef>
              <a:spcAft>
                <a:spcPts val="0"/>
              </a:spcAft>
              <a:buNone/>
            </a:pPr>
            <a:endParaRPr sz="3675" b="1">
              <a:solidFill>
                <a:srgbClr val="FFFFFF"/>
              </a:solidFill>
            </a:endParaRPr>
          </a:p>
        </p:txBody>
      </p:sp>
    </p:spTree>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3200</Words>
  <Application>Microsoft Office PowerPoint</Application>
  <PresentationFormat>Widescreen</PresentationFormat>
  <Paragraphs>322</Paragraphs>
  <Slides>29</Slides>
  <Notes>29</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29</vt:i4>
      </vt:variant>
    </vt:vector>
  </HeadingPairs>
  <TitlesOfParts>
    <vt:vector size="31" baseType="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Michael Borges</dc:creator>
  <cp:lastModifiedBy>Michael Borges</cp:lastModifiedBy>
  <cp:revision>1</cp:revision>
  <dcterms:modified xsi:type="dcterms:W3CDTF">2026-10-09T20:07:41Z</dcterms:modified>
</cp:coreProperties>
</file>