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2"/>
  </p:notesMasterIdLst>
  <p:sldIdLst>
    <p:sldId id="257" r:id="rId4"/>
    <p:sldId id="411" r:id="rId5"/>
    <p:sldId id="412" r:id="rId6"/>
    <p:sldId id="258" r:id="rId7"/>
    <p:sldId id="417" r:id="rId8"/>
    <p:sldId id="416" r:id="rId9"/>
    <p:sldId id="418" r:id="rId10"/>
    <p:sldId id="401" r:id="rId11"/>
    <p:sldId id="407" r:id="rId12"/>
    <p:sldId id="406" r:id="rId13"/>
    <p:sldId id="402" r:id="rId14"/>
    <p:sldId id="408" r:id="rId15"/>
    <p:sldId id="404" r:id="rId16"/>
    <p:sldId id="352" r:id="rId17"/>
    <p:sldId id="403" r:id="rId18"/>
    <p:sldId id="410" r:id="rId19"/>
    <p:sldId id="405" r:id="rId20"/>
    <p:sldId id="256" r:id="rId21"/>
    <p:sldId id="413" r:id="rId22"/>
    <p:sldId id="414" r:id="rId23"/>
    <p:sldId id="259" r:id="rId24"/>
    <p:sldId id="260" r:id="rId25"/>
    <p:sldId id="261" r:id="rId26"/>
    <p:sldId id="262" r:id="rId27"/>
    <p:sldId id="263" r:id="rId28"/>
    <p:sldId id="264" r:id="rId29"/>
    <p:sldId id="265" r:id="rId30"/>
    <p:sldId id="41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D8B6C01-EAD0-5769-22CC-37C038E17848}" name="Delia Yarrow" initials="DY" userId="S::dyarrow@ithacanhs.org::7062dbf3-1e05-49e7-8531-bc385bdb19c1" providerId="AD"/>
  <p188:author id="{AB2F343E-0A01-F8ED-6D92-2E2B0AD15D48}" name="Amber Inman" initials="AI" userId="S::ainman@ithacanhs.org::da725e05-b6a2-4b9d-aca6-5668039fca03" providerId="AD"/>
  <p188:author id="{2F7C7351-4E21-40DE-6188-51F48603FA67}" name="Homebuyer Education" initials="HE" userId="S::hbe@ithacanhs.org::8fb61dfa-6859-4afa-af03-207664c5a6e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951" autoAdjust="0"/>
    <p:restoredTop sz="57950" autoAdjust="0"/>
  </p:normalViewPr>
  <p:slideViewPr>
    <p:cSldViewPr snapToGrid="0">
      <p:cViewPr varScale="1">
        <p:scale>
          <a:sx n="56" d="100"/>
          <a:sy n="56" d="100"/>
        </p:scale>
        <p:origin x="894" y="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37" Type="http://schemas.microsoft.com/office/2018/10/relationships/authors" Targe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B7CF33-C37F-4112-9B5C-9B7C1BC93692}" type="datetimeFigureOut">
              <a:rPr lang="en-US" smtClean="0"/>
              <a:t>10/14/2026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1A2A1-A990-4F53-88EB-83BBCF6A9F6D}" type="slidenum">
              <a:rPr lang="en-US" smtClean="0"/>
              <a:t>‹#›</a:t>
            </a:fld>
            <a:endParaRPr lang="en-US"/>
          </a:p>
        </p:txBody>
      </p:sp>
    </p:spTree>
    <p:extLst>
      <p:ext uri="{BB962C8B-B14F-4D97-AF65-F5344CB8AC3E}">
        <p14:creationId xmlns:p14="http://schemas.microsoft.com/office/powerpoint/2010/main" val="2011330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31A2A1-A990-4F53-88EB-83BBCF6A9F6D}" type="slidenum">
              <a:rPr lang="en-US" smtClean="0"/>
              <a:t>8</a:t>
            </a:fld>
            <a:endParaRPr lang="en-US"/>
          </a:p>
        </p:txBody>
      </p:sp>
    </p:spTree>
    <p:extLst>
      <p:ext uri="{BB962C8B-B14F-4D97-AF65-F5344CB8AC3E}">
        <p14:creationId xmlns:p14="http://schemas.microsoft.com/office/powerpoint/2010/main" val="3960461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31A2A1-A990-4F53-88EB-83BBCF6A9F6D}" type="slidenum">
              <a:rPr lang="en-US" smtClean="0"/>
              <a:t>10</a:t>
            </a:fld>
            <a:endParaRPr lang="en-US"/>
          </a:p>
        </p:txBody>
      </p:sp>
    </p:spTree>
    <p:extLst>
      <p:ext uri="{BB962C8B-B14F-4D97-AF65-F5344CB8AC3E}">
        <p14:creationId xmlns:p14="http://schemas.microsoft.com/office/powerpoint/2010/main" val="2717036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31A2A1-A990-4F53-88EB-83BBCF6A9F6D}" type="slidenum">
              <a:rPr lang="en-US" smtClean="0"/>
              <a:t>13</a:t>
            </a:fld>
            <a:endParaRPr lang="en-US"/>
          </a:p>
        </p:txBody>
      </p:sp>
    </p:spTree>
    <p:extLst>
      <p:ext uri="{BB962C8B-B14F-4D97-AF65-F5344CB8AC3E}">
        <p14:creationId xmlns:p14="http://schemas.microsoft.com/office/powerpoint/2010/main" val="1411122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kern="0" dirty="0">
                <a:solidFill>
                  <a:srgbClr val="000000"/>
                </a:solidFill>
                <a:effectLst/>
                <a:latin typeface="Aptos" panose="020B0004020202020204" pitchFamily="34" charset="0"/>
                <a:cs typeface="Times New Roman" panose="02020603050405020304" pitchFamily="18" charset="0"/>
              </a:rPr>
              <a:t>Review agenda</a:t>
            </a:r>
          </a:p>
        </p:txBody>
      </p:sp>
      <p:sp>
        <p:nvSpPr>
          <p:cNvPr id="4" name="Slide Number Placeholder 3"/>
          <p:cNvSpPr>
            <a:spLocks noGrp="1"/>
          </p:cNvSpPr>
          <p:nvPr>
            <p:ph type="sldNum" sz="quarter" idx="5"/>
          </p:nvPr>
        </p:nvSpPr>
        <p:spPr/>
        <p:txBody>
          <a:bodyPr/>
          <a:lstStyle/>
          <a:p>
            <a:fld id="{FE31A2A1-A990-4F53-88EB-83BBCF6A9F6D}" type="slidenum">
              <a:rPr lang="en-US" smtClean="0"/>
              <a:t>14</a:t>
            </a:fld>
            <a:endParaRPr lang="en-US"/>
          </a:p>
        </p:txBody>
      </p:sp>
    </p:spTree>
    <p:extLst>
      <p:ext uri="{BB962C8B-B14F-4D97-AF65-F5344CB8AC3E}">
        <p14:creationId xmlns:p14="http://schemas.microsoft.com/office/powerpoint/2010/main" val="1596598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E1FA4C-31A2-F5B1-513A-D190265453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568333-9B1F-7EBE-D97A-F901F6FA16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FF6AD1-0F6D-70D9-3E31-A66DE1041343}"/>
              </a:ext>
            </a:extLst>
          </p:cNvPr>
          <p:cNvSpPr>
            <a:spLocks noGrp="1"/>
          </p:cNvSpPr>
          <p:nvPr>
            <p:ph type="body" idx="1"/>
          </p:nvPr>
        </p:nvSpPr>
        <p:spPr/>
        <p:txBody>
          <a:bodyPr/>
          <a:lstStyle/>
          <a:p>
            <a:endParaRPr lang="en-US" sz="1800" kern="0" dirty="0">
              <a:solidFill>
                <a:srgbClr val="000000"/>
              </a:solidFill>
              <a:effectLst/>
              <a:latin typeface="Aptos" panose="020B000402020202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C6DDB176-74E9-6912-0312-AE9BD7811A8C}"/>
              </a:ext>
            </a:extLst>
          </p:cNvPr>
          <p:cNvSpPr>
            <a:spLocks noGrp="1"/>
          </p:cNvSpPr>
          <p:nvPr>
            <p:ph type="sldNum" sz="quarter" idx="5"/>
          </p:nvPr>
        </p:nvSpPr>
        <p:spPr/>
        <p:txBody>
          <a:bodyPr/>
          <a:lstStyle/>
          <a:p>
            <a:fld id="{FE31A2A1-A990-4F53-88EB-83BBCF6A9F6D}" type="slidenum">
              <a:rPr lang="en-US" smtClean="0"/>
              <a:t>15</a:t>
            </a:fld>
            <a:endParaRPr lang="en-US"/>
          </a:p>
        </p:txBody>
      </p:sp>
    </p:spTree>
    <p:extLst>
      <p:ext uri="{BB962C8B-B14F-4D97-AF65-F5344CB8AC3E}">
        <p14:creationId xmlns:p14="http://schemas.microsoft.com/office/powerpoint/2010/main" val="19802568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kern="0" dirty="0">
              <a:solidFill>
                <a:srgbClr val="000000"/>
              </a:solidFill>
              <a:effectLst/>
              <a:latin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E31A2A1-A990-4F53-88EB-83BBCF6A9F6D}" type="slidenum">
              <a:rPr lang="en-US" smtClean="0"/>
              <a:t>16</a:t>
            </a:fld>
            <a:endParaRPr lang="en-US"/>
          </a:p>
        </p:txBody>
      </p:sp>
    </p:spTree>
    <p:extLst>
      <p:ext uri="{BB962C8B-B14F-4D97-AF65-F5344CB8AC3E}">
        <p14:creationId xmlns:p14="http://schemas.microsoft.com/office/powerpoint/2010/main" val="1141850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CE8D1-B261-A094-FC55-BB16F2D0BD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36A924-FFD8-069C-F499-03CD939992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6AD337-1591-F15E-CBEB-0F9A493D2023}"/>
              </a:ext>
            </a:extLst>
          </p:cNvPr>
          <p:cNvSpPr>
            <a:spLocks noGrp="1"/>
          </p:cNvSpPr>
          <p:nvPr>
            <p:ph type="body" idx="1"/>
          </p:nvPr>
        </p:nvSpPr>
        <p:spPr/>
        <p:txBody>
          <a:bodyPr/>
          <a:lstStyle/>
          <a:p>
            <a:endParaRPr lang="en-US" sz="1800" kern="0" dirty="0">
              <a:solidFill>
                <a:srgbClr val="000000"/>
              </a:solidFill>
              <a:effectLst/>
              <a:latin typeface="Aptos" panose="020B000402020202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9B3E1894-C155-7E9B-79EC-06DBE719785B}"/>
              </a:ext>
            </a:extLst>
          </p:cNvPr>
          <p:cNvSpPr>
            <a:spLocks noGrp="1"/>
          </p:cNvSpPr>
          <p:nvPr>
            <p:ph type="sldNum" sz="quarter" idx="5"/>
          </p:nvPr>
        </p:nvSpPr>
        <p:spPr/>
        <p:txBody>
          <a:bodyPr/>
          <a:lstStyle/>
          <a:p>
            <a:fld id="{FE31A2A1-A990-4F53-88EB-83BBCF6A9F6D}" type="slidenum">
              <a:rPr lang="en-US" smtClean="0"/>
              <a:t>17</a:t>
            </a:fld>
            <a:endParaRPr lang="en-US"/>
          </a:p>
        </p:txBody>
      </p:sp>
    </p:spTree>
    <p:extLst>
      <p:ext uri="{BB962C8B-B14F-4D97-AF65-F5344CB8AC3E}">
        <p14:creationId xmlns:p14="http://schemas.microsoft.com/office/powerpoint/2010/main" val="3534786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with the central message: construction management is compliance management, not only schedule and cost.,This briefing focuses on decision gates that protect eligibility, quality, and reimbursement.,,[Sources],Visual on this slide was generated with Microsoft Copilot.,[/Sources]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Aptos"/>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Avoid treating program names as interchangeable. Build a requirements matrix from the executed agreement, RFA, approved application, design standards, and federal overlay.,For MHRP, confirm site feasibility early. For rehabilitation, the inspection and work write-up drive procurement. For development projects, synchronize design, financing, and construction approvals.,,[Sources],https://hcr.ny.gov/2026-home-program-application-instruction,https://ht.hcr.ny.gov/system/files/documents/2024/08/2024-ocr-state-hsg-prgms-rfa-v2-8.2.2024.pdf,https://www.hudexchange.info/programs/home-arp/,[/Sources]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Aptos"/>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cycle as an agenda for internal project meetings. Each gate should identify the approving authority and the evidence retained in the file.,The key federal safeguard is to avoid choice-limiting actions before the environmental review is complete and required clearance is received.,,[Sources],https://www.hudexchange.info/programs/environmental-review/,[/Sources]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Aptos"/>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HUD describes environmental review as required for all HUD-assisted projects, with the extent varying by project. Current requirements remain in effect while HUD completes rulemaking following the 2026 statutory changes.,For an HCR-administered project, confirm who prepares, who signs, and who approves the review. Track consultations and mitigation as construction requirements, not as separate paperwork.,,[Sources],Visual on this slide was generated with Microsoft Copilot.,https://www.hudexchange.info/programs/environmental-review/,Internal reference: Homeowners Handbook NYS HCR HOME MHRP and NYS OCR MMHR Programs.docx,[/Sources]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Aptos"/>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matrix is a project-management tool, not a substitute for agency determinations. Confirm applicability directly with the reviewing and permitting authorities.,Copy every permit condition into the specifications, contractor obligations, inspection checklist, and closeout index.,,[Sources],https://www.hudexchange.info/programs/environmental-review/,[/Sources]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Aptos"/>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strong solicitation reduces change orders later. Include environmental mitigation, testing, closeout, and reporting requirements in the bid package.,If only one bid is received or bids exceed budget, follow the award-specific procurement and approval process before negotiating or rebidding.,,[Sources],Visual on this slide was generated with Microsoft Copilot.,https://hcr.ny.gov/builder-resources,Internal reference: Attachment 1.docx,[/Sources]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Aptos"/>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 not present statewide statutory thresholds as the project goal. The executed agreement and approved utilization plan control the project-specific commitment.,Track participation against actual paid dollars, not only the original subcontract values. Escalate substitutions or shortfalls before they become a closeout issue.,,[Sources],https://hcr.ny.gov/compliance-and-opportunities,https://hcr.ny.gov/minority-and-women-owned-business-enterprises-mwbes-and-service-disabled-veteran-owned-business,[/Sources]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Aptos"/>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Progress inspections and payment review are linked. The internal rehabilitation specialist role includes verifying completed work against the approved scope before payment authorization.,Require written change approval before changed work begins except for a documented emergency. Confirm funding-source eligibility and budget capacity.,,[Sources],Visual on this slide was generated with Microsoft Copilot.,Internal reference: Housing Rehabilitation Specialist 02172026.docx,[/Sources]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Aptos"/>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Build the closeout index at procurement so the contractor knows exactly what must be delivered before final payment.,For HOME-ARP and other long-term affordability programs, transition the file from construction to asset management with the applicable use restrictions and ongoing obligations.,,[Sources],https://www.hudexchange.info/programs/home-arp/,[/Sources]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Aptos"/>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by emphasizing repeatable controls rather than memorizing every program rule.,Invite participants to adapt the five practices into their own internal checklist and approval workflow.,,[Sources],https://hcr.ny.gov/builder-resources,https://www.hudexchange.info/programs/environmental-review/,https://hcr.ny.gov/compliance-and-opportunities,[/Sources]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Aptos"/>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744BE-ED13-414C-8ADB-B1CDDB202E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4A97823-82D5-42D7-BEBD-DFFC9C0C60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F9F0CF4-4CEC-473E-A096-96750BB214E6}"/>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5" name="Footer Placeholder 4">
            <a:extLst>
              <a:ext uri="{FF2B5EF4-FFF2-40B4-BE49-F238E27FC236}">
                <a16:creationId xmlns:a16="http://schemas.microsoft.com/office/drawing/2014/main" id="{63D5084B-B0E7-4383-AEF5-C6AE191C92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1346F8-4737-41EB-B91C-BBF47DE56019}"/>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3600335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72034-32DD-4C87-B079-B3707C256B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F42264F-773D-4C34-88DE-197B341F70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634865-98EA-4728-BE36-9C7F158C9098}"/>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5" name="Footer Placeholder 4">
            <a:extLst>
              <a:ext uri="{FF2B5EF4-FFF2-40B4-BE49-F238E27FC236}">
                <a16:creationId xmlns:a16="http://schemas.microsoft.com/office/drawing/2014/main" id="{E4C67720-DF73-4142-A1C5-C5EE91780D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7793F3-96B0-40DC-B71C-B97217E5B8E5}"/>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2090136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9D467-D03F-408D-B367-424B6AE78B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B8C465A-350C-4888-BB88-AA73637224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82EA07-B22F-4F9E-B1EA-50E7FC037EE8}"/>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5" name="Footer Placeholder 4">
            <a:extLst>
              <a:ext uri="{FF2B5EF4-FFF2-40B4-BE49-F238E27FC236}">
                <a16:creationId xmlns:a16="http://schemas.microsoft.com/office/drawing/2014/main" id="{87B1865C-0724-4387-9999-9ACB5AF630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2BAD74-8C9F-479F-A44A-F0560DE6294B}"/>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1377258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F03CE-9ABE-470B-BFA4-92F9BC74A75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AEF5F4-CA04-426E-96AA-53828EC067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6084539-8526-4CCF-BFAA-042FA64D31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F7B53AF-C9F8-480B-A9BD-1D27037BC285}"/>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6" name="Footer Placeholder 5">
            <a:extLst>
              <a:ext uri="{FF2B5EF4-FFF2-40B4-BE49-F238E27FC236}">
                <a16:creationId xmlns:a16="http://schemas.microsoft.com/office/drawing/2014/main" id="{6D18A55C-ECEF-4572-9325-E254DD2C09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4C515F-40EF-4925-A3E3-C122AC647328}"/>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525350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D4591-A5C2-401F-AC68-F2933C855EF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7AF7457-EF41-49B3-A431-2347DE1D4A4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55F41AA-7F99-412C-8853-349C7A81A5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23A79B2-F695-41A5-AB45-F442303822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31D41C-E9C7-493E-A56C-D9C861BE6F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A8F527E-FA08-45BC-9F94-0EE930194F29}"/>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8" name="Footer Placeholder 7">
            <a:extLst>
              <a:ext uri="{FF2B5EF4-FFF2-40B4-BE49-F238E27FC236}">
                <a16:creationId xmlns:a16="http://schemas.microsoft.com/office/drawing/2014/main" id="{7B6E88A9-BDEC-4655-AD88-80C1B6E3EE0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5DDC8DD-C6EE-4BE7-9588-509D9B7FCC56}"/>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1849967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78380-D9F2-4CB6-8DF0-AE5341BB56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7AED461-EBB8-4236-91A0-AC5CD5AFA108}"/>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4" name="Footer Placeholder 3">
            <a:extLst>
              <a:ext uri="{FF2B5EF4-FFF2-40B4-BE49-F238E27FC236}">
                <a16:creationId xmlns:a16="http://schemas.microsoft.com/office/drawing/2014/main" id="{D3E26391-E9EC-49F0-8372-C4C50100080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E43EE24-3E0C-4E57-811F-4B0FC77DAB4E}"/>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1218104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D80002-309A-4FE9-8F1D-0D3DC162979F}"/>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3" name="Footer Placeholder 2">
            <a:extLst>
              <a:ext uri="{FF2B5EF4-FFF2-40B4-BE49-F238E27FC236}">
                <a16:creationId xmlns:a16="http://schemas.microsoft.com/office/drawing/2014/main" id="{63DBB281-9771-46A7-BFB5-4DD4282B159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157C443-89E7-40E7-9CED-BAD0DAED8E04}"/>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207639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70BBE-906B-49A7-8642-9E016BDCFA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B4C0C93-A171-46FA-A08F-18370E104D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42503F8-7631-4A1F-91C3-21B67D8928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6C550B-EEB7-44BF-ADD1-9001F2400C0B}"/>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6" name="Footer Placeholder 5">
            <a:extLst>
              <a:ext uri="{FF2B5EF4-FFF2-40B4-BE49-F238E27FC236}">
                <a16:creationId xmlns:a16="http://schemas.microsoft.com/office/drawing/2014/main" id="{0D8624F3-A631-4CF7-BAA5-6C68FDD73B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25561E-6423-4A79-BC7D-6FAF3CEF67CB}"/>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613263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101FE-D5E7-418F-A790-6EF25B840C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C759206-D8FF-4CC2-BCD1-3068CF42D0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A813AD8-1B28-4F6A-83FB-B467233D8C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B1EBE2-CB64-47C2-8692-9A9436511365}"/>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6" name="Footer Placeholder 5">
            <a:extLst>
              <a:ext uri="{FF2B5EF4-FFF2-40B4-BE49-F238E27FC236}">
                <a16:creationId xmlns:a16="http://schemas.microsoft.com/office/drawing/2014/main" id="{5067629E-CDE7-4311-A691-0E14EAC9B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2F41BA-E9AD-494B-8C5F-0B75C447FC0E}"/>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743802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F9309-206A-49F6-85A2-0D4FC8D3F08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FE6A477-7442-4A2A-92A4-54EBB30BA9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3D0959-107A-4F51-8595-40DCDF1F2648}"/>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5" name="Footer Placeholder 4">
            <a:extLst>
              <a:ext uri="{FF2B5EF4-FFF2-40B4-BE49-F238E27FC236}">
                <a16:creationId xmlns:a16="http://schemas.microsoft.com/office/drawing/2014/main" id="{0C1C9E1B-CE77-4B2F-A9EE-0E7C7BC2B7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EA0512-E3CE-4957-B178-B151DFACD488}"/>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955782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2C04B8-DF40-4958-9599-054E6CA910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14D77F0-D3B5-42B9-816D-FD45BC47484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ED9F89-C197-47A7-8E0F-85ECE88C95DE}"/>
              </a:ext>
            </a:extLst>
          </p:cNvPr>
          <p:cNvSpPr>
            <a:spLocks noGrp="1"/>
          </p:cNvSpPr>
          <p:nvPr>
            <p:ph type="dt" sz="half" idx="10"/>
          </p:nvPr>
        </p:nvSpPr>
        <p:spPr/>
        <p:txBody>
          <a:bodyPr/>
          <a:lstStyle/>
          <a:p>
            <a:fld id="{43391D69-2092-4A47-9787-03DFFA0B4A7B}" type="datetimeFigureOut">
              <a:rPr lang="en-US" smtClean="0"/>
              <a:t>10/14/2026</a:t>
            </a:fld>
            <a:endParaRPr lang="en-US"/>
          </a:p>
        </p:txBody>
      </p:sp>
      <p:sp>
        <p:nvSpPr>
          <p:cNvPr id="5" name="Footer Placeholder 4">
            <a:extLst>
              <a:ext uri="{FF2B5EF4-FFF2-40B4-BE49-F238E27FC236}">
                <a16:creationId xmlns:a16="http://schemas.microsoft.com/office/drawing/2014/main" id="{DC9C8850-8A5C-48E7-86A5-DE8C3DB199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A2A0C2-4C13-4DCA-94E1-641EEC739DDC}"/>
              </a:ext>
            </a:extLst>
          </p:cNvPr>
          <p:cNvSpPr>
            <a:spLocks noGrp="1"/>
          </p:cNvSpPr>
          <p:nvPr>
            <p:ph type="sldNum" sz="quarter" idx="12"/>
          </p:nvPr>
        </p:nvSpPr>
        <p:spPr/>
        <p:txBody>
          <a:bodyPr/>
          <a:lstStyle/>
          <a:p>
            <a:fld id="{AF0F7549-0041-47E2-942C-35C5682F931E}" type="slidenum">
              <a:rPr lang="en-US" smtClean="0"/>
              <a:t>‹#›</a:t>
            </a:fld>
            <a:endParaRPr lang="en-US"/>
          </a:p>
        </p:txBody>
      </p:sp>
    </p:spTree>
    <p:extLst>
      <p:ext uri="{BB962C8B-B14F-4D97-AF65-F5344CB8AC3E}">
        <p14:creationId xmlns:p14="http://schemas.microsoft.com/office/powerpoint/2010/main" val="31982753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10/14/2026</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73839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10/14/2026</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715731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10/14/2026</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218349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10/14/2026</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42869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10/14/2026</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3961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10/14/2026</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179885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10/14/2026</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634703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10/14/2026</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42333982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10/14/2026</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969043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10/14/2026</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574800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10/14/2026</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737922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854685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MASTER">
    <p:bg>
      <p:bgPr>
        <a:solidFill>
          <a:srgbClr val="F5F7FA"/>
        </a:solidFill>
        <a:effectLst/>
      </p:bgPr>
    </p:bg>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C89B3C"/>
          </a:solidFill>
          <a:ln w="12700">
            <a:solidFill>
              <a:srgbClr val="C89B3C"/>
            </a:solidFill>
            <a:prstDash val="solid"/>
          </a:ln>
        </p:spPr>
      </p:sp>
      <p:sp>
        <p:nvSpPr>
          <p:cNvPr id="3" name="Text 1"/>
          <p:cNvSpPr/>
          <p:nvPr/>
        </p:nvSpPr>
        <p:spPr>
          <a:xfrm>
            <a:off x="502920" y="228600"/>
            <a:ext cx="5120640" cy="228600"/>
          </a:xfrm>
          <a:prstGeom prst="rect">
            <a:avLst/>
          </a:prstGeom>
          <a:noFill/>
          <a:ln/>
        </p:spPr>
        <p:txBody>
          <a:bodyPr wrap="square" lIns="0" tIns="0" rIns="0" bIns="0" rtlCol="0" anchor="ctr"/>
          <a:lstStyle/>
          <a:p>
            <a:pPr marL="0" indent="0">
              <a:buNone/>
            </a:pPr>
            <a:r>
              <a:rPr lang="en-US" sz="1000" b="1" kern="0" spc="120">
                <a:solidFill>
                  <a:srgbClr val="24425C"/>
                </a:solidFill>
                <a:latin typeface="Aptos" pitchFamily="34" charset="0"/>
                <a:ea typeface="Aptos" pitchFamily="34" charset="-122"/>
                <a:cs typeface="Aptos" pitchFamily="34" charset="-120"/>
              </a:rPr>
              <a:t>RURAL HOUSING COALITION OF NEW YORK</a:t>
            </a:r>
            <a:endParaRPr lang="en-US" sz="1000"/>
          </a:p>
        </p:txBody>
      </p:sp>
      <p:sp>
        <p:nvSpPr>
          <p:cNvPr id="4" name="Text 2"/>
          <p:cNvSpPr/>
          <p:nvPr/>
        </p:nvSpPr>
        <p:spPr>
          <a:xfrm>
            <a:off x="7406640" y="228600"/>
            <a:ext cx="4297680" cy="228600"/>
          </a:xfrm>
          <a:prstGeom prst="rect">
            <a:avLst/>
          </a:prstGeom>
          <a:noFill/>
          <a:ln/>
        </p:spPr>
        <p:txBody>
          <a:bodyPr wrap="square" lIns="0" tIns="0" rIns="0" bIns="0" rtlCol="0" anchor="ctr"/>
          <a:lstStyle/>
          <a:p>
            <a:pPr marL="0" indent="0" algn="r">
              <a:buNone/>
            </a:pPr>
            <a:r>
              <a:rPr lang="en-US" sz="900">
                <a:solidFill>
                  <a:srgbClr val="607487"/>
                </a:solidFill>
                <a:latin typeface="Aptos" pitchFamily="34" charset="0"/>
                <a:ea typeface="Aptos" pitchFamily="34" charset="-122"/>
                <a:cs typeface="Aptos" pitchFamily="34" charset="-120"/>
              </a:rPr>
              <a:t>Construction Management | NYS HCR Projects</a:t>
            </a:r>
            <a:endParaRPr lang="en-US" sz="900"/>
          </a:p>
        </p:txBody>
      </p:sp>
      <p:sp>
        <p:nvSpPr>
          <p:cNvPr id="5" name="Shape 3"/>
          <p:cNvSpPr/>
          <p:nvPr/>
        </p:nvSpPr>
        <p:spPr>
          <a:xfrm>
            <a:off x="502920" y="6519672"/>
            <a:ext cx="11183112" cy="0"/>
          </a:xfrm>
          <a:prstGeom prst="line">
            <a:avLst/>
          </a:prstGeom>
          <a:noFill/>
          <a:ln w="12700">
            <a:solidFill>
              <a:srgbClr val="D7DEE5"/>
            </a:solidFill>
            <a:prstDash val="solid"/>
          </a:ln>
        </p:spPr>
      </p:sp>
      <p:sp>
        <p:nvSpPr>
          <p:cNvPr id="25" name="Slide Number Placeholder 0"/>
          <p:cNvSpPr>
            <a:spLocks noGrp="1"/>
          </p:cNvSpPr>
          <p:nvPr>
            <p:ph type="sldNum" sz="quarter" idx="4294967295"/>
          </p:nvPr>
        </p:nvSpPr>
        <p:spPr>
          <a:xfrm>
            <a:off x="11475720" y="6583680"/>
            <a:ext cx="219456"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2066587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C64EE0-78F1-4667-B326-6BF0E9C127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66494CE-7580-46CF-A69A-BAC19130A4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E718C1-D46A-49BC-9E52-B1EDBE71FF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391D69-2092-4A47-9787-03DFFA0B4A7B}" type="datetimeFigureOut">
              <a:rPr lang="en-US" smtClean="0"/>
              <a:t>10/14/2026</a:t>
            </a:fld>
            <a:endParaRPr lang="en-US"/>
          </a:p>
        </p:txBody>
      </p:sp>
      <p:sp>
        <p:nvSpPr>
          <p:cNvPr id="5" name="Footer Placeholder 4">
            <a:extLst>
              <a:ext uri="{FF2B5EF4-FFF2-40B4-BE49-F238E27FC236}">
                <a16:creationId xmlns:a16="http://schemas.microsoft.com/office/drawing/2014/main" id="{4F41E867-4239-4F56-BC63-53080FC4AE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80369D2-94FE-48A3-A6CA-E28084DD8A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0F7549-0041-47E2-942C-35C5682F931E}" type="slidenum">
              <a:rPr lang="en-US" smtClean="0"/>
              <a:t>‹#›</a:t>
            </a:fld>
            <a:endParaRPr lang="en-US"/>
          </a:p>
        </p:txBody>
      </p:sp>
    </p:spTree>
    <p:extLst>
      <p:ext uri="{BB962C8B-B14F-4D97-AF65-F5344CB8AC3E}">
        <p14:creationId xmlns:p14="http://schemas.microsoft.com/office/powerpoint/2010/main" val="16024229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10/14/2026</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40339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475720" y="6583680"/>
            <a:ext cx="219456"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2153150971"/>
      </p:ext>
    </p:extLst>
  </p:cSld>
  <p:clrMap bg1="lt1" tx1="dk1" bg2="lt2" tx2="dk2" accent1="accent1" accent2="accent2" accent3="accent3" accent4="accent4" accent5="accent5" accent6="accent6" hlink="hlink" folHlink="folHlink"/>
  <p:sldLayoutIdLst>
    <p:sldLayoutId id="2147483673" r:id="rId1"/>
    <p:sldLayoutId id="2147483674"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78FD68DA-43BA-4508-8DE2-BA9BB7B2FA5B}"/>
              </a:ext>
            </a:extLst>
          </p:cNvPr>
          <p:cNvSpPr>
            <a:spLocks noGrp="1"/>
          </p:cNvSpPr>
          <p:nvPr>
            <p:ph type="ctrTitle"/>
          </p:nvPr>
        </p:nvSpPr>
        <p:spPr>
          <a:xfrm>
            <a:off x="5289754" y="639097"/>
            <a:ext cx="6253317" cy="3686015"/>
          </a:xfrm>
        </p:spPr>
        <p:txBody>
          <a:bodyPr>
            <a:noAutofit/>
          </a:bodyPr>
          <a:lstStyle/>
          <a:p>
            <a:r>
              <a:rPr lang="en-US" sz="5400" dirty="0"/>
              <a:t>The Art of Managing Successful Programs and Projects</a:t>
            </a:r>
          </a:p>
        </p:txBody>
      </p:sp>
      <p:sp>
        <p:nvSpPr>
          <p:cNvPr id="3" name="Subtitle 2">
            <a:extLst>
              <a:ext uri="{FF2B5EF4-FFF2-40B4-BE49-F238E27FC236}">
                <a16:creationId xmlns:a16="http://schemas.microsoft.com/office/drawing/2014/main" id="{A8E9CFF2-3777-4FF4-A759-8491175B0B7C}"/>
              </a:ext>
            </a:extLst>
          </p:cNvPr>
          <p:cNvSpPr>
            <a:spLocks noGrp="1"/>
          </p:cNvSpPr>
          <p:nvPr>
            <p:ph type="subTitle" idx="1"/>
          </p:nvPr>
        </p:nvSpPr>
        <p:spPr>
          <a:xfrm>
            <a:off x="5289753" y="4672738"/>
            <a:ext cx="6269347" cy="1641795"/>
          </a:xfrm>
        </p:spPr>
        <p:txBody>
          <a:bodyPr>
            <a:normAutofit fontScale="70000" lnSpcReduction="20000"/>
          </a:bodyPr>
          <a:lstStyle/>
          <a:p>
            <a:r>
              <a:rPr lang="en-US" dirty="0">
                <a:solidFill>
                  <a:schemeClr val="tx1">
                    <a:lumMod val="85000"/>
                    <a:lumOff val="15000"/>
                  </a:schemeClr>
                </a:solidFill>
              </a:rPr>
              <a:t>Charles Bailey, Delaware Opportunities</a:t>
            </a:r>
          </a:p>
          <a:p>
            <a:r>
              <a:rPr lang="en-US" sz="2400" dirty="0">
                <a:solidFill>
                  <a:schemeClr val="tx1">
                    <a:lumMod val="85000"/>
                    <a:lumOff val="15000"/>
                  </a:schemeClr>
                </a:solidFill>
              </a:rPr>
              <a:t>Delia Yarrow, Ithaca Neighborhood Housing Services</a:t>
            </a:r>
          </a:p>
          <a:p>
            <a:r>
              <a:rPr lang="en-US" dirty="0">
                <a:solidFill>
                  <a:schemeClr val="tx1">
                    <a:lumMod val="85000"/>
                    <a:lumOff val="15000"/>
                  </a:schemeClr>
                </a:solidFill>
              </a:rPr>
              <a:t>Kelly Robertson, Greater Opportunities for Broome and Chenango, Inc.</a:t>
            </a:r>
            <a:endParaRPr lang="en-US" sz="2400" dirty="0">
              <a:solidFill>
                <a:schemeClr val="tx1">
                  <a:lumMod val="85000"/>
                  <a:lumOff val="15000"/>
                </a:schemeClr>
              </a:solidFill>
            </a:endParaRPr>
          </a:p>
        </p:txBody>
      </p:sp>
      <p:pic>
        <p:nvPicPr>
          <p:cNvPr id="5" name="Picture 4" descr="A picture containing building, sitting, bench, side&#10;&#10;Description automatically generated">
            <a:extLst>
              <a:ext uri="{FF2B5EF4-FFF2-40B4-BE49-F238E27FC236}">
                <a16:creationId xmlns:a16="http://schemas.microsoft.com/office/drawing/2014/main" id="{282CF6DD-7FE8-4063-9551-1B7BBCE92AB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 y="1"/>
            <a:ext cx="4635315" cy="6857999"/>
          </a:xfrm>
          <a:prstGeom prst="rect">
            <a:avLst/>
          </a:prstGeom>
        </p:spPr>
      </p:pic>
      <p:cxnSp>
        <p:nvCxnSpPr>
          <p:cNvPr id="24" name="Straight Connector 23">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373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3C45B1-406B-4238-958A-AAC66C548685}"/>
              </a:ext>
            </a:extLst>
          </p:cNvPr>
          <p:cNvSpPr>
            <a:spLocks noGrp="1"/>
          </p:cNvSpPr>
          <p:nvPr>
            <p:ph type="title"/>
          </p:nvPr>
        </p:nvSpPr>
        <p:spPr/>
        <p:txBody>
          <a:bodyPr/>
          <a:lstStyle/>
          <a:p>
            <a:r>
              <a:rPr lang="en-US" dirty="0"/>
              <a:t>Applicant Intake and Eligibility</a:t>
            </a:r>
          </a:p>
        </p:txBody>
      </p:sp>
      <p:sp>
        <p:nvSpPr>
          <p:cNvPr id="5" name="Text Placeholder 4">
            <a:extLst>
              <a:ext uri="{FF2B5EF4-FFF2-40B4-BE49-F238E27FC236}">
                <a16:creationId xmlns:a16="http://schemas.microsoft.com/office/drawing/2014/main" id="{C7E5B613-13E2-462A-BF83-377BF1F23FCF}"/>
              </a:ext>
            </a:extLst>
          </p:cNvPr>
          <p:cNvSpPr>
            <a:spLocks noGrp="1"/>
          </p:cNvSpPr>
          <p:nvPr>
            <p:ph type="body" idx="1"/>
          </p:nvPr>
        </p:nvSpPr>
        <p:spPr/>
        <p:txBody>
          <a:bodyPr>
            <a:normAutofit fontScale="62500" lnSpcReduction="20000"/>
          </a:bodyPr>
          <a:lstStyle/>
          <a:p>
            <a:r>
              <a:rPr lang="en-US" dirty="0"/>
              <a:t>Charles Bailey</a:t>
            </a:r>
          </a:p>
          <a:p>
            <a:r>
              <a:rPr lang="en-US" dirty="0"/>
              <a:t>Housing Director</a:t>
            </a:r>
          </a:p>
          <a:p>
            <a:r>
              <a:rPr lang="en-US" dirty="0"/>
              <a:t>Delaware opportunities, Inc. </a:t>
            </a:r>
          </a:p>
        </p:txBody>
      </p:sp>
    </p:spTree>
    <p:extLst>
      <p:ext uri="{BB962C8B-B14F-4D97-AF65-F5344CB8AC3E}">
        <p14:creationId xmlns:p14="http://schemas.microsoft.com/office/powerpoint/2010/main" val="2210845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01A9907-81AD-45DB-B57A-2981B3B44C81}"/>
              </a:ext>
            </a:extLst>
          </p:cNvPr>
          <p:cNvSpPr>
            <a:spLocks noGrp="1"/>
          </p:cNvSpPr>
          <p:nvPr>
            <p:ph type="title"/>
          </p:nvPr>
        </p:nvSpPr>
        <p:spPr/>
        <p:txBody>
          <a:bodyPr>
            <a:normAutofit/>
          </a:bodyPr>
          <a:lstStyle/>
          <a:p>
            <a:r>
              <a:rPr lang="en-US" sz="4400" dirty="0"/>
              <a:t>About Delaware Opportunities, Inc. </a:t>
            </a:r>
          </a:p>
        </p:txBody>
      </p:sp>
      <p:sp>
        <p:nvSpPr>
          <p:cNvPr id="5" name="Content Placeholder 4">
            <a:extLst>
              <a:ext uri="{FF2B5EF4-FFF2-40B4-BE49-F238E27FC236}">
                <a16:creationId xmlns:a16="http://schemas.microsoft.com/office/drawing/2014/main" id="{44334EFA-FE67-4360-B946-15EF9AFBD129}"/>
              </a:ext>
            </a:extLst>
          </p:cNvPr>
          <p:cNvSpPr>
            <a:spLocks noGrp="1"/>
          </p:cNvSpPr>
          <p:nvPr>
            <p:ph sz="half" idx="1"/>
          </p:nvPr>
        </p:nvSpPr>
        <p:spPr/>
        <p:txBody>
          <a:bodyPr/>
          <a:lstStyle/>
          <a:p>
            <a:r>
              <a:rPr lang="en-US" dirty="0"/>
              <a:t>-CAP Agency serving all of Delaware County</a:t>
            </a:r>
          </a:p>
          <a:p>
            <a:r>
              <a:rPr lang="en-US" dirty="0"/>
              <a:t>-Programs include WIC, SAV, Weatherization, Daycare assistance, Respite, Transportation, Head Start, and many more</a:t>
            </a:r>
          </a:p>
          <a:p>
            <a:r>
              <a:rPr lang="en-US" dirty="0"/>
              <a:t>-In the Housing Department we administer HUD and HCR Rental Assistance, HC, FSS, AHC, HOME, CDBG, RESTORE,  Access, and municipally funded housing programs</a:t>
            </a:r>
          </a:p>
        </p:txBody>
      </p:sp>
      <p:pic>
        <p:nvPicPr>
          <p:cNvPr id="8" name="Content Placeholder 7">
            <a:extLst>
              <a:ext uri="{FF2B5EF4-FFF2-40B4-BE49-F238E27FC236}">
                <a16:creationId xmlns:a16="http://schemas.microsoft.com/office/drawing/2014/main" id="{11DFD75A-D706-49A0-BFE5-EA6E6F34754C}"/>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890657" y="2049576"/>
            <a:ext cx="3820886" cy="3820886"/>
          </a:xfrm>
        </p:spPr>
      </p:pic>
    </p:spTree>
    <p:extLst>
      <p:ext uri="{BB962C8B-B14F-4D97-AF65-F5344CB8AC3E}">
        <p14:creationId xmlns:p14="http://schemas.microsoft.com/office/powerpoint/2010/main" val="307517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301A0-50E4-28E0-352B-C138DF308F96}"/>
              </a:ext>
            </a:extLst>
          </p:cNvPr>
          <p:cNvSpPr>
            <a:spLocks noGrp="1"/>
          </p:cNvSpPr>
          <p:nvPr>
            <p:ph type="title"/>
          </p:nvPr>
        </p:nvSpPr>
        <p:spPr>
          <a:xfrm>
            <a:off x="1097280" y="286603"/>
            <a:ext cx="10058400" cy="1171261"/>
          </a:xfrm>
        </p:spPr>
        <p:txBody>
          <a:bodyPr/>
          <a:lstStyle/>
          <a:p>
            <a:r>
              <a:rPr lang="en-US" dirty="0"/>
              <a:t>Applicant Intake</a:t>
            </a:r>
          </a:p>
        </p:txBody>
      </p:sp>
      <p:sp>
        <p:nvSpPr>
          <p:cNvPr id="3" name="Content Placeholder 2">
            <a:extLst>
              <a:ext uri="{FF2B5EF4-FFF2-40B4-BE49-F238E27FC236}">
                <a16:creationId xmlns:a16="http://schemas.microsoft.com/office/drawing/2014/main" id="{33B01860-1957-541E-87F6-9FC065302571}"/>
              </a:ext>
            </a:extLst>
          </p:cNvPr>
          <p:cNvSpPr>
            <a:spLocks noGrp="1"/>
          </p:cNvSpPr>
          <p:nvPr>
            <p:ph idx="1"/>
          </p:nvPr>
        </p:nvSpPr>
        <p:spPr>
          <a:xfrm>
            <a:off x="1097280" y="2001327"/>
            <a:ext cx="10058400" cy="3867765"/>
          </a:xfrm>
        </p:spPr>
        <p:txBody>
          <a:bodyPr/>
          <a:lstStyle/>
          <a:p>
            <a:r>
              <a:rPr lang="en-US" dirty="0"/>
              <a:t>- Rely on the Administrative Plan(s) and the Program Contract</a:t>
            </a:r>
          </a:p>
          <a:p>
            <a:r>
              <a:rPr lang="en-US" dirty="0"/>
              <a:t>-Perform outreach to those least likely to apply in a manner consistent with Fair Housing regulations</a:t>
            </a:r>
          </a:p>
          <a:p>
            <a:r>
              <a:rPr lang="en-US" dirty="0"/>
              <a:t>-Develop a standardized documentation procedure with which all team members are familiar</a:t>
            </a:r>
          </a:p>
          <a:p>
            <a:r>
              <a:rPr lang="en-US" dirty="0"/>
              <a:t>-Don’t assume your application is self-explanatory, offer assistance to applicants in completing the paperwork</a:t>
            </a:r>
          </a:p>
          <a:p>
            <a:r>
              <a:rPr lang="en-US" dirty="0"/>
              <a:t>-Use Intake as your first chance to begin explaining the program to the applicant</a:t>
            </a:r>
          </a:p>
          <a:p>
            <a:endParaRPr lang="en-US" dirty="0"/>
          </a:p>
          <a:p>
            <a:endParaRPr lang="en-US" dirty="0"/>
          </a:p>
        </p:txBody>
      </p:sp>
    </p:spTree>
    <p:extLst>
      <p:ext uri="{BB962C8B-B14F-4D97-AF65-F5344CB8AC3E}">
        <p14:creationId xmlns:p14="http://schemas.microsoft.com/office/powerpoint/2010/main" val="757193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9D7E4-CA98-4709-A0E3-7897016723EF}"/>
              </a:ext>
            </a:extLst>
          </p:cNvPr>
          <p:cNvSpPr>
            <a:spLocks noGrp="1"/>
          </p:cNvSpPr>
          <p:nvPr>
            <p:ph type="title"/>
          </p:nvPr>
        </p:nvSpPr>
        <p:spPr/>
        <p:txBody>
          <a:bodyPr>
            <a:normAutofit/>
          </a:bodyPr>
          <a:lstStyle/>
          <a:p>
            <a:r>
              <a:rPr lang="en-US" sz="4000" dirty="0"/>
              <a:t>Standardized Documentation Procedure</a:t>
            </a:r>
          </a:p>
        </p:txBody>
      </p:sp>
      <p:pic>
        <p:nvPicPr>
          <p:cNvPr id="5" name="Content Placeholder 4">
            <a:extLst>
              <a:ext uri="{FF2B5EF4-FFF2-40B4-BE49-F238E27FC236}">
                <a16:creationId xmlns:a16="http://schemas.microsoft.com/office/drawing/2014/main" id="{4A515D73-9338-44A5-9BD9-369B42412D1F}"/>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b="49240"/>
          <a:stretch/>
        </p:blipFill>
        <p:spPr>
          <a:xfrm>
            <a:off x="3080085" y="2108199"/>
            <a:ext cx="6208294" cy="3378201"/>
          </a:xfrm>
        </p:spPr>
      </p:pic>
    </p:spTree>
    <p:extLst>
      <p:ext uri="{BB962C8B-B14F-4D97-AF65-F5344CB8AC3E}">
        <p14:creationId xmlns:p14="http://schemas.microsoft.com/office/powerpoint/2010/main" val="3242188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29FA2-4877-431F-99B7-8CE16E1B6F2B}"/>
              </a:ext>
            </a:extLst>
          </p:cNvPr>
          <p:cNvSpPr>
            <a:spLocks noGrp="1"/>
          </p:cNvSpPr>
          <p:nvPr>
            <p:ph type="title"/>
          </p:nvPr>
        </p:nvSpPr>
        <p:spPr/>
        <p:txBody>
          <a:bodyPr/>
          <a:lstStyle/>
          <a:p>
            <a:r>
              <a:rPr lang="en-US" dirty="0"/>
              <a:t>Eligibility Determination</a:t>
            </a:r>
          </a:p>
        </p:txBody>
      </p:sp>
      <p:sp>
        <p:nvSpPr>
          <p:cNvPr id="3" name="Content Placeholder 2">
            <a:extLst>
              <a:ext uri="{FF2B5EF4-FFF2-40B4-BE49-F238E27FC236}">
                <a16:creationId xmlns:a16="http://schemas.microsoft.com/office/drawing/2014/main" id="{7563EDDC-D859-4D0B-8BA2-B69906CB39D7}"/>
              </a:ext>
            </a:extLst>
          </p:cNvPr>
          <p:cNvSpPr>
            <a:spLocks noGrp="1"/>
          </p:cNvSpPr>
          <p:nvPr>
            <p:ph idx="1"/>
          </p:nvPr>
        </p:nvSpPr>
        <p:spPr/>
        <p:txBody>
          <a:bodyPr/>
          <a:lstStyle/>
          <a:p>
            <a:r>
              <a:rPr lang="en-US" dirty="0"/>
              <a:t>-Meet with applicant when eligibility uncertain; treat the process as a dialogue</a:t>
            </a:r>
          </a:p>
          <a:p>
            <a:r>
              <a:rPr lang="en-US" dirty="0"/>
              <a:t>-Compare calculated income to the income attestation in the application</a:t>
            </a:r>
          </a:p>
          <a:p>
            <a:r>
              <a:rPr lang="en-US" dirty="0"/>
              <a:t>-Review bank statements carefully, and compare them to income documentation</a:t>
            </a:r>
          </a:p>
          <a:p>
            <a:r>
              <a:rPr lang="en-US" dirty="0"/>
              <a:t>-Make use of HUD’s CPD Calculator, including the summary page signed by the applicant</a:t>
            </a:r>
          </a:p>
          <a:p>
            <a:pPr lvl="1"/>
            <a:r>
              <a:rPr lang="en-US" dirty="0"/>
              <a:t>Through the HUD Exchange, requires an account</a:t>
            </a:r>
          </a:p>
          <a:p>
            <a:r>
              <a:rPr lang="en-US" dirty="0"/>
              <a:t>-Have a redundant application review process, two eyes are better than one</a:t>
            </a:r>
          </a:p>
          <a:p>
            <a:r>
              <a:rPr lang="en-US" dirty="0"/>
              <a:t>-Establish and offer an appeal process wherein the final reviewer is different than the first (two)</a:t>
            </a:r>
          </a:p>
          <a:p>
            <a:endParaRPr lang="en-US" dirty="0"/>
          </a:p>
          <a:p>
            <a:endParaRPr lang="en-US" dirty="0"/>
          </a:p>
        </p:txBody>
      </p:sp>
    </p:spTree>
    <p:extLst>
      <p:ext uri="{BB962C8B-B14F-4D97-AF65-F5344CB8AC3E}">
        <p14:creationId xmlns:p14="http://schemas.microsoft.com/office/powerpoint/2010/main" val="749530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E85F6-0C48-4097-A410-DE3A24D703C8}"/>
              </a:ext>
            </a:extLst>
          </p:cNvPr>
          <p:cNvSpPr>
            <a:spLocks noGrp="1"/>
          </p:cNvSpPr>
          <p:nvPr>
            <p:ph type="title"/>
          </p:nvPr>
        </p:nvSpPr>
        <p:spPr/>
        <p:txBody>
          <a:bodyPr>
            <a:normAutofit/>
          </a:bodyPr>
          <a:lstStyle/>
          <a:p>
            <a:r>
              <a:rPr lang="en-US" sz="4400" dirty="0"/>
              <a:t>Double Redundancy File Checklist</a:t>
            </a:r>
          </a:p>
        </p:txBody>
      </p:sp>
      <p:pic>
        <p:nvPicPr>
          <p:cNvPr id="5" name="Content Placeholder 4">
            <a:extLst>
              <a:ext uri="{FF2B5EF4-FFF2-40B4-BE49-F238E27FC236}">
                <a16:creationId xmlns:a16="http://schemas.microsoft.com/office/drawing/2014/main" id="{3FBF02AD-391E-4986-9F36-CB4E4F1E7E1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29100" y="2185101"/>
            <a:ext cx="4114800" cy="4052413"/>
          </a:xfrm>
        </p:spPr>
      </p:pic>
    </p:spTree>
    <p:extLst>
      <p:ext uri="{BB962C8B-B14F-4D97-AF65-F5344CB8AC3E}">
        <p14:creationId xmlns:p14="http://schemas.microsoft.com/office/powerpoint/2010/main" val="929736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63" y="-131140"/>
            <a:ext cx="12275126" cy="7942729"/>
          </a:xfrm>
          <a:prstGeom prst="rect">
            <a:avLst/>
          </a:prstGeom>
        </p:spPr>
      </p:pic>
      <p:sp>
        <p:nvSpPr>
          <p:cNvPr id="2" name="Title 1"/>
          <p:cNvSpPr>
            <a:spLocks noGrp="1"/>
          </p:cNvSpPr>
          <p:nvPr>
            <p:ph type="ctrTitle"/>
          </p:nvPr>
        </p:nvSpPr>
        <p:spPr>
          <a:xfrm>
            <a:off x="507077" y="689407"/>
            <a:ext cx="11684923" cy="1492010"/>
          </a:xfrm>
        </p:spPr>
        <p:txBody>
          <a:bodyPr>
            <a:noAutofit/>
          </a:bodyPr>
          <a:lstStyle/>
          <a:p>
            <a:pPr algn="ctr"/>
            <a:r>
              <a:rPr lang="en-US" sz="5000" b="1" dirty="0">
                <a:solidFill>
                  <a:srgbClr val="4084C5"/>
                </a:solidFill>
                <a:latin typeface="Georgia" panose="02040502050405020303" pitchFamily="18" charset="0"/>
              </a:rPr>
              <a:t>Building Systems for Compliance, Collaboration, and Continuity</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1828" y="2529299"/>
            <a:ext cx="4174268" cy="1257051"/>
          </a:xfrm>
          <a:prstGeom prst="rect">
            <a:avLst/>
          </a:prstGeom>
        </p:spPr>
      </p:pic>
      <p:sp>
        <p:nvSpPr>
          <p:cNvPr id="7" name="TextBox 6"/>
          <p:cNvSpPr txBox="1"/>
          <p:nvPr/>
        </p:nvSpPr>
        <p:spPr>
          <a:xfrm>
            <a:off x="6538962" y="2784897"/>
            <a:ext cx="5145961" cy="1200329"/>
          </a:xfrm>
          <a:prstGeom prst="rect">
            <a:avLst/>
          </a:prstGeom>
          <a:noFill/>
        </p:spPr>
        <p:txBody>
          <a:bodyPr wrap="none" rtlCol="0">
            <a:spAutoFit/>
          </a:bodyPr>
          <a:lstStyle/>
          <a:p>
            <a:r>
              <a:rPr lang="en-US" i="1" dirty="0">
                <a:latin typeface="Georgia" panose="02040502050405020303" pitchFamily="18" charset="0"/>
              </a:rPr>
              <a:t>Serving Cayuga, Cortland, Chemung, Schuyler, </a:t>
            </a:r>
          </a:p>
          <a:p>
            <a:r>
              <a:rPr lang="en-US" i="1" dirty="0">
                <a:latin typeface="Georgia" panose="02040502050405020303" pitchFamily="18" charset="0"/>
              </a:rPr>
              <a:t>Seneca, Tompkins, and Tioga Counties.</a:t>
            </a:r>
          </a:p>
          <a:p>
            <a:r>
              <a:rPr lang="en-US" i="1" dirty="0">
                <a:latin typeface="Georgia" panose="02040502050405020303" pitchFamily="18" charset="0"/>
              </a:rPr>
              <a:t>www.ithacanhs.org</a:t>
            </a:r>
          </a:p>
          <a:p>
            <a:r>
              <a:rPr lang="en-US" i="1" dirty="0">
                <a:latin typeface="Georgia" panose="02040502050405020303" pitchFamily="18" charset="0"/>
              </a:rPr>
              <a:t>(607) 277-4500</a:t>
            </a:r>
          </a:p>
        </p:txBody>
      </p:sp>
      <p:cxnSp>
        <p:nvCxnSpPr>
          <p:cNvPr id="9" name="Straight Connector 8"/>
          <p:cNvCxnSpPr/>
          <p:nvPr/>
        </p:nvCxnSpPr>
        <p:spPr>
          <a:xfrm>
            <a:off x="5393270" y="2052925"/>
            <a:ext cx="0" cy="952749"/>
          </a:xfrm>
          <a:prstGeom prst="line">
            <a:avLst/>
          </a:prstGeom>
          <a:ln>
            <a:solidFill>
              <a:srgbClr val="FFC000"/>
            </a:solidFill>
          </a:ln>
        </p:spPr>
        <p:style>
          <a:lnRef idx="1">
            <a:schemeClr val="accent4"/>
          </a:lnRef>
          <a:fillRef idx="0">
            <a:schemeClr val="accent4"/>
          </a:fillRef>
          <a:effectRef idx="0">
            <a:schemeClr val="accent4"/>
          </a:effectRef>
          <a:fontRef idx="minor">
            <a:schemeClr val="tx1"/>
          </a:fontRef>
        </p:style>
      </p:cxnSp>
    </p:spTree>
    <p:extLst>
      <p:ext uri="{BB962C8B-B14F-4D97-AF65-F5344CB8AC3E}">
        <p14:creationId xmlns:p14="http://schemas.microsoft.com/office/powerpoint/2010/main" val="2602965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8857"/>
            <a:ext cx="12250189" cy="6966857"/>
          </a:xfrm>
          <a:prstGeom prst="rect">
            <a:avLst/>
          </a:prstGeom>
        </p:spPr>
      </p:pic>
      <p:sp>
        <p:nvSpPr>
          <p:cNvPr id="2" name="Title 1"/>
          <p:cNvSpPr>
            <a:spLocks noGrp="1"/>
          </p:cNvSpPr>
          <p:nvPr>
            <p:ph type="title"/>
          </p:nvPr>
        </p:nvSpPr>
        <p:spPr>
          <a:xfrm>
            <a:off x="971532" y="98265"/>
            <a:ext cx="10190746" cy="1436712"/>
          </a:xfrm>
        </p:spPr>
        <p:txBody>
          <a:bodyPr>
            <a:normAutofit/>
          </a:bodyPr>
          <a:lstStyle/>
          <a:p>
            <a:r>
              <a:rPr lang="en-US" sz="4800" b="1" dirty="0">
                <a:solidFill>
                  <a:srgbClr val="4084C5"/>
                </a:solidFill>
                <a:latin typeface="Georgia" panose="02040502050405020303" pitchFamily="18" charset="0"/>
              </a:rPr>
              <a:t>About: INHS</a:t>
            </a:r>
          </a:p>
        </p:txBody>
      </p:sp>
      <p:sp>
        <p:nvSpPr>
          <p:cNvPr id="3" name="Content Placeholder 2"/>
          <p:cNvSpPr>
            <a:spLocks noGrp="1"/>
          </p:cNvSpPr>
          <p:nvPr>
            <p:ph idx="1"/>
          </p:nvPr>
        </p:nvSpPr>
        <p:spPr>
          <a:xfrm>
            <a:off x="971532" y="1492166"/>
            <a:ext cx="6704496" cy="3447084"/>
          </a:xfrm>
        </p:spPr>
        <p:txBody>
          <a:bodyPr>
            <a:normAutofit lnSpcReduction="10000"/>
          </a:bodyPr>
          <a:lstStyle/>
          <a:p>
            <a:pPr marL="0" indent="0">
              <a:buNone/>
            </a:pPr>
            <a:r>
              <a:rPr lang="en-US" altLang="en-US" sz="3200" i="1" dirty="0"/>
              <a:t>Programs and Services:</a:t>
            </a:r>
          </a:p>
          <a:p>
            <a:r>
              <a:rPr lang="en-US" altLang="en-US" dirty="0"/>
              <a:t>Rental housing</a:t>
            </a:r>
          </a:p>
          <a:p>
            <a:r>
              <a:rPr lang="en-US" altLang="en-US" dirty="0"/>
              <a:t>Purchase lending assistance</a:t>
            </a:r>
          </a:p>
          <a:p>
            <a:r>
              <a:rPr lang="en-US" altLang="en-US" dirty="0"/>
              <a:t>Rehab and new construction</a:t>
            </a:r>
          </a:p>
          <a:p>
            <a:r>
              <a:rPr lang="en-US" altLang="en-US" dirty="0"/>
              <a:t>Manufactured housing</a:t>
            </a:r>
          </a:p>
          <a:p>
            <a:r>
              <a:rPr lang="en-US" altLang="en-US" dirty="0"/>
              <a:t>Real estate development</a:t>
            </a:r>
          </a:p>
          <a:p>
            <a:r>
              <a:rPr lang="en-US" altLang="en-US" dirty="0"/>
              <a:t>Home buyer education</a:t>
            </a:r>
          </a:p>
          <a:p>
            <a:endParaRPr lang="en-US" cap="none" dirty="0">
              <a:cs typeface="Arial" panose="020B0604020202020204" pitchFamily="34" charset="0"/>
            </a:endParaRPr>
          </a:p>
        </p:txBody>
      </p:sp>
      <p:pic>
        <p:nvPicPr>
          <p:cNvPr id="8" name="Picture 7">
            <a:extLst>
              <a:ext uri="{FF2B5EF4-FFF2-40B4-BE49-F238E27FC236}">
                <a16:creationId xmlns:a16="http://schemas.microsoft.com/office/drawing/2014/main" id="{A22317CA-8ECA-4C2A-92DF-F02CB9EDB684}"/>
              </a:ext>
            </a:extLst>
          </p:cNvPr>
          <p:cNvPicPr/>
          <p:nvPr/>
        </p:nvPicPr>
        <p:blipFill rotWithShape="1">
          <a:blip r:embed="rId3">
            <a:extLst>
              <a:ext uri="{28A0092B-C50C-407E-A947-70E740481C1C}">
                <a14:useLocalDpi xmlns:a14="http://schemas.microsoft.com/office/drawing/2010/main" val="0"/>
              </a:ext>
            </a:extLst>
          </a:blip>
          <a:srcRect b="13773"/>
          <a:stretch/>
        </p:blipFill>
        <p:spPr bwMode="auto">
          <a:xfrm>
            <a:off x="6824134" y="-108857"/>
            <a:ext cx="5029200" cy="5764589"/>
          </a:xfrm>
          <a:prstGeom prst="rect">
            <a:avLst/>
          </a:prstGeom>
          <a:noFill/>
          <a:ln>
            <a:noFill/>
          </a:ln>
          <a:extLst>
            <a:ext uri="{53640926-AAD7-44D8-BBD7-CCE9431645EC}">
              <a14:shadowObscured xmlns:a14="http://schemas.microsoft.com/office/drawing/2010/main"/>
            </a:ext>
          </a:extLst>
        </p:spPr>
      </p:pic>
      <p:sp>
        <p:nvSpPr>
          <p:cNvPr id="5" name="Slide Number Placeholder 4">
            <a:extLst>
              <a:ext uri="{FF2B5EF4-FFF2-40B4-BE49-F238E27FC236}">
                <a16:creationId xmlns:a16="http://schemas.microsoft.com/office/drawing/2014/main" id="{489E4752-D2AB-4C9F-BCAB-58C58DD07383}"/>
              </a:ext>
            </a:extLst>
          </p:cNvPr>
          <p:cNvSpPr>
            <a:spLocks noGrp="1"/>
          </p:cNvSpPr>
          <p:nvPr>
            <p:ph type="sldNum" sz="quarter" idx="12"/>
          </p:nvPr>
        </p:nvSpPr>
        <p:spPr/>
        <p:txBody>
          <a:bodyPr/>
          <a:lstStyle/>
          <a:p>
            <a:fld id="{A4CC00A7-4467-4946-A2E4-A3EA179C8965}" type="slidenum">
              <a:rPr lang="en-US" smtClean="0"/>
              <a:t>9</a:t>
            </a:fld>
            <a:endParaRPr lang="en-US" dirty="0"/>
          </a:p>
        </p:txBody>
      </p:sp>
      <p:sp>
        <p:nvSpPr>
          <p:cNvPr id="6" name="TextBox 5">
            <a:extLst>
              <a:ext uri="{FF2B5EF4-FFF2-40B4-BE49-F238E27FC236}">
                <a16:creationId xmlns:a16="http://schemas.microsoft.com/office/drawing/2014/main" id="{757B79C7-ED1D-A8B2-F460-D030C4D5F417}"/>
              </a:ext>
            </a:extLst>
          </p:cNvPr>
          <p:cNvSpPr txBox="1"/>
          <p:nvPr/>
        </p:nvSpPr>
        <p:spPr>
          <a:xfrm>
            <a:off x="11556460" y="5155660"/>
            <a:ext cx="311285" cy="369332"/>
          </a:xfrm>
          <a:prstGeom prst="rect">
            <a:avLst/>
          </a:prstGeom>
          <a:noFill/>
        </p:spPr>
        <p:txBody>
          <a:bodyPr wrap="square" rtlCol="0">
            <a:spAutoFit/>
          </a:bodyPr>
          <a:lstStyle/>
          <a:p>
            <a:r>
              <a:rPr lang="en-US" dirty="0"/>
              <a:t>2</a:t>
            </a:r>
          </a:p>
        </p:txBody>
      </p:sp>
    </p:spTree>
    <p:extLst>
      <p:ext uri="{BB962C8B-B14F-4D97-AF65-F5344CB8AC3E}">
        <p14:creationId xmlns:p14="http://schemas.microsoft.com/office/powerpoint/2010/main" val="1178387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C01D2CF-65AF-1C9C-AE23-C264648EAB8A}"/>
              </a:ext>
            </a:extLst>
          </p:cNvPr>
          <p:cNvPicPr>
            <a:picLocks noChangeAspect="1"/>
          </p:cNvPicPr>
          <p:nvPr/>
        </p:nvPicPr>
        <p:blipFill>
          <a:blip r:embed="rId3"/>
          <a:stretch>
            <a:fillRect/>
          </a:stretch>
        </p:blipFill>
        <p:spPr>
          <a:xfrm>
            <a:off x="-192255" y="0"/>
            <a:ext cx="12060000" cy="6858000"/>
          </a:xfrm>
          <a:prstGeom prst="rect">
            <a:avLst/>
          </a:prstGeom>
        </p:spPr>
      </p:pic>
      <p:sp>
        <p:nvSpPr>
          <p:cNvPr id="2" name="Title 1"/>
          <p:cNvSpPr>
            <a:spLocks noGrp="1"/>
          </p:cNvSpPr>
          <p:nvPr>
            <p:ph type="title"/>
          </p:nvPr>
        </p:nvSpPr>
        <p:spPr>
          <a:xfrm>
            <a:off x="971532" y="98265"/>
            <a:ext cx="10190746" cy="1436712"/>
          </a:xfrm>
        </p:spPr>
        <p:txBody>
          <a:bodyPr>
            <a:normAutofit/>
          </a:bodyPr>
          <a:lstStyle/>
          <a:p>
            <a:r>
              <a:rPr lang="en-US" altLang="en-US" sz="4800" b="1" dirty="0">
                <a:solidFill>
                  <a:srgbClr val="4084C5"/>
                </a:solidFill>
                <a:latin typeface="Georgia" panose="02040502050405020303" pitchFamily="18" charset="0"/>
              </a:rPr>
              <a:t>Why build databases?</a:t>
            </a:r>
          </a:p>
        </p:txBody>
      </p:sp>
      <p:sp>
        <p:nvSpPr>
          <p:cNvPr id="3" name="Content Placeholder 2"/>
          <p:cNvSpPr>
            <a:spLocks noGrp="1"/>
          </p:cNvSpPr>
          <p:nvPr>
            <p:ph idx="1"/>
          </p:nvPr>
        </p:nvSpPr>
        <p:spPr>
          <a:xfrm>
            <a:off x="3646241" y="1044648"/>
            <a:ext cx="8421569" cy="4549328"/>
          </a:xfrm>
        </p:spPr>
        <p:txBody>
          <a:bodyPr>
            <a:normAutofit lnSpcReduction="10000"/>
          </a:bodyPr>
          <a:lstStyle/>
          <a:p>
            <a:pPr lvl="1"/>
            <a:r>
              <a:rPr lang="en-US" altLang="en-US" dirty="0"/>
              <a:t>Create systems that will survive staff transitions</a:t>
            </a:r>
          </a:p>
          <a:p>
            <a:pPr lvl="1"/>
            <a:r>
              <a:rPr lang="en-US" altLang="en-US" dirty="0"/>
              <a:t>Compliance for the lifecycle of a grant and beyond</a:t>
            </a:r>
          </a:p>
          <a:p>
            <a:pPr lvl="1"/>
            <a:r>
              <a:rPr lang="en-US" altLang="en-US" dirty="0"/>
              <a:t>Reduce friction between roles</a:t>
            </a:r>
          </a:p>
          <a:p>
            <a:pPr lvl="1"/>
            <a:r>
              <a:rPr lang="en-US" altLang="en-US" dirty="0"/>
              <a:t>Share information passively</a:t>
            </a:r>
          </a:p>
          <a:p>
            <a:pPr lvl="1"/>
            <a:r>
              <a:rPr lang="en-US" altLang="en-US" dirty="0"/>
              <a:t>Tell the story of your organization with access to data</a:t>
            </a:r>
          </a:p>
          <a:p>
            <a:pPr lvl="1"/>
            <a:r>
              <a:rPr lang="en-US" altLang="en-US" dirty="0"/>
              <a:t>Build a digital file with a document stack order</a:t>
            </a:r>
          </a:p>
          <a:p>
            <a:pPr lvl="1"/>
            <a:r>
              <a:rPr lang="en-US" altLang="en-US" dirty="0"/>
              <a:t>Track grant progress, </a:t>
            </a:r>
            <a:r>
              <a:rPr lang="en-US" altLang="en-US" dirty="0" err="1"/>
              <a:t>spend-down</a:t>
            </a:r>
            <a:r>
              <a:rPr lang="en-US" altLang="en-US" dirty="0"/>
              <a:t> and draws</a:t>
            </a:r>
          </a:p>
          <a:p>
            <a:pPr lvl="1"/>
            <a:r>
              <a:rPr lang="en-US" altLang="en-US" dirty="0"/>
              <a:t>Off-the-shelf systems lack functionality and customization</a:t>
            </a:r>
          </a:p>
          <a:p>
            <a:pPr lvl="1"/>
            <a:r>
              <a:rPr lang="en-US" altLang="en-US" dirty="0"/>
              <a:t>Manage owner occupancy, insurance, lien releases, communication, and document destruction</a:t>
            </a:r>
          </a:p>
          <a:p>
            <a:pPr lvl="1"/>
            <a:r>
              <a:rPr lang="en-US" altLang="en-US" dirty="0"/>
              <a:t>Pivot to new workflows</a:t>
            </a:r>
          </a:p>
          <a:p>
            <a:pPr lvl="1"/>
            <a:r>
              <a:rPr lang="en-US" altLang="en-US" dirty="0"/>
              <a:t>Enforce logic to prevent errors</a:t>
            </a:r>
          </a:p>
          <a:p>
            <a:pPr lvl="1"/>
            <a:endParaRPr lang="en-US" altLang="en-US" dirty="0"/>
          </a:p>
          <a:p>
            <a:pPr lvl="1"/>
            <a:endParaRPr lang="en-US" altLang="en-US" dirty="0"/>
          </a:p>
          <a:p>
            <a:pPr lvl="1"/>
            <a:endParaRPr lang="en-US" altLang="en-US" dirty="0"/>
          </a:p>
          <a:p>
            <a:pPr lvl="1"/>
            <a:endParaRPr lang="en-US" altLang="en-US" dirty="0"/>
          </a:p>
        </p:txBody>
      </p:sp>
      <p:sp>
        <p:nvSpPr>
          <p:cNvPr id="5" name="Slide Number Placeholder 4">
            <a:extLst>
              <a:ext uri="{FF2B5EF4-FFF2-40B4-BE49-F238E27FC236}">
                <a16:creationId xmlns:a16="http://schemas.microsoft.com/office/drawing/2014/main" id="{B00F6269-FD99-4C44-B2FA-11EBC6A1E0A4}"/>
              </a:ext>
            </a:extLst>
          </p:cNvPr>
          <p:cNvSpPr>
            <a:spLocks noGrp="1"/>
          </p:cNvSpPr>
          <p:nvPr>
            <p:ph type="sldNum" sz="quarter" idx="12"/>
          </p:nvPr>
        </p:nvSpPr>
        <p:spPr/>
        <p:txBody>
          <a:bodyPr/>
          <a:lstStyle/>
          <a:p>
            <a:fld id="{A4CC00A7-4467-4946-A2E4-A3EA179C8965}" type="slidenum">
              <a:rPr lang="en-US" smtClean="0"/>
              <a:t>10</a:t>
            </a:fld>
            <a:endParaRPr lang="en-US"/>
          </a:p>
        </p:txBody>
      </p:sp>
      <p:pic>
        <p:nvPicPr>
          <p:cNvPr id="6" name="Picture 5" descr="Cartoon checklist and pencil">
            <a:extLst>
              <a:ext uri="{FF2B5EF4-FFF2-40B4-BE49-F238E27FC236}">
                <a16:creationId xmlns:a16="http://schemas.microsoft.com/office/drawing/2014/main" id="{6625F4E1-D79C-2231-90D0-56C5477CDE55}"/>
              </a:ext>
            </a:extLst>
          </p:cNvPr>
          <p:cNvPicPr>
            <a:picLocks noChangeAspect="1"/>
          </p:cNvPicPr>
          <p:nvPr/>
        </p:nvPicPr>
        <p:blipFill>
          <a:blip r:embed="rId4"/>
          <a:stretch>
            <a:fillRect/>
          </a:stretch>
        </p:blipFill>
        <p:spPr>
          <a:xfrm>
            <a:off x="598799" y="1633242"/>
            <a:ext cx="3458331" cy="2593748"/>
          </a:xfrm>
          <a:prstGeom prst="rect">
            <a:avLst/>
          </a:prstGeom>
        </p:spPr>
      </p:pic>
      <p:sp>
        <p:nvSpPr>
          <p:cNvPr id="7" name="TextBox 6">
            <a:extLst>
              <a:ext uri="{FF2B5EF4-FFF2-40B4-BE49-F238E27FC236}">
                <a16:creationId xmlns:a16="http://schemas.microsoft.com/office/drawing/2014/main" id="{2F03D1E7-447C-998B-803E-237501021C9A}"/>
              </a:ext>
            </a:extLst>
          </p:cNvPr>
          <p:cNvSpPr txBox="1"/>
          <p:nvPr/>
        </p:nvSpPr>
        <p:spPr>
          <a:xfrm>
            <a:off x="11556460" y="5155660"/>
            <a:ext cx="311285" cy="369332"/>
          </a:xfrm>
          <a:prstGeom prst="rect">
            <a:avLst/>
          </a:prstGeom>
          <a:noFill/>
        </p:spPr>
        <p:txBody>
          <a:bodyPr wrap="square" rtlCol="0">
            <a:spAutoFit/>
          </a:bodyPr>
          <a:lstStyle/>
          <a:p>
            <a:r>
              <a:rPr lang="en-US" dirty="0"/>
              <a:t>3</a:t>
            </a:r>
          </a:p>
        </p:txBody>
      </p:sp>
    </p:spTree>
    <p:extLst>
      <p:ext uri="{BB962C8B-B14F-4D97-AF65-F5344CB8AC3E}">
        <p14:creationId xmlns:p14="http://schemas.microsoft.com/office/powerpoint/2010/main" val="3649885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89" y="-54429"/>
            <a:ext cx="12250189" cy="6966857"/>
          </a:xfrm>
          <a:prstGeom prst="rect">
            <a:avLst/>
          </a:prstGeom>
        </p:spPr>
      </p:pic>
      <p:sp>
        <p:nvSpPr>
          <p:cNvPr id="2" name="Title 1"/>
          <p:cNvSpPr>
            <a:spLocks noGrp="1"/>
          </p:cNvSpPr>
          <p:nvPr>
            <p:ph type="title"/>
          </p:nvPr>
        </p:nvSpPr>
        <p:spPr>
          <a:xfrm>
            <a:off x="971532" y="98265"/>
            <a:ext cx="10190746" cy="1436712"/>
          </a:xfrm>
        </p:spPr>
        <p:txBody>
          <a:bodyPr>
            <a:normAutofit/>
          </a:bodyPr>
          <a:lstStyle/>
          <a:p>
            <a:r>
              <a:rPr lang="en-US" b="1" dirty="0">
                <a:solidFill>
                  <a:srgbClr val="3F84C5"/>
                </a:solidFill>
                <a:latin typeface="Georgia" panose="02040502050405020303" pitchFamily="18" charset="0"/>
              </a:rPr>
              <a:t>Have you ever lost access to records in a staff transition?</a:t>
            </a:r>
          </a:p>
        </p:txBody>
      </p:sp>
      <p:sp>
        <p:nvSpPr>
          <p:cNvPr id="3" name="Content Placeholder 2"/>
          <p:cNvSpPr>
            <a:spLocks noGrp="1"/>
          </p:cNvSpPr>
          <p:nvPr>
            <p:ph idx="1"/>
          </p:nvPr>
        </p:nvSpPr>
        <p:spPr>
          <a:xfrm>
            <a:off x="40093" y="1534977"/>
            <a:ext cx="10847898" cy="3447084"/>
          </a:xfrm>
        </p:spPr>
        <p:txBody>
          <a:bodyPr>
            <a:noAutofit/>
          </a:bodyPr>
          <a:lstStyle/>
          <a:p>
            <a:pPr>
              <a:buFont typeface="Wingdings" panose="05000000000000000000" pitchFamily="2" charset="2"/>
              <a:buChar char="q"/>
            </a:pPr>
            <a:r>
              <a:rPr lang="en-US" cap="none" dirty="0">
                <a:cs typeface="Arial" panose="020B0604020202020204" pitchFamily="34" charset="0"/>
              </a:rPr>
              <a:t>Non-profits have lean staffing</a:t>
            </a:r>
          </a:p>
          <a:p>
            <a:pPr>
              <a:buFont typeface="Wingdings" panose="05000000000000000000" pitchFamily="2" charset="2"/>
              <a:buChar char="q"/>
            </a:pPr>
            <a:r>
              <a:rPr lang="en-US" dirty="0">
                <a:cs typeface="Arial" panose="020B0604020202020204" pitchFamily="34" charset="0"/>
              </a:rPr>
              <a:t>When the primary contact for a grant or a function leaves, how do you find documentation?</a:t>
            </a:r>
          </a:p>
          <a:p>
            <a:pPr lvl="1">
              <a:buFont typeface="Wingdings" panose="05000000000000000000" pitchFamily="2" charset="2"/>
              <a:buChar char="q"/>
            </a:pPr>
            <a:r>
              <a:rPr lang="en-US" dirty="0">
                <a:cs typeface="Arial" panose="020B0604020202020204" pitchFamily="34" charset="0"/>
              </a:rPr>
              <a:t>Databases can create permanent records of all aspects of a grant</a:t>
            </a:r>
          </a:p>
          <a:p>
            <a:pPr lvl="2">
              <a:buFont typeface="Wingdings" panose="05000000000000000000" pitchFamily="2" charset="2"/>
              <a:buChar char="q"/>
            </a:pPr>
            <a:r>
              <a:rPr lang="en-US" dirty="0">
                <a:cs typeface="Arial" panose="020B0604020202020204" pitchFamily="34" charset="0"/>
              </a:rPr>
              <a:t>Waitlist management, filtering, and outcomes</a:t>
            </a:r>
          </a:p>
          <a:p>
            <a:pPr lvl="2">
              <a:buFont typeface="Wingdings" panose="05000000000000000000" pitchFamily="2" charset="2"/>
              <a:buChar char="q"/>
            </a:pPr>
            <a:r>
              <a:rPr lang="en-US" dirty="0">
                <a:cs typeface="Arial" panose="020B0604020202020204" pitchFamily="34" charset="0"/>
              </a:rPr>
              <a:t>Income qualification, rehab process, document stack order, compliance double checks</a:t>
            </a:r>
          </a:p>
          <a:p>
            <a:pPr lvl="2">
              <a:buFont typeface="Wingdings" panose="05000000000000000000" pitchFamily="2" charset="2"/>
              <a:buChar char="q"/>
            </a:pPr>
            <a:r>
              <a:rPr lang="en-US" dirty="0">
                <a:cs typeface="Arial" panose="020B0604020202020204" pitchFamily="34" charset="0"/>
              </a:rPr>
              <a:t>Checklists can be built for any type of compliance, but think beyond documents to what needs to be verified by those documents</a:t>
            </a:r>
          </a:p>
          <a:p>
            <a:pPr lvl="2">
              <a:buFont typeface="Wingdings" panose="05000000000000000000" pitchFamily="2" charset="2"/>
              <a:buChar char="q"/>
            </a:pPr>
            <a:r>
              <a:rPr lang="en-US" dirty="0">
                <a:cs typeface="Arial" panose="020B0604020202020204" pitchFamily="34" charset="0"/>
              </a:rPr>
              <a:t>Clients can provide a record of communication</a:t>
            </a:r>
          </a:p>
          <a:p>
            <a:pPr lvl="2">
              <a:buFont typeface="Wingdings" panose="05000000000000000000" pitchFamily="2" charset="2"/>
              <a:buChar char="q"/>
            </a:pPr>
            <a:endParaRPr lang="en-US" dirty="0">
              <a:cs typeface="Arial" panose="020B0604020202020204" pitchFamily="34" charset="0"/>
            </a:endParaRPr>
          </a:p>
          <a:p>
            <a:pPr lvl="2">
              <a:buFont typeface="Wingdings" panose="05000000000000000000" pitchFamily="2" charset="2"/>
              <a:buChar char="q"/>
            </a:pPr>
            <a:endParaRPr lang="en-US" dirty="0">
              <a:cs typeface="Arial" panose="020B0604020202020204" pitchFamily="34" charset="0"/>
            </a:endParaRPr>
          </a:p>
          <a:p>
            <a:pPr lvl="2">
              <a:buFont typeface="Wingdings" panose="05000000000000000000" pitchFamily="2" charset="2"/>
              <a:buChar char="q"/>
            </a:pPr>
            <a:endParaRPr lang="en-US" dirty="0">
              <a:cs typeface="Arial" panose="020B0604020202020204" pitchFamily="34" charset="0"/>
            </a:endParaRPr>
          </a:p>
          <a:p>
            <a:pPr lvl="2">
              <a:buFont typeface="Wingdings" panose="05000000000000000000" pitchFamily="2" charset="2"/>
              <a:buChar char="q"/>
            </a:pPr>
            <a:endParaRPr lang="en-US" dirty="0">
              <a:cs typeface="Arial" panose="020B0604020202020204" pitchFamily="34" charset="0"/>
            </a:endParaRPr>
          </a:p>
          <a:p>
            <a:pPr lvl="1">
              <a:buFont typeface="Wingdings" panose="05000000000000000000" pitchFamily="2" charset="2"/>
              <a:buChar char="q"/>
            </a:pPr>
            <a:endParaRPr lang="en-US" dirty="0">
              <a:cs typeface="Arial" panose="020B0604020202020204" pitchFamily="34" charset="0"/>
            </a:endParaRPr>
          </a:p>
          <a:p>
            <a:pPr>
              <a:buFont typeface="Wingdings" panose="05000000000000000000" pitchFamily="2" charset="2"/>
              <a:buChar char="q"/>
            </a:pPr>
            <a:endParaRPr lang="en-US" dirty="0">
              <a:cs typeface="Arial" panose="020B0604020202020204" pitchFamily="34" charset="0"/>
            </a:endParaRPr>
          </a:p>
        </p:txBody>
      </p:sp>
      <p:sp>
        <p:nvSpPr>
          <p:cNvPr id="5" name="Slide Number Placeholder 4">
            <a:extLst>
              <a:ext uri="{FF2B5EF4-FFF2-40B4-BE49-F238E27FC236}">
                <a16:creationId xmlns:a16="http://schemas.microsoft.com/office/drawing/2014/main" id="{FE0966F8-6DBC-45CE-A178-2CF408987E5F}"/>
              </a:ext>
            </a:extLst>
          </p:cNvPr>
          <p:cNvSpPr>
            <a:spLocks noGrp="1"/>
          </p:cNvSpPr>
          <p:nvPr>
            <p:ph type="sldNum" sz="quarter" idx="12"/>
          </p:nvPr>
        </p:nvSpPr>
        <p:spPr/>
        <p:txBody>
          <a:bodyPr/>
          <a:lstStyle/>
          <a:p>
            <a:fld id="{A4CC00A7-4467-4946-A2E4-A3EA179C8965}" type="slidenum">
              <a:rPr lang="en-US" smtClean="0"/>
              <a:t>11</a:t>
            </a:fld>
            <a:endParaRPr lang="en-US"/>
          </a:p>
        </p:txBody>
      </p:sp>
      <p:sp>
        <p:nvSpPr>
          <p:cNvPr id="6" name="TextBox 5">
            <a:extLst>
              <a:ext uri="{FF2B5EF4-FFF2-40B4-BE49-F238E27FC236}">
                <a16:creationId xmlns:a16="http://schemas.microsoft.com/office/drawing/2014/main" id="{1C439F16-5A06-C81B-BA24-620B9725BE98}"/>
              </a:ext>
            </a:extLst>
          </p:cNvPr>
          <p:cNvSpPr txBox="1"/>
          <p:nvPr/>
        </p:nvSpPr>
        <p:spPr>
          <a:xfrm>
            <a:off x="11556460" y="5155660"/>
            <a:ext cx="311285" cy="369332"/>
          </a:xfrm>
          <a:prstGeom prst="rect">
            <a:avLst/>
          </a:prstGeom>
          <a:noFill/>
        </p:spPr>
        <p:txBody>
          <a:bodyPr wrap="square" rtlCol="0">
            <a:spAutoFit/>
          </a:bodyPr>
          <a:lstStyle/>
          <a:p>
            <a:r>
              <a:rPr lang="en-US" dirty="0"/>
              <a:t>4</a:t>
            </a:r>
          </a:p>
        </p:txBody>
      </p:sp>
    </p:spTree>
    <p:extLst>
      <p:ext uri="{BB962C8B-B14F-4D97-AF65-F5344CB8AC3E}">
        <p14:creationId xmlns:p14="http://schemas.microsoft.com/office/powerpoint/2010/main" val="209522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89" y="-54429"/>
            <a:ext cx="12250189" cy="6966857"/>
          </a:xfrm>
          <a:prstGeom prst="rect">
            <a:avLst/>
          </a:prstGeom>
        </p:spPr>
      </p:pic>
      <p:sp>
        <p:nvSpPr>
          <p:cNvPr id="5" name="Slide Number Placeholder 4">
            <a:extLst>
              <a:ext uri="{FF2B5EF4-FFF2-40B4-BE49-F238E27FC236}">
                <a16:creationId xmlns:a16="http://schemas.microsoft.com/office/drawing/2014/main" id="{6EB7C869-5D1B-4FAA-B773-B6FEF65CF0BA}"/>
              </a:ext>
            </a:extLst>
          </p:cNvPr>
          <p:cNvSpPr>
            <a:spLocks noGrp="1"/>
          </p:cNvSpPr>
          <p:nvPr>
            <p:ph type="sldNum" sz="quarter" idx="12"/>
          </p:nvPr>
        </p:nvSpPr>
        <p:spPr/>
        <p:txBody>
          <a:bodyPr/>
          <a:lstStyle/>
          <a:p>
            <a:fld id="{A4CC00A7-4467-4946-A2E4-A3EA179C8965}" type="slidenum">
              <a:rPr lang="en-US" smtClean="0"/>
              <a:t>12</a:t>
            </a:fld>
            <a:endParaRPr lang="en-US"/>
          </a:p>
        </p:txBody>
      </p:sp>
      <p:sp>
        <p:nvSpPr>
          <p:cNvPr id="8" name="Title 1">
            <a:extLst>
              <a:ext uri="{FF2B5EF4-FFF2-40B4-BE49-F238E27FC236}">
                <a16:creationId xmlns:a16="http://schemas.microsoft.com/office/drawing/2014/main" id="{EE7389AE-A184-786B-3E2F-21A0ED58B981}"/>
              </a:ext>
            </a:extLst>
          </p:cNvPr>
          <p:cNvSpPr>
            <a:spLocks noGrp="1"/>
          </p:cNvSpPr>
          <p:nvPr>
            <p:ph type="title"/>
          </p:nvPr>
        </p:nvSpPr>
        <p:spPr>
          <a:xfrm>
            <a:off x="971532" y="98265"/>
            <a:ext cx="10190746" cy="1436712"/>
          </a:xfrm>
        </p:spPr>
        <p:txBody>
          <a:bodyPr>
            <a:normAutofit/>
          </a:bodyPr>
          <a:lstStyle/>
          <a:p>
            <a:r>
              <a:rPr lang="en-US" b="1" dirty="0">
                <a:solidFill>
                  <a:srgbClr val="3F84C5"/>
                </a:solidFill>
                <a:latin typeface="Georgia" panose="02040502050405020303" pitchFamily="18" charset="0"/>
              </a:rPr>
              <a:t>Example of Grant Dashboard</a:t>
            </a:r>
          </a:p>
        </p:txBody>
      </p:sp>
      <p:sp>
        <p:nvSpPr>
          <p:cNvPr id="2" name="TextBox 1">
            <a:extLst>
              <a:ext uri="{FF2B5EF4-FFF2-40B4-BE49-F238E27FC236}">
                <a16:creationId xmlns:a16="http://schemas.microsoft.com/office/drawing/2014/main" id="{37B397C9-B007-DAE5-8DDD-2100D482B798}"/>
              </a:ext>
            </a:extLst>
          </p:cNvPr>
          <p:cNvSpPr txBox="1"/>
          <p:nvPr/>
        </p:nvSpPr>
        <p:spPr>
          <a:xfrm>
            <a:off x="11556460" y="5155660"/>
            <a:ext cx="311285" cy="369332"/>
          </a:xfrm>
          <a:prstGeom prst="rect">
            <a:avLst/>
          </a:prstGeom>
          <a:noFill/>
        </p:spPr>
        <p:txBody>
          <a:bodyPr wrap="square" rtlCol="0">
            <a:spAutoFit/>
          </a:bodyPr>
          <a:lstStyle/>
          <a:p>
            <a:r>
              <a:rPr lang="en-US" dirty="0"/>
              <a:t>5</a:t>
            </a:r>
          </a:p>
        </p:txBody>
      </p:sp>
      <p:pic>
        <p:nvPicPr>
          <p:cNvPr id="9" name="Picture 8">
            <a:extLst>
              <a:ext uri="{FF2B5EF4-FFF2-40B4-BE49-F238E27FC236}">
                <a16:creationId xmlns:a16="http://schemas.microsoft.com/office/drawing/2014/main" id="{BE4A719E-DF10-FD58-8A5E-C248945AA6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764" y="1124735"/>
            <a:ext cx="10647704" cy="4619573"/>
          </a:xfrm>
          <a:prstGeom prst="rect">
            <a:avLst/>
          </a:prstGeom>
        </p:spPr>
      </p:pic>
    </p:spTree>
    <p:extLst>
      <p:ext uri="{BB962C8B-B14F-4D97-AF65-F5344CB8AC3E}">
        <p14:creationId xmlns:p14="http://schemas.microsoft.com/office/powerpoint/2010/main" val="3853622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89" y="-54429"/>
            <a:ext cx="12250189" cy="6966857"/>
          </a:xfrm>
          <a:prstGeom prst="rect">
            <a:avLst/>
          </a:prstGeom>
        </p:spPr>
      </p:pic>
      <p:sp>
        <p:nvSpPr>
          <p:cNvPr id="2" name="Title 1"/>
          <p:cNvSpPr>
            <a:spLocks noGrp="1"/>
          </p:cNvSpPr>
          <p:nvPr>
            <p:ph type="title"/>
          </p:nvPr>
        </p:nvSpPr>
        <p:spPr>
          <a:xfrm>
            <a:off x="361666" y="98265"/>
            <a:ext cx="10800612" cy="1436712"/>
          </a:xfrm>
        </p:spPr>
        <p:txBody>
          <a:bodyPr>
            <a:normAutofit/>
          </a:bodyPr>
          <a:lstStyle/>
          <a:p>
            <a:r>
              <a:rPr lang="en-US" altLang="en-US" b="1" dirty="0">
                <a:solidFill>
                  <a:srgbClr val="3F84C5"/>
                </a:solidFill>
                <a:latin typeface="Georgia" panose="02040502050405020303" pitchFamily="18" charset="0"/>
              </a:rPr>
              <a:t>Example of Rehab Checklist &amp; Docs</a:t>
            </a:r>
            <a:endParaRPr lang="en-US" b="1" dirty="0">
              <a:solidFill>
                <a:srgbClr val="3F84C5"/>
              </a:solidFill>
              <a:latin typeface="Georgia" panose="02040502050405020303" pitchFamily="18" charset="0"/>
            </a:endParaRPr>
          </a:p>
        </p:txBody>
      </p:sp>
      <p:sp>
        <p:nvSpPr>
          <p:cNvPr id="3" name="Content Placeholder 2"/>
          <p:cNvSpPr>
            <a:spLocks noGrp="1"/>
          </p:cNvSpPr>
          <p:nvPr>
            <p:ph idx="1"/>
          </p:nvPr>
        </p:nvSpPr>
        <p:spPr>
          <a:xfrm>
            <a:off x="2256639" y="1534977"/>
            <a:ext cx="3576659" cy="3689950"/>
          </a:xfrm>
        </p:spPr>
        <p:txBody>
          <a:bodyPr>
            <a:normAutofit/>
          </a:bodyPr>
          <a:lstStyle/>
          <a:p>
            <a:pPr marL="0" indent="0">
              <a:buNone/>
            </a:pPr>
            <a:endParaRPr lang="en-US" altLang="en-US" sz="3600" dirty="0"/>
          </a:p>
          <a:p>
            <a:pPr marL="0" indent="0">
              <a:buNone/>
            </a:pPr>
            <a:r>
              <a:rPr lang="en-US" dirty="0">
                <a:cs typeface="Arial" panose="020B0604020202020204" pitchFamily="34" charset="0"/>
              </a:rPr>
              <a:t> </a:t>
            </a:r>
            <a:endParaRPr lang="en-US" cap="none" dirty="0">
              <a:cs typeface="Arial" panose="020B0604020202020204" pitchFamily="34" charset="0"/>
            </a:endParaRPr>
          </a:p>
        </p:txBody>
      </p:sp>
      <p:sp>
        <p:nvSpPr>
          <p:cNvPr id="5" name="Slide Number Placeholder 4">
            <a:extLst>
              <a:ext uri="{FF2B5EF4-FFF2-40B4-BE49-F238E27FC236}">
                <a16:creationId xmlns:a16="http://schemas.microsoft.com/office/drawing/2014/main" id="{6EB7C869-5D1B-4FAA-B773-B6FEF65CF0BA}"/>
              </a:ext>
            </a:extLst>
          </p:cNvPr>
          <p:cNvSpPr>
            <a:spLocks noGrp="1"/>
          </p:cNvSpPr>
          <p:nvPr>
            <p:ph type="sldNum" sz="quarter" idx="12"/>
          </p:nvPr>
        </p:nvSpPr>
        <p:spPr/>
        <p:txBody>
          <a:bodyPr/>
          <a:lstStyle/>
          <a:p>
            <a:fld id="{A4CC00A7-4467-4946-A2E4-A3EA179C8965}" type="slidenum">
              <a:rPr lang="en-US" smtClean="0"/>
              <a:t>13</a:t>
            </a:fld>
            <a:endParaRPr lang="en-US"/>
          </a:p>
        </p:txBody>
      </p:sp>
      <p:sp>
        <p:nvSpPr>
          <p:cNvPr id="6" name="TextBox 5">
            <a:extLst>
              <a:ext uri="{FF2B5EF4-FFF2-40B4-BE49-F238E27FC236}">
                <a16:creationId xmlns:a16="http://schemas.microsoft.com/office/drawing/2014/main" id="{D3E0B4C5-BBCE-D9BC-4674-F939844EEAA3}"/>
              </a:ext>
            </a:extLst>
          </p:cNvPr>
          <p:cNvSpPr txBox="1"/>
          <p:nvPr/>
        </p:nvSpPr>
        <p:spPr>
          <a:xfrm>
            <a:off x="11556460" y="5155660"/>
            <a:ext cx="311285" cy="369332"/>
          </a:xfrm>
          <a:prstGeom prst="rect">
            <a:avLst/>
          </a:prstGeom>
          <a:noFill/>
        </p:spPr>
        <p:txBody>
          <a:bodyPr wrap="square" rtlCol="0">
            <a:spAutoFit/>
          </a:bodyPr>
          <a:lstStyle/>
          <a:p>
            <a:r>
              <a:rPr lang="en-US" dirty="0"/>
              <a:t>6</a:t>
            </a:r>
          </a:p>
        </p:txBody>
      </p:sp>
      <p:pic>
        <p:nvPicPr>
          <p:cNvPr id="8" name="Picture 7">
            <a:extLst>
              <a:ext uri="{FF2B5EF4-FFF2-40B4-BE49-F238E27FC236}">
                <a16:creationId xmlns:a16="http://schemas.microsoft.com/office/drawing/2014/main" id="{095A481A-2325-C9F6-D23D-BB36724A4391}"/>
              </a:ext>
            </a:extLst>
          </p:cNvPr>
          <p:cNvPicPr>
            <a:picLocks noChangeAspect="1"/>
          </p:cNvPicPr>
          <p:nvPr/>
        </p:nvPicPr>
        <p:blipFill>
          <a:blip r:embed="rId4"/>
          <a:srcRect b="36428"/>
          <a:stretch>
            <a:fillRect/>
          </a:stretch>
        </p:blipFill>
        <p:spPr>
          <a:xfrm>
            <a:off x="169690" y="1087718"/>
            <a:ext cx="7926049" cy="4359740"/>
          </a:xfrm>
          <a:prstGeom prst="rect">
            <a:avLst/>
          </a:prstGeom>
        </p:spPr>
      </p:pic>
      <p:pic>
        <p:nvPicPr>
          <p:cNvPr id="10" name="Picture 9">
            <a:extLst>
              <a:ext uri="{FF2B5EF4-FFF2-40B4-BE49-F238E27FC236}">
                <a16:creationId xmlns:a16="http://schemas.microsoft.com/office/drawing/2014/main" id="{A995F0B6-1CBD-9927-77FB-24A60F478D37}"/>
              </a:ext>
            </a:extLst>
          </p:cNvPr>
          <p:cNvPicPr>
            <a:picLocks noChangeAspect="1"/>
          </p:cNvPicPr>
          <p:nvPr/>
        </p:nvPicPr>
        <p:blipFill>
          <a:blip r:embed="rId5"/>
          <a:srcRect b="47690"/>
          <a:stretch>
            <a:fillRect/>
          </a:stretch>
        </p:blipFill>
        <p:spPr>
          <a:xfrm>
            <a:off x="7663422" y="2159000"/>
            <a:ext cx="4338078" cy="2543872"/>
          </a:xfrm>
          <a:prstGeom prst="rect">
            <a:avLst/>
          </a:prstGeom>
        </p:spPr>
      </p:pic>
    </p:spTree>
    <p:extLst>
      <p:ext uri="{BB962C8B-B14F-4D97-AF65-F5344CB8AC3E}">
        <p14:creationId xmlns:p14="http://schemas.microsoft.com/office/powerpoint/2010/main" val="3341911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4429"/>
            <a:ext cx="12250189" cy="6966857"/>
          </a:xfrm>
          <a:prstGeom prst="rect">
            <a:avLst/>
          </a:prstGeom>
        </p:spPr>
      </p:pic>
      <p:sp>
        <p:nvSpPr>
          <p:cNvPr id="2" name="Title 1"/>
          <p:cNvSpPr>
            <a:spLocks noGrp="1"/>
          </p:cNvSpPr>
          <p:nvPr>
            <p:ph type="title"/>
          </p:nvPr>
        </p:nvSpPr>
        <p:spPr>
          <a:xfrm>
            <a:off x="691977" y="-37319"/>
            <a:ext cx="12854205" cy="1436712"/>
          </a:xfrm>
        </p:spPr>
        <p:txBody>
          <a:bodyPr>
            <a:normAutofit/>
          </a:bodyPr>
          <a:lstStyle/>
          <a:p>
            <a:r>
              <a:rPr lang="en-US" sz="4000" b="1" dirty="0">
                <a:solidFill>
                  <a:srgbClr val="3F84C5"/>
                </a:solidFill>
                <a:latin typeface="Georgia" panose="02040502050405020303" pitchFamily="18" charset="0"/>
              </a:rPr>
              <a:t>Example of Waitlist</a:t>
            </a:r>
            <a:endParaRPr lang="en-US" sz="4000" b="1" dirty="0">
              <a:solidFill>
                <a:srgbClr val="4084C5"/>
              </a:solidFill>
              <a:latin typeface="Georgia" panose="02040502050405020303" pitchFamily="18" charset="0"/>
            </a:endParaRPr>
          </a:p>
        </p:txBody>
      </p:sp>
      <p:pic>
        <p:nvPicPr>
          <p:cNvPr id="6" name="Picture 5">
            <a:extLst>
              <a:ext uri="{FF2B5EF4-FFF2-40B4-BE49-F238E27FC236}">
                <a16:creationId xmlns:a16="http://schemas.microsoft.com/office/drawing/2014/main" id="{190B4CE7-B5E8-1C5F-8C87-FD3454B5F378}"/>
              </a:ext>
            </a:extLst>
          </p:cNvPr>
          <p:cNvPicPr>
            <a:picLocks noChangeAspect="1"/>
          </p:cNvPicPr>
          <p:nvPr/>
        </p:nvPicPr>
        <p:blipFill>
          <a:blip r:embed="rId4"/>
          <a:srcRect b="27005"/>
          <a:stretch>
            <a:fillRect/>
          </a:stretch>
        </p:blipFill>
        <p:spPr>
          <a:xfrm>
            <a:off x="986262" y="907576"/>
            <a:ext cx="10014759" cy="4343496"/>
          </a:xfrm>
          <a:prstGeom prst="rect">
            <a:avLst/>
          </a:prstGeom>
        </p:spPr>
      </p:pic>
      <p:sp>
        <p:nvSpPr>
          <p:cNvPr id="3" name="Page Number">
            <a:extLst>
              <a:ext uri="{FF2B5EF4-FFF2-40B4-BE49-F238E27FC236}">
                <a16:creationId xmlns:a16="http://schemas.microsoft.com/office/drawing/2014/main" id="{DD6B8DF2-446B-4F44-8527-971B030978DF}"/>
              </a:ext>
            </a:extLst>
          </p:cNvPr>
          <p:cNvSpPr txBox="1"/>
          <p:nvPr/>
        </p:nvSpPr>
        <p:spPr>
          <a:xfrm>
            <a:off x="11556460" y="5155660"/>
            <a:ext cx="311284" cy="369332"/>
          </a:xfrm>
          <a:prstGeom prst="rect">
            <a:avLst/>
          </a:prstGeom>
          <a:noFill/>
        </p:spPr>
        <p:txBody>
          <a:bodyPr vertOverflow="overflow" vert="horz" wrap="none" rtlCol="0" anchor="t">
            <a:noAutofit/>
          </a:bodyPr>
          <a:lstStyle/>
          <a:p>
            <a:pPr algn="l"/>
            <a:r>
              <a:rPr lang="en-US">
                <a:solidFill>
                  <a:srgbClr val="000000"/>
                </a:solidFill>
              </a:rPr>
              <a:t>7</a:t>
            </a:r>
          </a:p>
        </p:txBody>
      </p:sp>
    </p:spTree>
    <p:extLst>
      <p:ext uri="{BB962C8B-B14F-4D97-AF65-F5344CB8AC3E}">
        <p14:creationId xmlns:p14="http://schemas.microsoft.com/office/powerpoint/2010/main" val="2281092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32CF9-9A2D-D39F-6651-1AC47BEBB4B5}"/>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753585C-20A6-8F06-B58D-FCA4293B8B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4429"/>
            <a:ext cx="12250189" cy="6966857"/>
          </a:xfrm>
          <a:prstGeom prst="rect">
            <a:avLst/>
          </a:prstGeom>
        </p:spPr>
      </p:pic>
      <p:sp>
        <p:nvSpPr>
          <p:cNvPr id="2" name="Title 1">
            <a:extLst>
              <a:ext uri="{FF2B5EF4-FFF2-40B4-BE49-F238E27FC236}">
                <a16:creationId xmlns:a16="http://schemas.microsoft.com/office/drawing/2014/main" id="{FF21ADCB-9112-9505-F063-A3E2539EEEBA}"/>
              </a:ext>
            </a:extLst>
          </p:cNvPr>
          <p:cNvSpPr>
            <a:spLocks noGrp="1"/>
          </p:cNvSpPr>
          <p:nvPr>
            <p:ph type="title"/>
          </p:nvPr>
        </p:nvSpPr>
        <p:spPr>
          <a:xfrm>
            <a:off x="691977" y="-37319"/>
            <a:ext cx="10935915" cy="1436712"/>
          </a:xfrm>
        </p:spPr>
        <p:txBody>
          <a:bodyPr>
            <a:normAutofit/>
          </a:bodyPr>
          <a:lstStyle/>
          <a:p>
            <a:r>
              <a:rPr lang="en-US" b="1" dirty="0">
                <a:solidFill>
                  <a:srgbClr val="4084C5"/>
                </a:solidFill>
                <a:latin typeface="Georgia" panose="02040502050405020303" pitchFamily="18" charset="0"/>
              </a:rPr>
              <a:t>Draws and Integration with Finance</a:t>
            </a:r>
          </a:p>
        </p:txBody>
      </p:sp>
      <p:pic>
        <p:nvPicPr>
          <p:cNvPr id="6" name="Picture 5">
            <a:extLst>
              <a:ext uri="{FF2B5EF4-FFF2-40B4-BE49-F238E27FC236}">
                <a16:creationId xmlns:a16="http://schemas.microsoft.com/office/drawing/2014/main" id="{D22F13B6-85C7-2C4F-8773-AA7BA3BAC3A6}"/>
              </a:ext>
            </a:extLst>
          </p:cNvPr>
          <p:cNvPicPr>
            <a:picLocks noChangeAspect="1"/>
          </p:cNvPicPr>
          <p:nvPr/>
        </p:nvPicPr>
        <p:blipFill>
          <a:blip r:embed="rId4"/>
          <a:srcRect t="3786" b="11609"/>
          <a:stretch>
            <a:fillRect/>
          </a:stretch>
        </p:blipFill>
        <p:spPr>
          <a:xfrm>
            <a:off x="763275" y="932066"/>
            <a:ext cx="10665450" cy="4762917"/>
          </a:xfrm>
          <a:prstGeom prst="rect">
            <a:avLst/>
          </a:prstGeom>
        </p:spPr>
      </p:pic>
      <p:sp>
        <p:nvSpPr>
          <p:cNvPr id="3" name="Page Number">
            <a:extLst>
              <a:ext uri="{FF2B5EF4-FFF2-40B4-BE49-F238E27FC236}">
                <a16:creationId xmlns:a16="http://schemas.microsoft.com/office/drawing/2014/main" id="{5CDA2EA3-67F1-4480-A0EE-0CFE15798664}"/>
              </a:ext>
            </a:extLst>
          </p:cNvPr>
          <p:cNvSpPr txBox="1"/>
          <p:nvPr/>
        </p:nvSpPr>
        <p:spPr>
          <a:xfrm>
            <a:off x="11556460" y="5155660"/>
            <a:ext cx="311284" cy="369332"/>
          </a:xfrm>
          <a:prstGeom prst="rect">
            <a:avLst/>
          </a:prstGeom>
          <a:noFill/>
        </p:spPr>
        <p:txBody>
          <a:bodyPr vertOverflow="overflow" vert="horz" wrap="none" rtlCol="0" anchor="t">
            <a:noAutofit/>
          </a:bodyPr>
          <a:lstStyle/>
          <a:p>
            <a:pPr algn="l"/>
            <a:r>
              <a:rPr lang="en-US">
                <a:solidFill>
                  <a:srgbClr val="000000"/>
                </a:solidFill>
              </a:rPr>
              <a:t>8</a:t>
            </a:r>
          </a:p>
        </p:txBody>
      </p:sp>
    </p:spTree>
    <p:extLst>
      <p:ext uri="{BB962C8B-B14F-4D97-AF65-F5344CB8AC3E}">
        <p14:creationId xmlns:p14="http://schemas.microsoft.com/office/powerpoint/2010/main" val="2450104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6948C-7111-5ACF-AB9D-EA8349AEF29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51F6984-9D55-BEBC-89F7-06F498D37A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89" y="-54429"/>
            <a:ext cx="12250189" cy="6966857"/>
          </a:xfrm>
          <a:prstGeom prst="rect">
            <a:avLst/>
          </a:prstGeom>
        </p:spPr>
      </p:pic>
      <p:sp>
        <p:nvSpPr>
          <p:cNvPr id="2" name="Title 1">
            <a:extLst>
              <a:ext uri="{FF2B5EF4-FFF2-40B4-BE49-F238E27FC236}">
                <a16:creationId xmlns:a16="http://schemas.microsoft.com/office/drawing/2014/main" id="{30035A00-D90F-5A19-2519-9FF64E0776CA}"/>
              </a:ext>
            </a:extLst>
          </p:cNvPr>
          <p:cNvSpPr>
            <a:spLocks noGrp="1"/>
          </p:cNvSpPr>
          <p:nvPr>
            <p:ph type="title"/>
          </p:nvPr>
        </p:nvSpPr>
        <p:spPr>
          <a:xfrm>
            <a:off x="691978" y="-37319"/>
            <a:ext cx="10614454" cy="1436712"/>
          </a:xfrm>
        </p:spPr>
        <p:txBody>
          <a:bodyPr>
            <a:normAutofit/>
          </a:bodyPr>
          <a:lstStyle/>
          <a:p>
            <a:r>
              <a:rPr lang="en-US" sz="4000" b="1" dirty="0">
                <a:solidFill>
                  <a:srgbClr val="4084C5"/>
                </a:solidFill>
                <a:latin typeface="Georgia" panose="02040502050405020303" pitchFamily="18" charset="0"/>
              </a:rPr>
              <a:t>Owner Occupancy and Lien Tracking</a:t>
            </a:r>
          </a:p>
        </p:txBody>
      </p:sp>
      <p:pic>
        <p:nvPicPr>
          <p:cNvPr id="7" name="Picture 6">
            <a:extLst>
              <a:ext uri="{FF2B5EF4-FFF2-40B4-BE49-F238E27FC236}">
                <a16:creationId xmlns:a16="http://schemas.microsoft.com/office/drawing/2014/main" id="{B94713B7-676F-7DB2-B26C-C4A5CBBAEA02}"/>
              </a:ext>
            </a:extLst>
          </p:cNvPr>
          <p:cNvPicPr>
            <a:picLocks noChangeAspect="1"/>
          </p:cNvPicPr>
          <p:nvPr/>
        </p:nvPicPr>
        <p:blipFill>
          <a:blip r:embed="rId4"/>
          <a:srcRect r="9258" b="4310"/>
          <a:stretch>
            <a:fillRect/>
          </a:stretch>
        </p:blipFill>
        <p:spPr>
          <a:xfrm>
            <a:off x="2091681" y="952500"/>
            <a:ext cx="8008636" cy="4699000"/>
          </a:xfrm>
          <a:prstGeom prst="rect">
            <a:avLst/>
          </a:prstGeom>
        </p:spPr>
      </p:pic>
      <p:sp>
        <p:nvSpPr>
          <p:cNvPr id="3" name="Page Number">
            <a:extLst>
              <a:ext uri="{FF2B5EF4-FFF2-40B4-BE49-F238E27FC236}">
                <a16:creationId xmlns:a16="http://schemas.microsoft.com/office/drawing/2014/main" id="{1B774D84-62C6-40C3-89F1-F4578016A958}"/>
              </a:ext>
            </a:extLst>
          </p:cNvPr>
          <p:cNvSpPr txBox="1"/>
          <p:nvPr/>
        </p:nvSpPr>
        <p:spPr>
          <a:xfrm>
            <a:off x="11556460" y="5155660"/>
            <a:ext cx="311284" cy="369332"/>
          </a:xfrm>
          <a:prstGeom prst="rect">
            <a:avLst/>
          </a:prstGeom>
          <a:noFill/>
        </p:spPr>
        <p:txBody>
          <a:bodyPr vertOverflow="overflow" vert="horz" wrap="none" rtlCol="0" anchor="t">
            <a:noAutofit/>
          </a:bodyPr>
          <a:lstStyle/>
          <a:p>
            <a:pPr algn="l"/>
            <a:r>
              <a:rPr lang="en-US">
                <a:solidFill>
                  <a:srgbClr val="000000"/>
                </a:solidFill>
              </a:rPr>
              <a:t>9</a:t>
            </a:r>
          </a:p>
        </p:txBody>
      </p:sp>
    </p:spTree>
    <p:extLst>
      <p:ext uri="{BB962C8B-B14F-4D97-AF65-F5344CB8AC3E}">
        <p14:creationId xmlns:p14="http://schemas.microsoft.com/office/powerpoint/2010/main" val="1165262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7DA31-160D-E109-B8CD-C3DA1A82729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4019232-EB07-29EC-395C-7F9B3EC922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89" y="-54429"/>
            <a:ext cx="12250189" cy="6966857"/>
          </a:xfrm>
          <a:prstGeom prst="rect">
            <a:avLst/>
          </a:prstGeom>
        </p:spPr>
      </p:pic>
      <p:sp>
        <p:nvSpPr>
          <p:cNvPr id="2" name="Title 1">
            <a:extLst>
              <a:ext uri="{FF2B5EF4-FFF2-40B4-BE49-F238E27FC236}">
                <a16:creationId xmlns:a16="http://schemas.microsoft.com/office/drawing/2014/main" id="{99C30C0B-0967-093B-9F25-1CE3D36A1871}"/>
              </a:ext>
            </a:extLst>
          </p:cNvPr>
          <p:cNvSpPr>
            <a:spLocks noGrp="1"/>
          </p:cNvSpPr>
          <p:nvPr>
            <p:ph type="title"/>
          </p:nvPr>
        </p:nvSpPr>
        <p:spPr>
          <a:xfrm>
            <a:off x="691978" y="-37319"/>
            <a:ext cx="10614454" cy="1436712"/>
          </a:xfrm>
        </p:spPr>
        <p:txBody>
          <a:bodyPr>
            <a:normAutofit/>
          </a:bodyPr>
          <a:lstStyle/>
          <a:p>
            <a:r>
              <a:rPr lang="en-US" b="1" dirty="0">
                <a:solidFill>
                  <a:srgbClr val="4084C5"/>
                </a:solidFill>
                <a:latin typeface="Georgia" panose="02040502050405020303" pitchFamily="18" charset="0"/>
              </a:rPr>
              <a:t>Create systems without a database?</a:t>
            </a:r>
            <a:endParaRPr lang="en-US" b="1" dirty="0">
              <a:solidFill>
                <a:srgbClr val="FF0000"/>
              </a:solidFill>
              <a:latin typeface="Georgia" panose="02040502050405020303" pitchFamily="18" charset="0"/>
            </a:endParaRPr>
          </a:p>
        </p:txBody>
      </p:sp>
      <p:sp>
        <p:nvSpPr>
          <p:cNvPr id="6" name="TextBox 5">
            <a:extLst>
              <a:ext uri="{FF2B5EF4-FFF2-40B4-BE49-F238E27FC236}">
                <a16:creationId xmlns:a16="http://schemas.microsoft.com/office/drawing/2014/main" id="{CE9ABDC0-514A-C97C-682C-48224F3A3241}"/>
              </a:ext>
            </a:extLst>
          </p:cNvPr>
          <p:cNvSpPr txBox="1"/>
          <p:nvPr/>
        </p:nvSpPr>
        <p:spPr>
          <a:xfrm>
            <a:off x="388961" y="1028260"/>
            <a:ext cx="8563970" cy="4893647"/>
          </a:xfrm>
          <a:prstGeom prst="rect">
            <a:avLst/>
          </a:prstGeom>
          <a:noFill/>
        </p:spPr>
        <p:txBody>
          <a:bodyPr wrap="square">
            <a:spAutoFit/>
          </a:bodyPr>
          <a:lstStyle/>
          <a:p>
            <a:pPr marL="800100" lvl="1" indent="-342900">
              <a:buFont typeface="Arial" panose="020B0604020202020204" pitchFamily="34" charset="0"/>
              <a:buChar char="•"/>
            </a:pPr>
            <a:r>
              <a:rPr lang="en-US" altLang="en-US" sz="2400" dirty="0"/>
              <a:t>Compliance isn’t just checking dates on documents; it includes all of the qualification nuances as “checks”</a:t>
            </a:r>
          </a:p>
          <a:p>
            <a:pPr marL="800100" lvl="1" indent="-342900">
              <a:buFont typeface="Arial" panose="020B0604020202020204" pitchFamily="34" charset="0"/>
              <a:buChar char="•"/>
            </a:pPr>
            <a:r>
              <a:rPr lang="en-US" altLang="en-US" sz="2400" dirty="0"/>
              <a:t>Create systems that are global and can adapt</a:t>
            </a:r>
          </a:p>
          <a:p>
            <a:pPr marL="800100" lvl="1" indent="-342900">
              <a:buFont typeface="Arial" panose="020B0604020202020204" pitchFamily="34" charset="0"/>
              <a:buChar char="•"/>
            </a:pPr>
            <a:r>
              <a:rPr lang="en-US" altLang="en-US" sz="2400" dirty="0"/>
              <a:t>Train staff to use systems and not their desktops</a:t>
            </a:r>
          </a:p>
          <a:p>
            <a:pPr marL="800100" lvl="1" indent="-342900">
              <a:buFont typeface="Arial" panose="020B0604020202020204" pitchFamily="34" charset="0"/>
              <a:buChar char="•"/>
            </a:pPr>
            <a:r>
              <a:rPr lang="en-US" altLang="en-US" sz="2400" dirty="0"/>
              <a:t>Paper and spreadsheets can be enough if you keep systems global</a:t>
            </a:r>
          </a:p>
          <a:p>
            <a:pPr marL="800100" lvl="1" indent="-342900">
              <a:buFont typeface="Arial" panose="020B0604020202020204" pitchFamily="34" charset="0"/>
              <a:buChar char="•"/>
            </a:pPr>
            <a:r>
              <a:rPr lang="en-US" altLang="en-US" sz="2400" dirty="0"/>
              <a:t>Build cross training and double checks into your compliance strategy</a:t>
            </a:r>
          </a:p>
          <a:p>
            <a:pPr marL="800100" lvl="1" indent="-342900">
              <a:buFont typeface="Arial" panose="020B0604020202020204" pitchFamily="34" charset="0"/>
              <a:buChar char="•"/>
            </a:pPr>
            <a:r>
              <a:rPr lang="en-US" altLang="en-US" sz="2400" dirty="0"/>
              <a:t>Build a system that allows you to look at </a:t>
            </a:r>
            <a:r>
              <a:rPr lang="en-US" altLang="en-US" sz="2400"/>
              <a:t>the totality of your work. </a:t>
            </a:r>
            <a:endParaRPr lang="en-US" altLang="en-US" sz="2400" dirty="0"/>
          </a:p>
          <a:p>
            <a:pPr marL="800100" lvl="1" indent="-342900">
              <a:buFont typeface="Arial" panose="020B0604020202020204" pitchFamily="34" charset="0"/>
              <a:buChar char="•"/>
            </a:pPr>
            <a:endParaRPr lang="en-US" altLang="en-US" sz="2400" dirty="0"/>
          </a:p>
          <a:p>
            <a:pPr marL="800100" lvl="1" indent="-342900">
              <a:buFont typeface="Arial" panose="020B0604020202020204" pitchFamily="34" charset="0"/>
              <a:buChar char="•"/>
            </a:pPr>
            <a:endParaRPr lang="en-US" altLang="en-US" sz="2400" dirty="0"/>
          </a:p>
        </p:txBody>
      </p:sp>
      <p:sp>
        <p:nvSpPr>
          <p:cNvPr id="3" name="Page Number">
            <a:extLst>
              <a:ext uri="{FF2B5EF4-FFF2-40B4-BE49-F238E27FC236}">
                <a16:creationId xmlns:a16="http://schemas.microsoft.com/office/drawing/2014/main" id="{A20852DF-6176-440A-83EC-B1BF7C879D98}"/>
              </a:ext>
            </a:extLst>
          </p:cNvPr>
          <p:cNvSpPr txBox="1"/>
          <p:nvPr/>
        </p:nvSpPr>
        <p:spPr>
          <a:xfrm>
            <a:off x="11556460" y="5155660"/>
            <a:ext cx="311284" cy="369332"/>
          </a:xfrm>
          <a:prstGeom prst="rect">
            <a:avLst/>
          </a:prstGeom>
          <a:noFill/>
        </p:spPr>
        <p:txBody>
          <a:bodyPr vertOverflow="overflow" vert="horz" wrap="none" rtlCol="0" anchor="t">
            <a:noAutofit/>
          </a:bodyPr>
          <a:lstStyle/>
          <a:p>
            <a:pPr algn="l"/>
            <a:r>
              <a:rPr lang="en-US">
                <a:solidFill>
                  <a:srgbClr val="000000"/>
                </a:solidFill>
              </a:rPr>
              <a:t>10</a:t>
            </a:r>
          </a:p>
        </p:txBody>
      </p:sp>
    </p:spTree>
    <p:extLst>
      <p:ext uri="{BB962C8B-B14F-4D97-AF65-F5344CB8AC3E}">
        <p14:creationId xmlns:p14="http://schemas.microsoft.com/office/powerpoint/2010/main" val="148340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73A5E"/>
        </a:solidFill>
        <a:effectLst/>
      </p:bgPr>
    </p:bg>
    <p:spTree>
      <p:nvGrpSpPr>
        <p:cNvPr id="1" name=""/>
        <p:cNvGrpSpPr/>
        <p:nvPr/>
      </p:nvGrpSpPr>
      <p:grpSpPr>
        <a:xfrm>
          <a:off x="0" y="0"/>
          <a:ext cx="1" cy="1"/>
          <a:chOff x="0" y="0"/>
          <a:chExt cx="1" cy="1"/>
        </a:xfrm>
      </p:grpSpPr>
      <p:pic>
        <p:nvPicPr>
          <p:cNvPr id="2" name="Image 0" descr="/mnt/data/070c01cf0e.png"/>
          <p:cNvPicPr>
            <a:picLocks noChangeAspect="1"/>
          </p:cNvPicPr>
          <p:nvPr/>
        </p:nvPicPr>
        <p:blipFill>
          <a:blip r:embed="rId3"/>
          <a:srcRect l="21409" r="21409"/>
          <a:stretch/>
        </p:blipFill>
        <p:spPr>
          <a:xfrm>
            <a:off x="6309360" y="0"/>
            <a:ext cx="5882335" cy="6858000"/>
          </a:xfrm>
          <a:prstGeom prst="rect">
            <a:avLst/>
          </a:prstGeom>
        </p:spPr>
      </p:pic>
      <p:sp>
        <p:nvSpPr>
          <p:cNvPr id="3" name="Shape 0"/>
          <p:cNvSpPr/>
          <p:nvPr/>
        </p:nvSpPr>
        <p:spPr>
          <a:xfrm>
            <a:off x="0" y="0"/>
            <a:ext cx="6720840" cy="6858000"/>
          </a:xfrm>
          <a:prstGeom prst="rect">
            <a:avLst/>
          </a:prstGeom>
          <a:solidFill>
            <a:srgbClr val="173A5E">
              <a:alpha val="98000"/>
            </a:srgbClr>
          </a:solidFill>
          <a:ln w="12700">
            <a:solidFill>
              <a:srgbClr val="173A5E"/>
            </a:solidFill>
            <a:prstDash val="solid"/>
          </a:ln>
        </p:spPr>
        <p:txBody>
          <a:bodyPr/>
          <a:lstStyle/>
          <a:p>
            <a:endParaRPr lang="en-US"/>
          </a:p>
        </p:txBody>
      </p:sp>
      <p:sp>
        <p:nvSpPr>
          <p:cNvPr id="4" name="Text 1"/>
          <p:cNvSpPr/>
          <p:nvPr/>
        </p:nvSpPr>
        <p:spPr>
          <a:xfrm>
            <a:off x="658368" y="1051560"/>
            <a:ext cx="5394960" cy="1417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1" i="0" u="none" strike="noStrike" kern="1200" cap="none" spc="0" normalizeH="0" baseline="0" noProof="0" dirty="0">
                <a:ln>
                  <a:noFill/>
                </a:ln>
                <a:solidFill>
                  <a:srgbClr val="FFFFFF"/>
                </a:solidFill>
                <a:effectLst/>
                <a:uLnTx/>
                <a:uFillTx/>
                <a:latin typeface="Aptos"/>
                <a:ea typeface="+mn-ea"/>
                <a:cs typeface="+mn-cs"/>
              </a:rPr>
              <a:t>CONSTRUCTION</a:t>
            </a:r>
            <a:endParaRPr kumimoji="0" lang="en-US" sz="34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1" i="0" u="none" strike="noStrike" kern="1200" cap="none" spc="0" normalizeH="0" baseline="0" noProof="0" dirty="0">
                <a:ln>
                  <a:noFill/>
                </a:ln>
                <a:solidFill>
                  <a:srgbClr val="FFFFFF"/>
                </a:solidFill>
                <a:effectLst/>
                <a:uLnTx/>
                <a:uFillTx/>
                <a:latin typeface="Aptos"/>
                <a:ea typeface="+mn-ea"/>
                <a:cs typeface="+mn-cs"/>
              </a:rPr>
              <a:t>MANAGEMENT</a:t>
            </a:r>
            <a:endParaRPr kumimoji="0" lang="en-US" sz="340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Text 2"/>
          <p:cNvSpPr/>
          <p:nvPr/>
        </p:nvSpPr>
        <p:spPr>
          <a:xfrm>
            <a:off x="685800" y="2697480"/>
            <a:ext cx="530352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dirty="0">
                <a:ln>
                  <a:noFill/>
                </a:ln>
                <a:solidFill>
                  <a:srgbClr val="DCE6EE"/>
                </a:solidFill>
                <a:effectLst/>
                <a:uLnTx/>
                <a:uFillTx/>
                <a:latin typeface="Aptos"/>
                <a:ea typeface="+mn-ea"/>
                <a:cs typeface="+mn-cs"/>
              </a:rPr>
              <a:t>NYS HCR-funded Housing Rehabili</a:t>
            </a:r>
            <a:r>
              <a:rPr kumimoji="0" lang="en-US" sz="1900" b="0" i="0" u="none" strike="noStrike" kern="1200" cap="none" spc="0" normalizeH="0" baseline="0" noProof="0">
                <a:ln>
                  <a:noFill/>
                </a:ln>
                <a:solidFill>
                  <a:srgbClr val="DCE6EE"/>
                </a:solidFill>
                <a:effectLst/>
                <a:uLnTx/>
                <a:uFillTx/>
                <a:latin typeface="Aptos"/>
                <a:ea typeface="+mn-ea"/>
                <a:cs typeface="+mn-cs"/>
              </a:rPr>
              <a:t>tation Projects</a:t>
            </a:r>
            <a:endParaRPr kumimoji="0" lang="en-US" sz="1900" b="0" i="0" u="none" strike="noStrike" kern="1200" cap="none" spc="0" normalizeH="0" baseline="0" noProof="0">
              <a:ln>
                <a:noFill/>
              </a:ln>
              <a:solidFill>
                <a:prstClr val="black"/>
              </a:solidFill>
              <a:effectLst/>
              <a:uLnTx/>
              <a:uFillTx/>
              <a:latin typeface="Aptos"/>
              <a:ea typeface="+mn-ea"/>
              <a:cs typeface="+mn-cs"/>
            </a:endParaRPr>
          </a:p>
        </p:txBody>
      </p:sp>
      <p:sp>
        <p:nvSpPr>
          <p:cNvPr id="6" name="Text 3"/>
          <p:cNvSpPr/>
          <p:nvPr/>
        </p:nvSpPr>
        <p:spPr>
          <a:xfrm>
            <a:off x="685800" y="3246120"/>
            <a:ext cx="521208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1C66A"/>
                </a:solidFill>
                <a:effectLst/>
                <a:uLnTx/>
                <a:uFillTx/>
                <a:latin typeface="Aptos"/>
                <a:ea typeface="+mn-ea"/>
                <a:cs typeface="+mn-cs"/>
              </a:rPr>
              <a:t>MHRP • MMHR • Rehabilitation • SRDI • HOME-ARP</a:t>
            </a:r>
            <a:endParaRPr kumimoji="0" lang="en-US" sz="1400" b="0" i="0" u="none" strike="noStrike" kern="1200" cap="none" spc="0" normalizeH="0" baseline="0" noProof="0">
              <a:ln>
                <a:noFill/>
              </a:ln>
              <a:solidFill>
                <a:prstClr val="black"/>
              </a:solidFill>
              <a:effectLst/>
              <a:uLnTx/>
              <a:uFillTx/>
              <a:latin typeface="Aptos"/>
              <a:ea typeface="+mn-ea"/>
              <a:cs typeface="+mn-cs"/>
            </a:endParaRPr>
          </a:p>
        </p:txBody>
      </p:sp>
      <p:sp>
        <p:nvSpPr>
          <p:cNvPr id="8" name="Text 5"/>
          <p:cNvSpPr/>
          <p:nvPr/>
        </p:nvSpPr>
        <p:spPr>
          <a:xfrm>
            <a:off x="685800" y="5687568"/>
            <a:ext cx="49377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CE6EE"/>
                </a:solidFill>
                <a:effectLst/>
                <a:uLnTx/>
                <a:uFillTx/>
                <a:latin typeface="Aptos"/>
                <a:ea typeface="+mn-ea"/>
                <a:cs typeface="+mn-cs"/>
              </a:rPr>
              <a:t>Kelly M. Robertson, LMSW-Greater Opportunities for Broome and Chenango, Inc.</a:t>
            </a:r>
            <a:endParaRPr kumimoji="0" lang="en-US" sz="1200" b="0" i="0" u="none" strike="noStrike" kern="1200" cap="none" spc="0" normalizeH="0" baseline="0" noProof="0" dirty="0">
              <a:ln>
                <a:noFill/>
              </a:ln>
              <a:solidFill>
                <a:srgbClr val="DCE6EE"/>
              </a:solidFill>
              <a:effectLst/>
              <a:uLnTx/>
              <a:uFillTx/>
              <a:latin typeface="Aptos"/>
              <a:ea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 cy="1"/>
          <a:chOff x="0" y="0"/>
          <a:chExt cx="1" cy="1"/>
        </a:xfrm>
      </p:grpSpPr>
      <p:sp>
        <p:nvSpPr>
          <p:cNvPr id="2" name="Text 0"/>
          <p:cNvSpPr/>
          <p:nvPr/>
        </p:nvSpPr>
        <p:spPr>
          <a:xfrm>
            <a:off x="596867" y="422245"/>
            <a:ext cx="11016013" cy="54150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73A5E"/>
                </a:solidFill>
                <a:effectLst/>
                <a:uLnTx/>
                <a:uFillTx/>
                <a:latin typeface="Aptos"/>
                <a:ea typeface="+mn-ea"/>
                <a:cs typeface="+mn-cs"/>
              </a:rPr>
              <a:t>One playbook, different program overlays</a:t>
            </a:r>
            <a:endParaRPr kumimoji="0" lang="en-US" sz="2800" b="0" i="0" u="none" strike="noStrike" kern="1200" cap="none" spc="0" normalizeH="0" baseline="0" noProof="0" dirty="0">
              <a:ln>
                <a:noFill/>
              </a:ln>
              <a:solidFill>
                <a:prstClr val="black"/>
              </a:solidFill>
              <a:effectLst/>
              <a:uLnTx/>
              <a:uFillTx/>
              <a:latin typeface="Aptos"/>
              <a:ea typeface="+mn-ea"/>
              <a:cs typeface="+mn-cs"/>
            </a:endParaRPr>
          </a:p>
        </p:txBody>
      </p:sp>
      <p:sp>
        <p:nvSpPr>
          <p:cNvPr id="3" name="Text 1"/>
          <p:cNvSpPr/>
          <p:nvPr/>
        </p:nvSpPr>
        <p:spPr>
          <a:xfrm>
            <a:off x="586219" y="769332"/>
            <a:ext cx="10833132" cy="101451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42424"/>
                </a:solidFill>
                <a:effectLst/>
                <a:highlight>
                  <a:srgbClr val="FAFAFA"/>
                </a:highlight>
                <a:uLnTx/>
                <a:uFillTx/>
                <a:latin typeface="Aptos"/>
                <a:ea typeface="+mn-ea"/>
                <a:cs typeface="+mn-cs"/>
              </a:rPr>
              <a:t>The core playbook — scope, environmental clearance, procurement, inspections, change control, closeout — never changes regardless of the grant. </a:t>
            </a:r>
            <a:r>
              <a:rPr kumimoji="0" lang="en-US" sz="1100" b="0" i="0" u="none" strike="noStrike" kern="1200" cap="none" spc="0" normalizeH="0" baseline="0" noProof="0">
                <a:ln>
                  <a:noFill/>
                </a:ln>
                <a:solidFill>
                  <a:srgbClr val="242424"/>
                </a:solidFill>
                <a:effectLst/>
                <a:highlight>
                  <a:srgbClr val="FAFAFA"/>
                </a:highlight>
                <a:uLnTx/>
                <a:uFillTx/>
                <a:latin typeface="Aptos"/>
                <a:ea typeface="+mn-ea"/>
                <a:cs typeface="+mn-cs"/>
              </a:rPr>
              <a:t>What changes is the additional layer each funding source stacks on: federal rules on a HOME‑ARP project, manufactured-housing standards on MHRP, underwriting and design review on a development deal.</a:t>
            </a:r>
            <a:endParaRPr kumimoji="0" lang="en-US" sz="1200" b="0" i="0" u="none" strike="noStrike" kern="1200" cap="none" spc="0" normalizeH="0" baseline="0" noProof="0">
              <a:ln>
                <a:noFill/>
              </a:ln>
              <a:solidFill>
                <a:srgbClr val="242424"/>
              </a:solidFill>
              <a:effectLst/>
              <a:highlight>
                <a:srgbClr val="FAFAFA"/>
              </a:highlight>
              <a:uLnTx/>
              <a:uFillTx/>
              <a:latin typeface="Aptos"/>
              <a:ea typeface="+mn-ea"/>
              <a:cs typeface="+mn-cs"/>
            </a:endParaRPr>
          </a:p>
        </p:txBody>
      </p:sp>
      <p:sp>
        <p:nvSpPr>
          <p:cNvPr id="4" name="Shape 2"/>
          <p:cNvSpPr/>
          <p:nvPr/>
        </p:nvSpPr>
        <p:spPr>
          <a:xfrm>
            <a:off x="594360" y="1600200"/>
            <a:ext cx="2651760" cy="3246120"/>
          </a:xfrm>
          <a:prstGeom prst="roundRect">
            <a:avLst>
              <a:gd name="adj" fmla="val 2069"/>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5" name="Shape 3"/>
          <p:cNvSpPr/>
          <p:nvPr/>
        </p:nvSpPr>
        <p:spPr>
          <a:xfrm>
            <a:off x="594360" y="1600200"/>
            <a:ext cx="91440" cy="3246120"/>
          </a:xfrm>
          <a:prstGeom prst="rect">
            <a:avLst/>
          </a:prstGeom>
          <a:solidFill>
            <a:srgbClr val="507C65"/>
          </a:solidFill>
          <a:ln w="12700">
            <a:solidFill>
              <a:srgbClr val="507C65"/>
            </a:solidFill>
            <a:prstDash val="solid"/>
          </a:ln>
        </p:spPr>
        <p:txBody>
          <a:bodyPr/>
          <a:lstStyle/>
          <a:p>
            <a:endParaRPr lang="en-US"/>
          </a:p>
        </p:txBody>
      </p:sp>
      <p:sp>
        <p:nvSpPr>
          <p:cNvPr id="6" name="Text 4"/>
          <p:cNvSpPr/>
          <p:nvPr/>
        </p:nvSpPr>
        <p:spPr>
          <a:xfrm>
            <a:off x="850392" y="1783080"/>
            <a:ext cx="21945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MHRP / MMHR</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5"/>
          <p:cNvSpPr/>
          <p:nvPr/>
        </p:nvSpPr>
        <p:spPr>
          <a:xfrm>
            <a:off x="850392" y="2221992"/>
            <a:ext cx="2194560" cy="245973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Replacement feasibility</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Site readiness and utilities</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Dealer / installer coordination</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Manufactured-home standards</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Shape 6"/>
          <p:cNvSpPr/>
          <p:nvPr/>
        </p:nvSpPr>
        <p:spPr>
          <a:xfrm>
            <a:off x="3429000" y="1600200"/>
            <a:ext cx="2651760" cy="3246120"/>
          </a:xfrm>
          <a:prstGeom prst="roundRect">
            <a:avLst>
              <a:gd name="adj" fmla="val 2069"/>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9" name="Shape 7"/>
          <p:cNvSpPr/>
          <p:nvPr/>
        </p:nvSpPr>
        <p:spPr>
          <a:xfrm>
            <a:off x="3429000" y="1600200"/>
            <a:ext cx="91440" cy="3246120"/>
          </a:xfrm>
          <a:prstGeom prst="rect">
            <a:avLst/>
          </a:prstGeom>
          <a:solidFill>
            <a:srgbClr val="2C6E9B"/>
          </a:solidFill>
          <a:ln w="12700">
            <a:solidFill>
              <a:srgbClr val="2C6E9B"/>
            </a:solidFill>
            <a:prstDash val="solid"/>
          </a:ln>
        </p:spPr>
        <p:txBody>
          <a:bodyPr/>
          <a:lstStyle/>
          <a:p>
            <a:endParaRPr lang="en-US"/>
          </a:p>
        </p:txBody>
      </p:sp>
      <p:sp>
        <p:nvSpPr>
          <p:cNvPr id="10" name="Text 8"/>
          <p:cNvSpPr/>
          <p:nvPr/>
        </p:nvSpPr>
        <p:spPr>
          <a:xfrm>
            <a:off x="3685032" y="1783080"/>
            <a:ext cx="21945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173A5E"/>
                </a:solidFill>
                <a:effectLst/>
                <a:uLnTx/>
                <a:uFillTx/>
                <a:latin typeface="Aptos"/>
                <a:ea typeface="+mn-ea"/>
                <a:cs typeface="+mn-cs"/>
              </a:rPr>
              <a:t>Housing Rehab</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Text 9"/>
          <p:cNvSpPr/>
          <p:nvPr/>
        </p:nvSpPr>
        <p:spPr>
          <a:xfrm>
            <a:off x="3685032" y="2221992"/>
            <a:ext cx="2194560" cy="245973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Inspection-driven scope</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Health and safety priorities</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Occupied-site logistics</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Change-order discipline</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Shape 10"/>
          <p:cNvSpPr/>
          <p:nvPr/>
        </p:nvSpPr>
        <p:spPr>
          <a:xfrm>
            <a:off x="6263640" y="1600200"/>
            <a:ext cx="2651760" cy="3246120"/>
          </a:xfrm>
          <a:prstGeom prst="roundRect">
            <a:avLst>
              <a:gd name="adj" fmla="val 2069"/>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13" name="Shape 11"/>
          <p:cNvSpPr/>
          <p:nvPr/>
        </p:nvSpPr>
        <p:spPr>
          <a:xfrm>
            <a:off x="6263640" y="1600200"/>
            <a:ext cx="91440" cy="3246120"/>
          </a:xfrm>
          <a:prstGeom prst="rect">
            <a:avLst/>
          </a:prstGeom>
          <a:solidFill>
            <a:srgbClr val="C89B3C"/>
          </a:solidFill>
          <a:ln w="12700">
            <a:solidFill>
              <a:srgbClr val="C89B3C"/>
            </a:solidFill>
            <a:prstDash val="solid"/>
          </a:ln>
        </p:spPr>
        <p:txBody>
          <a:bodyPr/>
          <a:lstStyle/>
          <a:p>
            <a:endParaRPr lang="en-US"/>
          </a:p>
        </p:txBody>
      </p:sp>
      <p:sp>
        <p:nvSpPr>
          <p:cNvPr id="14" name="Text 12"/>
          <p:cNvSpPr/>
          <p:nvPr/>
        </p:nvSpPr>
        <p:spPr>
          <a:xfrm>
            <a:off x="6519672" y="1783080"/>
            <a:ext cx="21945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173A5E"/>
                </a:solidFill>
                <a:effectLst/>
                <a:uLnTx/>
                <a:uFillTx/>
                <a:latin typeface="Aptos"/>
                <a:ea typeface="+mn-ea"/>
                <a:cs typeface="+mn-cs"/>
              </a:rPr>
              <a:t>SRDI / Development</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Text 13"/>
          <p:cNvSpPr/>
          <p:nvPr/>
        </p:nvSpPr>
        <p:spPr>
          <a:xfrm>
            <a:off x="6519672" y="2221992"/>
            <a:ext cx="2194560" cy="245973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Design and underwriting</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Multifamily standards</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Layered financing</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Closeout and conversion</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16" name="Shape 14"/>
          <p:cNvSpPr/>
          <p:nvPr/>
        </p:nvSpPr>
        <p:spPr>
          <a:xfrm>
            <a:off x="9098280" y="1600200"/>
            <a:ext cx="2514600" cy="3246120"/>
          </a:xfrm>
          <a:prstGeom prst="roundRect">
            <a:avLst>
              <a:gd name="adj" fmla="val 2182"/>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17" name="Shape 15"/>
          <p:cNvSpPr/>
          <p:nvPr/>
        </p:nvSpPr>
        <p:spPr>
          <a:xfrm>
            <a:off x="9098280" y="1600200"/>
            <a:ext cx="91440" cy="3246120"/>
          </a:xfrm>
          <a:prstGeom prst="rect">
            <a:avLst/>
          </a:prstGeom>
          <a:solidFill>
            <a:srgbClr val="A84A45"/>
          </a:solidFill>
          <a:ln w="12700">
            <a:solidFill>
              <a:srgbClr val="A84A45"/>
            </a:solidFill>
            <a:prstDash val="solid"/>
          </a:ln>
        </p:spPr>
        <p:txBody>
          <a:bodyPr/>
          <a:lstStyle/>
          <a:p>
            <a:endParaRPr lang="en-US"/>
          </a:p>
        </p:txBody>
      </p:sp>
      <p:sp>
        <p:nvSpPr>
          <p:cNvPr id="18" name="Text 16"/>
          <p:cNvSpPr/>
          <p:nvPr/>
        </p:nvSpPr>
        <p:spPr>
          <a:xfrm>
            <a:off x="9354312" y="1783080"/>
            <a:ext cx="205740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HOME-ARP</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Text 17"/>
          <p:cNvSpPr/>
          <p:nvPr/>
        </p:nvSpPr>
        <p:spPr>
          <a:xfrm>
            <a:off x="9354312" y="2221992"/>
            <a:ext cx="2057400" cy="245973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Eligible activity / population</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a:ln>
                  <a:noFill/>
                </a:ln>
                <a:solidFill>
                  <a:srgbClr val="24313D"/>
                </a:solidFill>
                <a:effectLst/>
                <a:uLnTx/>
                <a:uFillTx/>
                <a:latin typeface="Aptos"/>
                <a:ea typeface="+mn-ea"/>
                <a:cs typeface="+mn-cs"/>
              </a:rPr>
              <a:t>Part 58 environmental review (NEPA)</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Federal cross-cutting rules</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Long-term use controls</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20" name="Text 18"/>
          <p:cNvSpPr/>
          <p:nvPr/>
        </p:nvSpPr>
        <p:spPr>
          <a:xfrm>
            <a:off x="1097280" y="5285232"/>
            <a:ext cx="9966960" cy="5029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73A5E"/>
                </a:solidFill>
                <a:effectLst/>
                <a:uLnTx/>
                <a:uFillTx/>
                <a:latin typeface="Aptos"/>
                <a:ea typeface="+mn-ea"/>
                <a:cs typeface="+mn-cs"/>
              </a:rPr>
              <a:t>Rule of thumb: the most restrictive applicable requirement governs the project file.</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25" name="Slide Number Placeholder 0"/>
          <p:cNvSpPr>
            <a:spLocks noGrp="1"/>
          </p:cNvSpPr>
          <p:nvPr>
            <p:ph type="sldNum" sz="quarter" idx="4294967295"/>
          </p:nvPr>
        </p:nvSpPr>
        <p:spPr>
          <a:xfrm>
            <a:off x="11475720" y="6583680"/>
            <a:ext cx="219456"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800" b="0" i="0" u="none" strike="noStrike" kern="1200" cap="none" spc="0" normalizeH="0" baseline="0" noProof="0">
                <a:ln>
                  <a:noFill/>
                </a:ln>
                <a:solidFill>
                  <a:srgbClr val="607487"/>
                </a:solidFill>
                <a:effectLst/>
                <a:uLnTx/>
                <a:uFillTx/>
                <a:latin typeface="Aptos"/>
                <a:ea typeface="Apto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800" b="0" i="0" u="none" strike="noStrike" kern="1200" cap="none" spc="0" normalizeH="0" baseline="0" noProof="0">
              <a:ln>
                <a:noFill/>
              </a:ln>
              <a:solidFill>
                <a:srgbClr val="607487"/>
              </a:solidFill>
              <a:effectLst/>
              <a:uLnTx/>
              <a:uFillTx/>
              <a:latin typeface="Aptos"/>
              <a:ea typeface="Apto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 cy="1"/>
          <a:chOff x="0" y="0"/>
          <a:chExt cx="1" cy="1"/>
        </a:xfrm>
      </p:grpSpPr>
      <p:sp>
        <p:nvSpPr>
          <p:cNvPr id="2" name="Text 0"/>
          <p:cNvSpPr/>
          <p:nvPr/>
        </p:nvSpPr>
        <p:spPr>
          <a:xfrm>
            <a:off x="548640" y="566928"/>
            <a:ext cx="1106424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73A5E"/>
                </a:solidFill>
                <a:effectLst/>
                <a:uLnTx/>
                <a:uFillTx/>
                <a:latin typeface="Aptos"/>
                <a:ea typeface="+mn-ea"/>
                <a:cs typeface="+mn-cs"/>
              </a:rPr>
              <a:t>The construction manager’s control cycle</a:t>
            </a:r>
            <a:endParaRPr kumimoji="0" lang="en-US" sz="2800" b="0" i="0" u="none" strike="noStrike" kern="1200" cap="none" spc="0" normalizeH="0" baseline="0" noProof="0" dirty="0">
              <a:ln>
                <a:noFill/>
              </a:ln>
              <a:solidFill>
                <a:prstClr val="black"/>
              </a:solidFill>
              <a:effectLst/>
              <a:uLnTx/>
              <a:uFillTx/>
              <a:latin typeface="Aptos"/>
              <a:ea typeface="+mn-ea"/>
              <a:cs typeface="+mn-cs"/>
            </a:endParaRPr>
          </a:p>
        </p:txBody>
      </p:sp>
      <p:sp>
        <p:nvSpPr>
          <p:cNvPr id="3" name="Text 1"/>
          <p:cNvSpPr/>
          <p:nvPr/>
        </p:nvSpPr>
        <p:spPr>
          <a:xfrm>
            <a:off x="566928" y="1097280"/>
            <a:ext cx="108813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607487"/>
                </a:solidFill>
                <a:effectLst/>
                <a:uLnTx/>
                <a:uFillTx/>
                <a:latin typeface="Aptos"/>
                <a:ea typeface="+mn-ea"/>
                <a:cs typeface="+mn-cs"/>
              </a:rPr>
              <a:t>Every phase ends with a documented “go / no-go” decision.</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685800" y="1828800"/>
            <a:ext cx="1874520" cy="2377440"/>
          </a:xfrm>
          <a:prstGeom prst="roundRect">
            <a:avLst>
              <a:gd name="adj" fmla="val 2439"/>
            </a:avLst>
          </a:prstGeom>
          <a:solidFill>
            <a:srgbClr val="EEF3F7"/>
          </a:solidFill>
          <a:ln w="12700">
            <a:solidFill>
              <a:srgbClr val="CCD7E0"/>
            </a:solidFill>
            <a:prstDash val="solid"/>
          </a:ln>
          <a:effectLst>
            <a:outerShdw blurRad="12700" dist="5080" dir="2700000" algn="bl" rotWithShape="0">
              <a:srgbClr val="000000">
                <a:alpha val="8000"/>
              </a:srgbClr>
            </a:outerShdw>
          </a:effectLst>
        </p:spPr>
        <p:txBody>
          <a:bodyPr/>
          <a:lstStyle/>
          <a:p>
            <a:endParaRPr lang="en-US"/>
          </a:p>
        </p:txBody>
      </p:sp>
      <p:sp>
        <p:nvSpPr>
          <p:cNvPr id="5" name="Text 3"/>
          <p:cNvSpPr/>
          <p:nvPr/>
        </p:nvSpPr>
        <p:spPr>
          <a:xfrm>
            <a:off x="832104" y="2039112"/>
            <a:ext cx="1572768" cy="29260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173A5E"/>
                </a:solidFill>
                <a:effectLst/>
                <a:uLnTx/>
                <a:uFillTx/>
                <a:latin typeface="Aptos"/>
                <a:ea typeface="+mn-ea"/>
                <a:cs typeface="+mn-cs"/>
              </a:rPr>
              <a:t>1. Define</a:t>
            </a:r>
            <a:endParaRPr kumimoji="0" lang="en-US" sz="1700" b="0" i="0" u="none" strike="noStrike" kern="1200" cap="none" spc="0" normalizeH="0" baseline="0" noProof="0" dirty="0">
              <a:ln>
                <a:noFill/>
              </a:ln>
              <a:solidFill>
                <a:prstClr val="black"/>
              </a:solidFill>
              <a:effectLst/>
              <a:uLnTx/>
              <a:uFillTx/>
              <a:latin typeface="Aptos"/>
              <a:ea typeface="+mn-ea"/>
              <a:cs typeface="+mn-cs"/>
            </a:endParaRPr>
          </a:p>
        </p:txBody>
      </p:sp>
      <p:sp>
        <p:nvSpPr>
          <p:cNvPr id="6" name="Text 4"/>
          <p:cNvSpPr/>
          <p:nvPr/>
        </p:nvSpPr>
        <p:spPr>
          <a:xfrm>
            <a:off x="850392" y="2651760"/>
            <a:ext cx="1536192" cy="11430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Award terms</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Scope + budget</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Roles + approvals</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2578608" y="2743200"/>
            <a:ext cx="320040" cy="502920"/>
          </a:xfrm>
          <a:prstGeom prst="chevron">
            <a:avLst/>
          </a:prstGeom>
          <a:solidFill>
            <a:srgbClr val="C89B3C"/>
          </a:solidFill>
          <a:ln w="12700">
            <a:solidFill>
              <a:srgbClr val="C89B3C"/>
            </a:solidFill>
            <a:prstDash val="solid"/>
          </a:ln>
        </p:spPr>
        <p:txBody>
          <a:bodyPr/>
          <a:lstStyle/>
          <a:p>
            <a:endParaRPr lang="en-US"/>
          </a:p>
        </p:txBody>
      </p:sp>
      <p:sp>
        <p:nvSpPr>
          <p:cNvPr id="8" name="Shape 6"/>
          <p:cNvSpPr/>
          <p:nvPr/>
        </p:nvSpPr>
        <p:spPr>
          <a:xfrm>
            <a:off x="2907792" y="1828800"/>
            <a:ext cx="1874520" cy="2377440"/>
          </a:xfrm>
          <a:prstGeom prst="roundRect">
            <a:avLst>
              <a:gd name="adj" fmla="val 2439"/>
            </a:avLst>
          </a:prstGeom>
          <a:solidFill>
            <a:srgbClr val="FFFFFF"/>
          </a:solidFill>
          <a:ln w="25400">
            <a:solidFill>
              <a:srgbClr val="C89B3C"/>
            </a:solidFill>
            <a:prstDash val="solid"/>
          </a:ln>
          <a:effectLst>
            <a:outerShdw blurRad="12700" dist="5080" dir="2700000" algn="bl" rotWithShape="0">
              <a:srgbClr val="000000">
                <a:alpha val="8000"/>
              </a:srgbClr>
            </a:outerShdw>
          </a:effectLst>
        </p:spPr>
        <p:txBody>
          <a:bodyPr/>
          <a:lstStyle/>
          <a:p>
            <a:endParaRPr lang="en-US"/>
          </a:p>
        </p:txBody>
      </p:sp>
      <p:sp>
        <p:nvSpPr>
          <p:cNvPr id="9" name="Text 7"/>
          <p:cNvSpPr/>
          <p:nvPr/>
        </p:nvSpPr>
        <p:spPr>
          <a:xfrm>
            <a:off x="3054096" y="2039112"/>
            <a:ext cx="1572768" cy="29260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173A5E"/>
                </a:solidFill>
                <a:effectLst/>
                <a:uLnTx/>
                <a:uFillTx/>
                <a:latin typeface="Aptos"/>
                <a:ea typeface="+mn-ea"/>
                <a:cs typeface="+mn-cs"/>
              </a:rPr>
              <a:t>2. Clear</a:t>
            </a:r>
            <a:endParaRPr kumimoji="0" lang="en-US" sz="170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3072384" y="2651760"/>
            <a:ext cx="1536192" cy="11430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Site control</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Environmental</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Design / permits</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4800600" y="2743200"/>
            <a:ext cx="320040" cy="502920"/>
          </a:xfrm>
          <a:prstGeom prst="chevron">
            <a:avLst/>
          </a:prstGeom>
          <a:solidFill>
            <a:srgbClr val="C89B3C"/>
          </a:solidFill>
          <a:ln w="12700">
            <a:solidFill>
              <a:srgbClr val="C89B3C"/>
            </a:solidFill>
            <a:prstDash val="solid"/>
          </a:ln>
        </p:spPr>
        <p:txBody>
          <a:bodyPr/>
          <a:lstStyle/>
          <a:p>
            <a:endParaRPr lang="en-US"/>
          </a:p>
        </p:txBody>
      </p:sp>
      <p:sp>
        <p:nvSpPr>
          <p:cNvPr id="12" name="Shape 10"/>
          <p:cNvSpPr/>
          <p:nvPr/>
        </p:nvSpPr>
        <p:spPr>
          <a:xfrm>
            <a:off x="5129784" y="1828800"/>
            <a:ext cx="1874520" cy="2377440"/>
          </a:xfrm>
          <a:prstGeom prst="roundRect">
            <a:avLst>
              <a:gd name="adj" fmla="val 2439"/>
            </a:avLst>
          </a:prstGeom>
          <a:solidFill>
            <a:srgbClr val="EEF3F7"/>
          </a:solidFill>
          <a:ln w="12700">
            <a:solidFill>
              <a:srgbClr val="CCD7E0"/>
            </a:solidFill>
            <a:prstDash val="solid"/>
          </a:ln>
          <a:effectLst>
            <a:outerShdw blurRad="12700" dist="5080" dir="2700000" algn="bl" rotWithShape="0">
              <a:srgbClr val="000000">
                <a:alpha val="8000"/>
              </a:srgbClr>
            </a:outerShdw>
          </a:effectLst>
        </p:spPr>
        <p:txBody>
          <a:bodyPr/>
          <a:lstStyle/>
          <a:p>
            <a:endParaRPr lang="en-US"/>
          </a:p>
        </p:txBody>
      </p:sp>
      <p:sp>
        <p:nvSpPr>
          <p:cNvPr id="13" name="Text 11"/>
          <p:cNvSpPr/>
          <p:nvPr/>
        </p:nvSpPr>
        <p:spPr>
          <a:xfrm>
            <a:off x="5276088" y="2039112"/>
            <a:ext cx="1572768" cy="29260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173A5E"/>
                </a:solidFill>
                <a:effectLst/>
                <a:uLnTx/>
                <a:uFillTx/>
                <a:latin typeface="Aptos"/>
                <a:ea typeface="+mn-ea"/>
                <a:cs typeface="+mn-cs"/>
              </a:rPr>
              <a:t>3. Procure</a:t>
            </a:r>
            <a:endParaRPr kumimoji="0" lang="en-US" sz="170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5294376" y="2651760"/>
            <a:ext cx="1536192" cy="11430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Bid package</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Outreach</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Responsiveness</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7022592" y="2743200"/>
            <a:ext cx="320040" cy="502920"/>
          </a:xfrm>
          <a:prstGeom prst="chevron">
            <a:avLst/>
          </a:prstGeom>
          <a:solidFill>
            <a:srgbClr val="C89B3C"/>
          </a:solidFill>
          <a:ln w="12700">
            <a:solidFill>
              <a:srgbClr val="C89B3C"/>
            </a:solidFill>
            <a:prstDash val="solid"/>
          </a:ln>
        </p:spPr>
        <p:txBody>
          <a:bodyPr/>
          <a:lstStyle/>
          <a:p>
            <a:endParaRPr lang="en-US"/>
          </a:p>
        </p:txBody>
      </p:sp>
      <p:sp>
        <p:nvSpPr>
          <p:cNvPr id="16" name="Shape 14"/>
          <p:cNvSpPr/>
          <p:nvPr/>
        </p:nvSpPr>
        <p:spPr>
          <a:xfrm>
            <a:off x="7351776" y="1828800"/>
            <a:ext cx="1874520" cy="2377440"/>
          </a:xfrm>
          <a:prstGeom prst="roundRect">
            <a:avLst>
              <a:gd name="adj" fmla="val 2439"/>
            </a:avLst>
          </a:prstGeom>
          <a:solidFill>
            <a:srgbClr val="FFFFFF"/>
          </a:solidFill>
          <a:ln w="12700">
            <a:solidFill>
              <a:srgbClr val="CCD7E0"/>
            </a:solidFill>
            <a:prstDash val="solid"/>
          </a:ln>
          <a:effectLst>
            <a:outerShdw blurRad="12700" dist="5080" dir="2700000" algn="bl" rotWithShape="0">
              <a:srgbClr val="000000">
                <a:alpha val="8000"/>
              </a:srgbClr>
            </a:outerShdw>
          </a:effectLst>
        </p:spPr>
        <p:txBody>
          <a:bodyPr/>
          <a:lstStyle/>
          <a:p>
            <a:endParaRPr lang="en-US"/>
          </a:p>
        </p:txBody>
      </p:sp>
      <p:sp>
        <p:nvSpPr>
          <p:cNvPr id="17" name="Text 15"/>
          <p:cNvSpPr/>
          <p:nvPr/>
        </p:nvSpPr>
        <p:spPr>
          <a:xfrm>
            <a:off x="7498080" y="2039112"/>
            <a:ext cx="1572768" cy="29260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173A5E"/>
                </a:solidFill>
                <a:effectLst/>
                <a:uLnTx/>
                <a:uFillTx/>
                <a:latin typeface="Aptos"/>
                <a:ea typeface="+mn-ea"/>
                <a:cs typeface="+mn-cs"/>
              </a:rPr>
              <a:t>4. Build</a:t>
            </a:r>
            <a:endParaRPr kumimoji="0" lang="en-US" sz="170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7516368" y="2651760"/>
            <a:ext cx="1536192" cy="11430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Inspections</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Change control</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Payment review</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9244584" y="2743200"/>
            <a:ext cx="320040" cy="502920"/>
          </a:xfrm>
          <a:prstGeom prst="chevron">
            <a:avLst/>
          </a:prstGeom>
          <a:solidFill>
            <a:srgbClr val="C89B3C"/>
          </a:solidFill>
          <a:ln w="12700">
            <a:solidFill>
              <a:srgbClr val="C89B3C"/>
            </a:solidFill>
            <a:prstDash val="solid"/>
          </a:ln>
        </p:spPr>
        <p:txBody>
          <a:bodyPr/>
          <a:lstStyle/>
          <a:p>
            <a:endParaRPr lang="en-US"/>
          </a:p>
        </p:txBody>
      </p:sp>
      <p:sp>
        <p:nvSpPr>
          <p:cNvPr id="20" name="Shape 18"/>
          <p:cNvSpPr/>
          <p:nvPr/>
        </p:nvSpPr>
        <p:spPr>
          <a:xfrm>
            <a:off x="9573768" y="1828800"/>
            <a:ext cx="1874520" cy="2377440"/>
          </a:xfrm>
          <a:prstGeom prst="roundRect">
            <a:avLst>
              <a:gd name="adj" fmla="val 2439"/>
            </a:avLst>
          </a:prstGeom>
          <a:solidFill>
            <a:srgbClr val="EEF3F7"/>
          </a:solidFill>
          <a:ln w="12700">
            <a:solidFill>
              <a:srgbClr val="CCD7E0"/>
            </a:solidFill>
            <a:prstDash val="solid"/>
          </a:ln>
          <a:effectLst>
            <a:outerShdw blurRad="12700" dist="5080" dir="2700000" algn="bl" rotWithShape="0">
              <a:srgbClr val="000000">
                <a:alpha val="8000"/>
              </a:srgbClr>
            </a:outerShdw>
          </a:effectLst>
        </p:spPr>
        <p:txBody>
          <a:bodyPr/>
          <a:lstStyle/>
          <a:p>
            <a:endParaRPr lang="en-US"/>
          </a:p>
        </p:txBody>
      </p:sp>
      <p:sp>
        <p:nvSpPr>
          <p:cNvPr id="21" name="Text 19"/>
          <p:cNvSpPr/>
          <p:nvPr/>
        </p:nvSpPr>
        <p:spPr>
          <a:xfrm>
            <a:off x="9720072" y="2039112"/>
            <a:ext cx="1572768" cy="29260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173A5E"/>
                </a:solidFill>
                <a:effectLst/>
                <a:uLnTx/>
                <a:uFillTx/>
                <a:latin typeface="Aptos"/>
                <a:ea typeface="+mn-ea"/>
                <a:cs typeface="+mn-cs"/>
              </a:rPr>
              <a:t>5. Close</a:t>
            </a:r>
            <a:endParaRPr kumimoji="0" lang="en-US" sz="1700" b="0" i="0" u="none" strike="noStrike" kern="1200" cap="none" spc="0" normalizeH="0" baseline="0" noProof="0" dirty="0">
              <a:ln>
                <a:noFill/>
              </a:ln>
              <a:solidFill>
                <a:prstClr val="black"/>
              </a:solidFill>
              <a:effectLst/>
              <a:uLnTx/>
              <a:uFillTx/>
              <a:latin typeface="Aptos"/>
              <a:ea typeface="+mn-ea"/>
              <a:cs typeface="+mn-cs"/>
            </a:endParaRPr>
          </a:p>
        </p:txBody>
      </p:sp>
      <p:sp>
        <p:nvSpPr>
          <p:cNvPr id="22" name="Text 20"/>
          <p:cNvSpPr/>
          <p:nvPr/>
        </p:nvSpPr>
        <p:spPr>
          <a:xfrm>
            <a:off x="9738360" y="2651760"/>
            <a:ext cx="1536192" cy="114300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Punch list</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Closeout docs</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Final reimbursement</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23" name="Shape 21"/>
          <p:cNvSpPr/>
          <p:nvPr/>
        </p:nvSpPr>
        <p:spPr>
          <a:xfrm>
            <a:off x="2231136" y="4773168"/>
            <a:ext cx="7726680" cy="621792"/>
          </a:xfrm>
          <a:prstGeom prst="roundRect">
            <a:avLst>
              <a:gd name="adj" fmla="val 19048"/>
            </a:avLst>
          </a:prstGeom>
          <a:solidFill>
            <a:srgbClr val="A84A45"/>
          </a:solidFill>
          <a:ln w="12700">
            <a:solidFill>
              <a:srgbClr val="A84A45"/>
            </a:solidFill>
            <a:prstDash val="solid"/>
          </a:ln>
          <a:effectLst>
            <a:outerShdw blurRad="12700" dist="6350" dir="2700000" algn="bl" rotWithShape="0">
              <a:srgbClr val="000000">
                <a:alpha val="12000"/>
              </a:srgbClr>
            </a:outerShdw>
          </a:effectLst>
        </p:spPr>
        <p:txBody>
          <a:bodyPr/>
          <a:lstStyle/>
          <a:p>
            <a:endParaRPr lang="en-US"/>
          </a:p>
        </p:txBody>
      </p:sp>
      <p:sp>
        <p:nvSpPr>
          <p:cNvPr id="24" name="Text 22"/>
          <p:cNvSpPr/>
          <p:nvPr/>
        </p:nvSpPr>
        <p:spPr>
          <a:xfrm>
            <a:off x="2414016" y="4919472"/>
            <a:ext cx="7360920" cy="329184"/>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Aptos"/>
                <a:ea typeface="+mn-ea"/>
                <a:cs typeface="+mn-cs"/>
              </a:rPr>
              <a:t>No construction commitment before environmental clearance!!!</a:t>
            </a:r>
            <a:endParaRPr kumimoji="0" lang="en-US" sz="1100" b="0" i="0" u="none" strike="noStrike" kern="1200" cap="none" spc="0" normalizeH="0" baseline="0" noProof="0" dirty="0">
              <a:ln>
                <a:noFill/>
              </a:ln>
              <a:solidFill>
                <a:prstClr val="black"/>
              </a:solidFill>
              <a:effectLst/>
              <a:uLnTx/>
              <a:uFillTx/>
              <a:latin typeface="Aptos"/>
              <a:ea typeface="+mn-ea"/>
              <a:cs typeface="+mn-cs"/>
            </a:endParaRPr>
          </a:p>
        </p:txBody>
      </p:sp>
      <p:sp>
        <p:nvSpPr>
          <p:cNvPr id="25" name="Slide Number Placeholder 0"/>
          <p:cNvSpPr>
            <a:spLocks noGrp="1"/>
          </p:cNvSpPr>
          <p:nvPr>
            <p:ph type="sldNum" sz="quarter" idx="4294967295"/>
          </p:nvPr>
        </p:nvSpPr>
        <p:spPr>
          <a:xfrm>
            <a:off x="11475720" y="6583680"/>
            <a:ext cx="219456"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800" b="0" i="0" u="none" strike="noStrike" kern="1200" cap="none" spc="0" normalizeH="0" baseline="0" noProof="0">
                <a:ln>
                  <a:noFill/>
                </a:ln>
                <a:solidFill>
                  <a:srgbClr val="607487"/>
                </a:solidFill>
                <a:effectLst/>
                <a:uLnTx/>
                <a:uFillTx/>
                <a:latin typeface="Aptos"/>
                <a:ea typeface="Apto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800" b="0" i="0" u="none" strike="noStrike" kern="1200" cap="none" spc="0" normalizeH="0" baseline="0" noProof="0">
              <a:ln>
                <a:noFill/>
              </a:ln>
              <a:solidFill>
                <a:srgbClr val="607487"/>
              </a:solidFill>
              <a:effectLst/>
              <a:uLnTx/>
              <a:uFillTx/>
              <a:latin typeface="Aptos"/>
              <a:ea typeface="Apto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 cy="1"/>
          <a:chOff x="0" y="0"/>
          <a:chExt cx="1" cy="1"/>
        </a:xfrm>
      </p:grpSpPr>
      <p:sp>
        <p:nvSpPr>
          <p:cNvPr id="2" name="Text 0"/>
          <p:cNvSpPr/>
          <p:nvPr/>
        </p:nvSpPr>
        <p:spPr>
          <a:xfrm>
            <a:off x="548640" y="566928"/>
            <a:ext cx="1106424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173A5E"/>
                </a:solidFill>
                <a:effectLst/>
                <a:uLnTx/>
                <a:uFillTx/>
                <a:latin typeface="Aptos"/>
                <a:ea typeface="+mn-ea"/>
                <a:cs typeface="+mn-cs"/>
              </a:rPr>
              <a:t>Environmental review first: Protect Project Eligibility</a:t>
            </a:r>
            <a:endParaRPr kumimoji="0" lang="en-US" sz="2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66928" y="1097280"/>
            <a:ext cx="108813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607487"/>
                </a:solidFill>
                <a:effectLst/>
                <a:uLnTx/>
                <a:uFillTx/>
                <a:latin typeface="Aptos"/>
                <a:ea typeface="+mn-ea"/>
                <a:cs typeface="+mn-cs"/>
              </a:rPr>
              <a:t>Screen the site early, document the level of review, and do not outrun clearance.</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pic>
        <p:nvPicPr>
          <p:cNvPr id="4" name="Image 0" descr="/mnt/data/1a3933850b.png"/>
          <p:cNvPicPr>
            <a:picLocks noChangeAspect="1"/>
          </p:cNvPicPr>
          <p:nvPr/>
        </p:nvPicPr>
        <p:blipFill>
          <a:blip r:embed="rId3"/>
          <a:srcRect l="7732" r="7732"/>
          <a:stretch/>
        </p:blipFill>
        <p:spPr>
          <a:xfrm>
            <a:off x="594360" y="1353312"/>
            <a:ext cx="5623560" cy="4434840"/>
          </a:xfrm>
          <a:prstGeom prst="rect">
            <a:avLst/>
          </a:prstGeom>
        </p:spPr>
      </p:pic>
      <p:sp>
        <p:nvSpPr>
          <p:cNvPr id="5" name="Shape 2"/>
          <p:cNvSpPr/>
          <p:nvPr/>
        </p:nvSpPr>
        <p:spPr>
          <a:xfrm>
            <a:off x="6537960" y="1353312"/>
            <a:ext cx="5029200" cy="1234440"/>
          </a:xfrm>
          <a:prstGeom prst="roundRect">
            <a:avLst>
              <a:gd name="adj" fmla="val 4444"/>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6" name="Shape 3"/>
          <p:cNvSpPr/>
          <p:nvPr/>
        </p:nvSpPr>
        <p:spPr>
          <a:xfrm>
            <a:off x="6537960" y="1353312"/>
            <a:ext cx="91440" cy="1234440"/>
          </a:xfrm>
          <a:prstGeom prst="rect">
            <a:avLst/>
          </a:prstGeom>
          <a:solidFill>
            <a:srgbClr val="2C6E9B"/>
          </a:solidFill>
          <a:ln w="12700">
            <a:solidFill>
              <a:srgbClr val="2C6E9B"/>
            </a:solidFill>
            <a:prstDash val="solid"/>
          </a:ln>
        </p:spPr>
        <p:txBody>
          <a:bodyPr/>
          <a:lstStyle/>
          <a:p>
            <a:endParaRPr lang="en-US"/>
          </a:p>
        </p:txBody>
      </p:sp>
      <p:sp>
        <p:nvSpPr>
          <p:cNvPr id="7" name="Text 4"/>
          <p:cNvSpPr/>
          <p:nvPr/>
        </p:nvSpPr>
        <p:spPr>
          <a:xfrm>
            <a:off x="6793992" y="1536192"/>
            <a:ext cx="457200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Federal review / NEPA</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5"/>
          <p:cNvSpPr/>
          <p:nvPr/>
        </p:nvSpPr>
        <p:spPr>
          <a:xfrm>
            <a:off x="6793992" y="1975104"/>
            <a:ext cx="4572000" cy="44805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Determine responsible entity and review level. Address related laws and authorities under 24 CFR Parts 50 or 58.</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Shape 6"/>
          <p:cNvSpPr/>
          <p:nvPr/>
        </p:nvSpPr>
        <p:spPr>
          <a:xfrm>
            <a:off x="6537960" y="2770632"/>
            <a:ext cx="5029200" cy="1234440"/>
          </a:xfrm>
          <a:prstGeom prst="roundRect">
            <a:avLst>
              <a:gd name="adj" fmla="val 4444"/>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10" name="Shape 7"/>
          <p:cNvSpPr/>
          <p:nvPr/>
        </p:nvSpPr>
        <p:spPr>
          <a:xfrm>
            <a:off x="6537960" y="2770632"/>
            <a:ext cx="91440" cy="1234440"/>
          </a:xfrm>
          <a:prstGeom prst="rect">
            <a:avLst/>
          </a:prstGeom>
          <a:solidFill>
            <a:srgbClr val="507C65"/>
          </a:solidFill>
          <a:ln w="12700">
            <a:solidFill>
              <a:srgbClr val="507C65"/>
            </a:solidFill>
            <a:prstDash val="solid"/>
          </a:ln>
        </p:spPr>
        <p:txBody>
          <a:bodyPr/>
          <a:lstStyle/>
          <a:p>
            <a:endParaRPr lang="en-US"/>
          </a:p>
        </p:txBody>
      </p:sp>
      <p:sp>
        <p:nvSpPr>
          <p:cNvPr id="11" name="Text 8"/>
          <p:cNvSpPr/>
          <p:nvPr/>
        </p:nvSpPr>
        <p:spPr>
          <a:xfrm>
            <a:off x="6793992" y="2953512"/>
            <a:ext cx="457200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NYS / local review</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Text 9"/>
          <p:cNvSpPr/>
          <p:nvPr/>
        </p:nvSpPr>
        <p:spPr>
          <a:xfrm>
            <a:off x="6793992" y="3392424"/>
            <a:ext cx="4572000" cy="44805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Coordinate SEQR and local approvals as applicable. Confirm whether permits or consultations are required.</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13" name="Shape 10"/>
          <p:cNvSpPr/>
          <p:nvPr/>
        </p:nvSpPr>
        <p:spPr>
          <a:xfrm>
            <a:off x="6537960" y="4187952"/>
            <a:ext cx="5029200" cy="1600200"/>
          </a:xfrm>
          <a:prstGeom prst="roundRect">
            <a:avLst>
              <a:gd name="adj" fmla="val 3429"/>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14" name="Shape 11"/>
          <p:cNvSpPr/>
          <p:nvPr/>
        </p:nvSpPr>
        <p:spPr>
          <a:xfrm>
            <a:off x="6537960" y="4187952"/>
            <a:ext cx="91440" cy="1600200"/>
          </a:xfrm>
          <a:prstGeom prst="rect">
            <a:avLst/>
          </a:prstGeom>
          <a:solidFill>
            <a:srgbClr val="C89B3C"/>
          </a:solidFill>
          <a:ln w="12700">
            <a:solidFill>
              <a:srgbClr val="C89B3C"/>
            </a:solidFill>
            <a:prstDash val="solid"/>
          </a:ln>
        </p:spPr>
        <p:txBody>
          <a:bodyPr/>
          <a:lstStyle/>
          <a:p>
            <a:endParaRPr lang="en-US"/>
          </a:p>
        </p:txBody>
      </p:sp>
      <p:sp>
        <p:nvSpPr>
          <p:cNvPr id="15" name="Text 12"/>
          <p:cNvSpPr/>
          <p:nvPr/>
        </p:nvSpPr>
        <p:spPr>
          <a:xfrm>
            <a:off x="6793992" y="4370832"/>
            <a:ext cx="457200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Common rural screens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16" name="Text 13"/>
          <p:cNvSpPr/>
          <p:nvPr/>
        </p:nvSpPr>
        <p:spPr>
          <a:xfrm>
            <a:off x="6793992" y="4809744"/>
            <a:ext cx="4572000" cy="81381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Floodplain • wetlands • historic / archaeological resources • endangered species • noise • contamination / radon • water and wastewater</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17" name="Text 14"/>
          <p:cNvSpPr/>
          <p:nvPr/>
        </p:nvSpPr>
        <p:spPr>
          <a:xfrm>
            <a:off x="6720840" y="5943600"/>
            <a:ext cx="4663440" cy="2743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173A5E"/>
                </a:solidFill>
                <a:effectLst/>
                <a:uLnTx/>
                <a:uFillTx/>
                <a:latin typeface="Aptos"/>
                <a:ea typeface="+mn-ea"/>
                <a:cs typeface="+mn-cs"/>
              </a:rPr>
              <a:t>Document both the finding and the source used to reach it.</a:t>
            </a:r>
            <a:endParaRPr kumimoji="0" lang="en-US" sz="1400" b="0" i="0" u="none" strike="noStrike" kern="1200" cap="none" spc="0" normalizeH="0" baseline="0" noProof="0" dirty="0">
              <a:ln>
                <a:noFill/>
              </a:ln>
              <a:solidFill>
                <a:prstClr val="black"/>
              </a:solidFill>
              <a:effectLst/>
              <a:uLnTx/>
              <a:uFillTx/>
              <a:latin typeface="Aptos"/>
              <a:ea typeface="+mn-ea"/>
              <a:cs typeface="+mn-cs"/>
            </a:endParaRPr>
          </a:p>
        </p:txBody>
      </p:sp>
      <p:sp>
        <p:nvSpPr>
          <p:cNvPr id="25" name="Slide Number Placeholder 0"/>
          <p:cNvSpPr>
            <a:spLocks noGrp="1"/>
          </p:cNvSpPr>
          <p:nvPr>
            <p:ph type="sldNum" sz="quarter" idx="4294967295"/>
          </p:nvPr>
        </p:nvSpPr>
        <p:spPr>
          <a:xfrm>
            <a:off x="11475720" y="6583680"/>
            <a:ext cx="219456"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800" b="0" i="0" u="none" strike="noStrike" kern="1200" cap="none" spc="0" normalizeH="0" baseline="0" noProof="0">
                <a:ln>
                  <a:noFill/>
                </a:ln>
                <a:solidFill>
                  <a:srgbClr val="607487"/>
                </a:solidFill>
                <a:effectLst/>
                <a:uLnTx/>
                <a:uFillTx/>
                <a:latin typeface="Aptos"/>
                <a:ea typeface="Apto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800" b="0" i="0" u="none" strike="noStrike" kern="1200" cap="none" spc="0" normalizeH="0" baseline="0" noProof="0">
              <a:ln>
                <a:noFill/>
              </a:ln>
              <a:solidFill>
                <a:srgbClr val="607487"/>
              </a:solidFill>
              <a:effectLst/>
              <a:uLnTx/>
              <a:uFillTx/>
              <a:latin typeface="Aptos"/>
              <a:ea typeface="Apto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 cy="1"/>
          <a:chOff x="0" y="0"/>
          <a:chExt cx="1" cy="1"/>
        </a:xfrm>
      </p:grpSpPr>
      <p:sp>
        <p:nvSpPr>
          <p:cNvPr id="2" name="Text 0"/>
          <p:cNvSpPr/>
          <p:nvPr/>
        </p:nvSpPr>
        <p:spPr>
          <a:xfrm>
            <a:off x="548640" y="566928"/>
            <a:ext cx="1106424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73A5E"/>
                </a:solidFill>
                <a:effectLst/>
                <a:uLnTx/>
                <a:uFillTx/>
                <a:latin typeface="Aptos"/>
                <a:ea typeface="+mn-ea"/>
                <a:cs typeface="+mn-cs"/>
              </a:rPr>
              <a:t>DEC and Permitting:</a:t>
            </a:r>
            <a:r>
              <a:rPr kumimoji="0" lang="en-US" sz="2800" b="1" i="0" u="none" strike="noStrike" kern="1200" cap="none" spc="0" normalizeH="0" baseline="0" noProof="0">
                <a:ln>
                  <a:noFill/>
                </a:ln>
                <a:solidFill>
                  <a:srgbClr val="173A5E"/>
                </a:solidFill>
                <a:effectLst/>
                <a:uLnTx/>
                <a:uFillTx/>
                <a:latin typeface="Aptos"/>
                <a:ea typeface="+mn-ea"/>
                <a:cs typeface="+mn-cs"/>
              </a:rPr>
              <a:t> Build a Site-specific Matrix</a:t>
            </a:r>
            <a:endParaRPr kumimoji="0" lang="en-US" sz="2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66928" y="1097280"/>
            <a:ext cx="108813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607487"/>
                </a:solidFill>
                <a:effectLst/>
                <a:uLnTx/>
                <a:uFillTx/>
                <a:latin typeface="Aptos"/>
                <a:ea typeface="+mn-ea"/>
                <a:cs typeface="+mn-cs"/>
              </a:rPr>
              <a:t>“DEC required?” is not a yes/no question. It depends on the work, location, and resource affected.</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graphicFrame>
        <p:nvGraphicFramePr>
          <p:cNvPr id="6" name="Table 0"/>
          <p:cNvGraphicFramePr>
            <a:graphicFrameLocks noGrp="1"/>
          </p:cNvGraphicFramePr>
          <p:nvPr/>
        </p:nvGraphicFramePr>
        <p:xfrm>
          <a:off x="640080" y="1417320"/>
          <a:ext cx="10927080" cy="3730752"/>
        </p:xfrm>
        <a:graphic>
          <a:graphicData uri="http://schemas.openxmlformats.org/drawingml/2006/table">
            <a:tbl>
              <a:tblPr/>
              <a:tblGrid>
                <a:gridCol w="2331720">
                  <a:extLst>
                    <a:ext uri="{9D8B030D-6E8A-4147-A177-3AD203B41FA5}">
                      <a16:colId xmlns:a16="http://schemas.microsoft.com/office/drawing/2014/main" val="20000"/>
                    </a:ext>
                  </a:extLst>
                </a:gridCol>
                <a:gridCol w="3749040">
                  <a:extLst>
                    <a:ext uri="{9D8B030D-6E8A-4147-A177-3AD203B41FA5}">
                      <a16:colId xmlns:a16="http://schemas.microsoft.com/office/drawing/2014/main" val="20001"/>
                    </a:ext>
                  </a:extLst>
                </a:gridCol>
                <a:gridCol w="4846320">
                  <a:extLst>
                    <a:ext uri="{9D8B030D-6E8A-4147-A177-3AD203B41FA5}">
                      <a16:colId xmlns:a16="http://schemas.microsoft.com/office/drawing/2014/main" val="20002"/>
                    </a:ext>
                  </a:extLst>
                </a:gridCol>
              </a:tblGrid>
              <a:tr h="621792">
                <a:tc>
                  <a:txBody>
                    <a:bodyPr/>
                    <a:lstStyle/>
                    <a:p>
                      <a:pPr marL="0" indent="0">
                        <a:buNone/>
                      </a:pPr>
                      <a:r>
                        <a:rPr lang="en-US" sz="1200" dirty="0">
                          <a:solidFill>
                            <a:srgbClr val="24313D"/>
                          </a:solidFill>
                        </a:rPr>
                        <a:t>Trigger</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Potential path</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Construction control</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621792">
                <a:tc>
                  <a:txBody>
                    <a:bodyPr/>
                    <a:lstStyle/>
                    <a:p>
                      <a:pPr marL="0" indent="0">
                        <a:buNone/>
                      </a:pPr>
                      <a:r>
                        <a:rPr lang="en-US" sz="1200" dirty="0">
                          <a:solidFill>
                            <a:srgbClr val="24313D"/>
                          </a:solidFill>
                        </a:rPr>
                        <a:t>Wetlands / adjacent areas</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State and federal screening; jurisdiction check</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Map limits; protect buffers; incorporate permit conditions</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621792">
                <a:tc>
                  <a:txBody>
                    <a:bodyPr/>
                    <a:lstStyle/>
                    <a:p>
                      <a:pPr marL="0" indent="0">
                        <a:buNone/>
                      </a:pPr>
                      <a:r>
                        <a:rPr lang="en-US" sz="1200" dirty="0">
                          <a:solidFill>
                            <a:srgbClr val="24313D"/>
                          </a:solidFill>
                        </a:rPr>
                        <a:t>Soil disturbance / stormwater</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SPDES construction stormwater applicability</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SWPPP, inspections, stabilization, closeout</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21792">
                <a:tc>
                  <a:txBody>
                    <a:bodyPr/>
                    <a:lstStyle/>
                    <a:p>
                      <a:pPr marL="0" indent="0">
                        <a:buNone/>
                      </a:pPr>
                      <a:r>
                        <a:rPr lang="en-US" sz="1200" dirty="0">
                          <a:solidFill>
                            <a:srgbClr val="24313D"/>
                          </a:solidFill>
                        </a:rPr>
                        <a:t>Water / wastewater</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Public connection or private system approvals</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Capacity, design approval, testing, as-builts</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621792">
                <a:tc>
                  <a:txBody>
                    <a:bodyPr/>
                    <a:lstStyle/>
                    <a:p>
                      <a:pPr marL="0" indent="0">
                        <a:buNone/>
                      </a:pPr>
                      <a:r>
                        <a:rPr lang="en-US" sz="1200" dirty="0">
                          <a:solidFill>
                            <a:srgbClr val="24313D"/>
                          </a:solidFill>
                        </a:rPr>
                        <a:t>Hazardous materials / spills</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Investigation, handling, disposal or reporting</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Specifications, manifests, clearance documentation</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621792">
                <a:tc>
                  <a:txBody>
                    <a:bodyPr/>
                    <a:lstStyle/>
                    <a:p>
                      <a:pPr marL="0" indent="0">
                        <a:buNone/>
                      </a:pPr>
                      <a:r>
                        <a:rPr lang="en-US" sz="1200" dirty="0">
                          <a:solidFill>
                            <a:srgbClr val="24313D"/>
                          </a:solidFill>
                        </a:rPr>
                        <a:t>Stream crossing / protected waters</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Permit / consultation may apply</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tc>
                  <a:txBody>
                    <a:bodyPr/>
                    <a:lstStyle/>
                    <a:p>
                      <a:pPr marL="0" indent="0">
                        <a:buNone/>
                      </a:pPr>
                      <a:r>
                        <a:rPr lang="en-US" sz="1200" dirty="0">
                          <a:solidFill>
                            <a:srgbClr val="24313D"/>
                          </a:solidFill>
                        </a:rPr>
                        <a:t>Timing windows, erosion controls, restoration</a:t>
                      </a:r>
                      <a:endParaRPr lang="en-US" sz="1200" dirty="0"/>
                    </a:p>
                  </a:txBody>
                  <a:tcPr marT="91440" marB="91440">
                    <a:lnL w="12700" cap="flat" cmpd="sng" algn="ctr">
                      <a:solidFill>
                        <a:srgbClr val="CBD6DF"/>
                      </a:solidFill>
                      <a:prstDash val="solid"/>
                      <a:round/>
                      <a:headEnd type="none" w="med" len="med"/>
                      <a:tailEnd type="none" w="med" len="med"/>
                    </a:lnL>
                    <a:lnR w="12700" cap="flat" cmpd="sng" algn="ctr">
                      <a:solidFill>
                        <a:srgbClr val="CBD6DF"/>
                      </a:solidFill>
                      <a:prstDash val="solid"/>
                      <a:round/>
                      <a:headEnd type="none" w="med" len="med"/>
                      <a:tailEnd type="none" w="med" len="med"/>
                    </a:lnR>
                    <a:lnT w="12700" cap="flat" cmpd="sng" algn="ctr">
                      <a:solidFill>
                        <a:srgbClr val="CBD6DF"/>
                      </a:solidFill>
                      <a:prstDash val="solid"/>
                      <a:round/>
                      <a:headEnd type="none" w="med" len="med"/>
                      <a:tailEnd type="none" w="med" len="med"/>
                    </a:lnT>
                    <a:lnB w="12700" cap="flat" cmpd="sng" algn="ctr">
                      <a:solidFill>
                        <a:srgbClr val="CBD6DF"/>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5" name="Shape 2"/>
          <p:cNvSpPr/>
          <p:nvPr/>
        </p:nvSpPr>
        <p:spPr>
          <a:xfrm>
            <a:off x="640080" y="1417320"/>
            <a:ext cx="10927080" cy="621792"/>
          </a:xfrm>
          <a:prstGeom prst="rect">
            <a:avLst/>
          </a:prstGeom>
          <a:solidFill>
            <a:srgbClr val="173A5E"/>
          </a:solidFill>
          <a:ln w="12700">
            <a:solidFill>
              <a:srgbClr val="173A5E"/>
            </a:solidFill>
            <a:prstDash val="solid"/>
          </a:ln>
        </p:spPr>
        <p:txBody>
          <a:bodyPr/>
          <a:lstStyle/>
          <a:p>
            <a:endParaRPr lang="en-US"/>
          </a:p>
        </p:txBody>
      </p:sp>
      <p:sp>
        <p:nvSpPr>
          <p:cNvPr id="4" name="Text 3"/>
          <p:cNvSpPr/>
          <p:nvPr/>
        </p:nvSpPr>
        <p:spPr>
          <a:xfrm>
            <a:off x="786384" y="1609344"/>
            <a:ext cx="19202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FFFFFF"/>
                </a:solidFill>
                <a:effectLst/>
                <a:uLnTx/>
                <a:uFillTx/>
                <a:latin typeface="Aptos"/>
                <a:ea typeface="+mn-ea"/>
                <a:cs typeface="+mn-cs"/>
              </a:rPr>
              <a:t>Trigger</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4"/>
          <p:cNvSpPr/>
          <p:nvPr/>
        </p:nvSpPr>
        <p:spPr>
          <a:xfrm>
            <a:off x="3044952" y="1609344"/>
            <a:ext cx="338328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FFFFFF"/>
                </a:solidFill>
                <a:effectLst/>
                <a:uLnTx/>
                <a:uFillTx/>
                <a:latin typeface="Aptos"/>
                <a:ea typeface="+mn-ea"/>
                <a:cs typeface="+mn-cs"/>
              </a:rPr>
              <a:t>Potential path</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5"/>
          <p:cNvSpPr/>
          <p:nvPr/>
        </p:nvSpPr>
        <p:spPr>
          <a:xfrm>
            <a:off x="6839712" y="1609344"/>
            <a:ext cx="42062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FFFFFF"/>
                </a:solidFill>
                <a:effectLst/>
                <a:uLnTx/>
                <a:uFillTx/>
                <a:latin typeface="Aptos"/>
                <a:ea typeface="+mn-ea"/>
                <a:cs typeface="+mn-cs"/>
              </a:rPr>
              <a:t>Construction control</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Text 6"/>
          <p:cNvSpPr/>
          <p:nvPr/>
        </p:nvSpPr>
        <p:spPr>
          <a:xfrm>
            <a:off x="1097280" y="5989320"/>
            <a:ext cx="9966960" cy="32004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173A5E"/>
                </a:solidFill>
                <a:effectLst/>
                <a:uLnTx/>
                <a:uFillTx/>
                <a:latin typeface="Aptos"/>
                <a:ea typeface="+mn-ea"/>
                <a:cs typeface="+mn-cs"/>
              </a:rPr>
              <a:t>Assign one owner for each permit, condition, inspection, and closeout deliverable.</a:t>
            </a:r>
            <a:endParaRPr kumimoji="0" lang="en-US" sz="1700" b="0" i="0" u="none" strike="noStrike" kern="1200" cap="none" spc="0" normalizeH="0" baseline="0" noProof="0" dirty="0">
              <a:ln>
                <a:noFill/>
              </a:ln>
              <a:solidFill>
                <a:prstClr val="black"/>
              </a:solidFill>
              <a:effectLst/>
              <a:uLnTx/>
              <a:uFillTx/>
              <a:latin typeface="Aptos"/>
              <a:ea typeface="+mn-ea"/>
              <a:cs typeface="+mn-cs"/>
            </a:endParaRPr>
          </a:p>
        </p:txBody>
      </p:sp>
      <p:sp>
        <p:nvSpPr>
          <p:cNvPr id="25" name="Slide Number Placeholder 0"/>
          <p:cNvSpPr>
            <a:spLocks noGrp="1"/>
          </p:cNvSpPr>
          <p:nvPr>
            <p:ph type="sldNum" sz="quarter" idx="4294967295"/>
          </p:nvPr>
        </p:nvSpPr>
        <p:spPr>
          <a:xfrm>
            <a:off x="11475720" y="6583680"/>
            <a:ext cx="219456"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800" b="0" i="0" u="none" strike="noStrike" kern="1200" cap="none" spc="0" normalizeH="0" baseline="0" noProof="0">
                <a:ln>
                  <a:noFill/>
                </a:ln>
                <a:solidFill>
                  <a:srgbClr val="607487"/>
                </a:solidFill>
                <a:effectLst/>
                <a:uLnTx/>
                <a:uFillTx/>
                <a:latin typeface="Aptos"/>
                <a:ea typeface="Apto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800" b="0" i="0" u="none" strike="noStrike" kern="1200" cap="none" spc="0" normalizeH="0" baseline="0" noProof="0">
              <a:ln>
                <a:noFill/>
              </a:ln>
              <a:solidFill>
                <a:srgbClr val="607487"/>
              </a:solidFill>
              <a:effectLst/>
              <a:uLnTx/>
              <a:uFillTx/>
              <a:latin typeface="Aptos"/>
              <a:ea typeface="Apto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 cy="1"/>
          <a:chOff x="0" y="0"/>
          <a:chExt cx="1" cy="1"/>
        </a:xfrm>
      </p:grpSpPr>
      <p:sp>
        <p:nvSpPr>
          <p:cNvPr id="2" name="Text 0"/>
          <p:cNvSpPr/>
          <p:nvPr/>
        </p:nvSpPr>
        <p:spPr>
          <a:xfrm>
            <a:off x="548640" y="566928"/>
            <a:ext cx="1106424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173A5E"/>
                </a:solidFill>
                <a:effectLst/>
                <a:uLnTx/>
                <a:uFillTx/>
                <a:latin typeface="Aptos"/>
                <a:ea typeface="+mn-ea"/>
                <a:cs typeface="+mn-cs"/>
              </a:rPr>
              <a:t>Procurement and Bidding: Fairness must be visible</a:t>
            </a:r>
            <a:endParaRPr kumimoji="0" lang="en-US" sz="2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66928" y="1097280"/>
            <a:ext cx="108813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607487"/>
                </a:solidFill>
                <a:effectLst/>
                <a:uLnTx/>
                <a:uFillTx/>
                <a:latin typeface="Aptos"/>
                <a:ea typeface="+mn-ea"/>
                <a:cs typeface="+mn-cs"/>
              </a:rPr>
              <a:t>A defensible file shows competition, consistent information, objective evaluation, and approval.</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pic>
        <p:nvPicPr>
          <p:cNvPr id="4" name="Image 0" descr="/mnt/data/1fa57d20b1.png"/>
          <p:cNvPicPr>
            <a:picLocks noChangeAspect="1"/>
          </p:cNvPicPr>
          <p:nvPr/>
        </p:nvPicPr>
        <p:blipFill>
          <a:blip r:embed="rId3"/>
          <a:srcRect l="9176" r="9176"/>
          <a:stretch/>
        </p:blipFill>
        <p:spPr>
          <a:xfrm>
            <a:off x="6629400" y="1481328"/>
            <a:ext cx="4983480" cy="4069080"/>
          </a:xfrm>
          <a:prstGeom prst="rect">
            <a:avLst/>
          </a:prstGeom>
        </p:spPr>
      </p:pic>
      <p:sp>
        <p:nvSpPr>
          <p:cNvPr id="5" name="Shape 2"/>
          <p:cNvSpPr/>
          <p:nvPr/>
        </p:nvSpPr>
        <p:spPr>
          <a:xfrm>
            <a:off x="658368" y="1536192"/>
            <a:ext cx="384048" cy="384048"/>
          </a:xfrm>
          <a:prstGeom prst="ellipse">
            <a:avLst/>
          </a:prstGeom>
          <a:solidFill>
            <a:srgbClr val="C89B3C"/>
          </a:solidFill>
          <a:ln w="12700">
            <a:solidFill>
              <a:srgbClr val="C89B3C"/>
            </a:solidFill>
            <a:prstDash val="solid"/>
          </a:ln>
        </p:spPr>
        <p:txBody>
          <a:bodyPr/>
          <a:lstStyle/>
          <a:p>
            <a:endParaRPr lang="en-US"/>
          </a:p>
        </p:txBody>
      </p:sp>
      <p:sp>
        <p:nvSpPr>
          <p:cNvPr id="6" name="Text 3"/>
          <p:cNvSpPr/>
          <p:nvPr/>
        </p:nvSpPr>
        <p:spPr>
          <a:xfrm>
            <a:off x="658368" y="1600200"/>
            <a:ext cx="384048" cy="16459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Aptos"/>
                <a:ea typeface="+mn-ea"/>
                <a:cs typeface="+mn-cs"/>
              </a:rPr>
              <a:t>1</a:t>
            </a:r>
            <a:endParaRPr kumimoji="0" lang="en-US" sz="11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4"/>
          <p:cNvSpPr/>
          <p:nvPr/>
        </p:nvSpPr>
        <p:spPr>
          <a:xfrm>
            <a:off x="1170432" y="1490472"/>
            <a:ext cx="192024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173A5E"/>
                </a:solidFill>
                <a:effectLst/>
                <a:uLnTx/>
                <a:uFillTx/>
                <a:latin typeface="Aptos"/>
                <a:ea typeface="+mn-ea"/>
                <a:cs typeface="+mn-cs"/>
              </a:rPr>
              <a:t>Complete bid package</a:t>
            </a:r>
            <a:endParaRPr kumimoji="0" lang="en-US" sz="15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5"/>
          <p:cNvSpPr/>
          <p:nvPr/>
        </p:nvSpPr>
        <p:spPr>
          <a:xfrm>
            <a:off x="1170432" y="1819656"/>
            <a:ext cx="4983480" cy="56692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24313D"/>
                </a:solidFill>
                <a:effectLst/>
                <a:uLnTx/>
                <a:uFillTx/>
                <a:latin typeface="Aptos"/>
                <a:ea typeface="+mn-ea"/>
                <a:cs typeface="+mn-cs"/>
              </a:rPr>
              <a:t>Plans / work write-up, specifications, alternates, schedule, insurance, labor requirements, supplier-diversity forms.</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Shape 6"/>
          <p:cNvSpPr/>
          <p:nvPr/>
        </p:nvSpPr>
        <p:spPr>
          <a:xfrm>
            <a:off x="658368" y="2569464"/>
            <a:ext cx="384048" cy="384048"/>
          </a:xfrm>
          <a:prstGeom prst="ellipse">
            <a:avLst/>
          </a:prstGeom>
          <a:solidFill>
            <a:srgbClr val="2C6E9B"/>
          </a:solidFill>
          <a:ln w="12700">
            <a:solidFill>
              <a:srgbClr val="2C6E9B"/>
            </a:solidFill>
            <a:prstDash val="solid"/>
          </a:ln>
        </p:spPr>
        <p:txBody>
          <a:bodyPr/>
          <a:lstStyle/>
          <a:p>
            <a:endParaRPr lang="en-US"/>
          </a:p>
        </p:txBody>
      </p:sp>
      <p:sp>
        <p:nvSpPr>
          <p:cNvPr id="10" name="Text 7"/>
          <p:cNvSpPr/>
          <p:nvPr/>
        </p:nvSpPr>
        <p:spPr>
          <a:xfrm>
            <a:off x="658368" y="2633472"/>
            <a:ext cx="384048" cy="16459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Aptos"/>
                <a:ea typeface="+mn-ea"/>
                <a:cs typeface="+mn-cs"/>
              </a:rPr>
              <a:t>2</a:t>
            </a:r>
            <a:endParaRPr kumimoji="0" lang="en-US" sz="110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Text 8"/>
          <p:cNvSpPr/>
          <p:nvPr/>
        </p:nvSpPr>
        <p:spPr>
          <a:xfrm>
            <a:off x="1170432" y="2523744"/>
            <a:ext cx="192024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173A5E"/>
                </a:solidFill>
                <a:effectLst/>
                <a:uLnTx/>
                <a:uFillTx/>
                <a:latin typeface="Aptos"/>
                <a:ea typeface="+mn-ea"/>
                <a:cs typeface="+mn-cs"/>
              </a:rPr>
              <a:t>Equal access</a:t>
            </a:r>
            <a:endParaRPr kumimoji="0" lang="en-US" sz="150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Text 9"/>
          <p:cNvSpPr/>
          <p:nvPr/>
        </p:nvSpPr>
        <p:spPr>
          <a:xfrm>
            <a:off x="1170432" y="2852928"/>
            <a:ext cx="4983480" cy="56692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24313D"/>
                </a:solidFill>
                <a:effectLst/>
                <a:uLnTx/>
                <a:uFillTx/>
                <a:latin typeface="Aptos"/>
                <a:ea typeface="+mn-ea"/>
                <a:cs typeface="+mn-cs"/>
              </a:rPr>
              <a:t>Advertise through required channels; document outreach; issue written addenda to all bidders.</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13" name="Shape 10"/>
          <p:cNvSpPr/>
          <p:nvPr/>
        </p:nvSpPr>
        <p:spPr>
          <a:xfrm>
            <a:off x="658368" y="3602736"/>
            <a:ext cx="384048" cy="384048"/>
          </a:xfrm>
          <a:prstGeom prst="ellipse">
            <a:avLst/>
          </a:prstGeom>
          <a:solidFill>
            <a:srgbClr val="2C6E9B"/>
          </a:solidFill>
          <a:ln w="12700">
            <a:solidFill>
              <a:srgbClr val="2C6E9B"/>
            </a:solidFill>
            <a:prstDash val="solid"/>
          </a:ln>
        </p:spPr>
        <p:txBody>
          <a:bodyPr/>
          <a:lstStyle/>
          <a:p>
            <a:endParaRPr lang="en-US"/>
          </a:p>
        </p:txBody>
      </p:sp>
      <p:sp>
        <p:nvSpPr>
          <p:cNvPr id="14" name="Text 11"/>
          <p:cNvSpPr/>
          <p:nvPr/>
        </p:nvSpPr>
        <p:spPr>
          <a:xfrm>
            <a:off x="658368" y="3666744"/>
            <a:ext cx="384048" cy="16459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Aptos"/>
                <a:ea typeface="+mn-ea"/>
                <a:cs typeface="+mn-cs"/>
              </a:rPr>
              <a:t>3</a:t>
            </a:r>
            <a:endParaRPr kumimoji="0" lang="en-US" sz="110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Text 12"/>
          <p:cNvSpPr/>
          <p:nvPr/>
        </p:nvSpPr>
        <p:spPr>
          <a:xfrm>
            <a:off x="1170432" y="3557016"/>
            <a:ext cx="192024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173A5E"/>
                </a:solidFill>
                <a:effectLst/>
                <a:uLnTx/>
                <a:uFillTx/>
                <a:latin typeface="Aptos"/>
                <a:ea typeface="+mn-ea"/>
                <a:cs typeface="+mn-cs"/>
              </a:rPr>
              <a:t>Responsive + responsible</a:t>
            </a:r>
            <a:endParaRPr kumimoji="0" lang="en-US" sz="1500" b="0" i="0" u="none" strike="noStrike" kern="1200" cap="none" spc="0" normalizeH="0" baseline="0" noProof="0" dirty="0">
              <a:ln>
                <a:noFill/>
              </a:ln>
              <a:solidFill>
                <a:prstClr val="black"/>
              </a:solidFill>
              <a:effectLst/>
              <a:uLnTx/>
              <a:uFillTx/>
              <a:latin typeface="Aptos"/>
              <a:ea typeface="+mn-ea"/>
              <a:cs typeface="+mn-cs"/>
            </a:endParaRPr>
          </a:p>
        </p:txBody>
      </p:sp>
      <p:sp>
        <p:nvSpPr>
          <p:cNvPr id="16" name="Text 13"/>
          <p:cNvSpPr/>
          <p:nvPr/>
        </p:nvSpPr>
        <p:spPr>
          <a:xfrm>
            <a:off x="1170432" y="3886200"/>
            <a:ext cx="4983480" cy="56692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24313D"/>
                </a:solidFill>
                <a:effectLst/>
                <a:uLnTx/>
                <a:uFillTx/>
                <a:latin typeface="Aptos"/>
                <a:ea typeface="+mn-ea"/>
                <a:cs typeface="+mn-cs"/>
              </a:rPr>
              <a:t>Evaluate against published requirements; check qualifications, exclusions, capacity, and references.</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17" name="Shape 14"/>
          <p:cNvSpPr/>
          <p:nvPr/>
        </p:nvSpPr>
        <p:spPr>
          <a:xfrm>
            <a:off x="658368" y="4636008"/>
            <a:ext cx="384048" cy="384048"/>
          </a:xfrm>
          <a:prstGeom prst="ellipse">
            <a:avLst/>
          </a:prstGeom>
          <a:solidFill>
            <a:srgbClr val="2C6E9B"/>
          </a:solidFill>
          <a:ln w="12700">
            <a:solidFill>
              <a:srgbClr val="2C6E9B"/>
            </a:solidFill>
            <a:prstDash val="solid"/>
          </a:ln>
        </p:spPr>
        <p:txBody>
          <a:bodyPr/>
          <a:lstStyle/>
          <a:p>
            <a:endParaRPr lang="en-US"/>
          </a:p>
        </p:txBody>
      </p:sp>
      <p:sp>
        <p:nvSpPr>
          <p:cNvPr id="18" name="Text 15"/>
          <p:cNvSpPr/>
          <p:nvPr/>
        </p:nvSpPr>
        <p:spPr>
          <a:xfrm>
            <a:off x="658368" y="4700016"/>
            <a:ext cx="384048" cy="16459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Aptos"/>
                <a:ea typeface="+mn-ea"/>
                <a:cs typeface="+mn-cs"/>
              </a:rPr>
              <a:t>4</a:t>
            </a:r>
            <a:endParaRPr kumimoji="0" lang="en-US" sz="110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Text 16"/>
          <p:cNvSpPr/>
          <p:nvPr/>
        </p:nvSpPr>
        <p:spPr>
          <a:xfrm>
            <a:off x="1170432" y="4590288"/>
            <a:ext cx="192024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173A5E"/>
                </a:solidFill>
                <a:effectLst/>
                <a:uLnTx/>
                <a:uFillTx/>
                <a:latin typeface="Aptos"/>
                <a:ea typeface="+mn-ea"/>
                <a:cs typeface="+mn-cs"/>
              </a:rPr>
              <a:t>Award record</a:t>
            </a:r>
            <a:endParaRPr kumimoji="0" lang="en-US" sz="1500" b="0" i="0" u="none" strike="noStrike" kern="1200" cap="none" spc="0" normalizeH="0" baseline="0" noProof="0" dirty="0">
              <a:ln>
                <a:noFill/>
              </a:ln>
              <a:solidFill>
                <a:prstClr val="black"/>
              </a:solidFill>
              <a:effectLst/>
              <a:uLnTx/>
              <a:uFillTx/>
              <a:latin typeface="Aptos"/>
              <a:ea typeface="+mn-ea"/>
              <a:cs typeface="+mn-cs"/>
            </a:endParaRPr>
          </a:p>
        </p:txBody>
      </p:sp>
      <p:sp>
        <p:nvSpPr>
          <p:cNvPr id="20" name="Text 17"/>
          <p:cNvSpPr/>
          <p:nvPr/>
        </p:nvSpPr>
        <p:spPr>
          <a:xfrm>
            <a:off x="1170432" y="4919472"/>
            <a:ext cx="4983480" cy="56692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24313D"/>
                </a:solidFill>
                <a:effectLst/>
                <a:uLnTx/>
                <a:uFillTx/>
                <a:latin typeface="Aptos"/>
                <a:ea typeface="+mn-ea"/>
                <a:cs typeface="+mn-cs"/>
              </a:rPr>
              <a:t>Tabulation, cost reasonableness, conflict disclosures, approvals, notices, executed contract.</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21" name="Shape 18"/>
          <p:cNvSpPr/>
          <p:nvPr/>
        </p:nvSpPr>
        <p:spPr>
          <a:xfrm>
            <a:off x="1069848" y="5687568"/>
            <a:ext cx="10058400" cy="621792"/>
          </a:xfrm>
          <a:prstGeom prst="roundRect">
            <a:avLst>
              <a:gd name="adj" fmla="val 19048"/>
            </a:avLst>
          </a:prstGeom>
          <a:solidFill>
            <a:srgbClr val="A84A45"/>
          </a:solidFill>
          <a:ln w="12700">
            <a:solidFill>
              <a:srgbClr val="A84A45"/>
            </a:solidFill>
            <a:prstDash val="solid"/>
          </a:ln>
          <a:effectLst>
            <a:outerShdw blurRad="12700" dist="6350" dir="2700000" algn="bl" rotWithShape="0">
              <a:srgbClr val="000000">
                <a:alpha val="12000"/>
              </a:srgbClr>
            </a:outerShdw>
          </a:effectLst>
        </p:spPr>
        <p:txBody>
          <a:bodyPr/>
          <a:lstStyle/>
          <a:p>
            <a:endParaRPr lang="en-US"/>
          </a:p>
        </p:txBody>
      </p:sp>
      <p:sp>
        <p:nvSpPr>
          <p:cNvPr id="22" name="Text 19"/>
          <p:cNvSpPr/>
          <p:nvPr/>
        </p:nvSpPr>
        <p:spPr>
          <a:xfrm>
            <a:off x="1252728" y="5833872"/>
            <a:ext cx="9692640" cy="329184"/>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Aptos"/>
                <a:ea typeface="+mn-ea"/>
                <a:cs typeface="+mn-cs"/>
              </a:rPr>
              <a:t>Never tailor specifications to a preferred contractor or accept undocumented bid changes</a:t>
            </a:r>
            <a:endParaRPr kumimoji="0" lang="en-US" sz="1100" b="0" i="0" u="none" strike="noStrike" kern="1200" cap="none" spc="0" normalizeH="0" baseline="0" noProof="0" dirty="0">
              <a:ln>
                <a:noFill/>
              </a:ln>
              <a:solidFill>
                <a:prstClr val="black"/>
              </a:solidFill>
              <a:effectLst/>
              <a:uLnTx/>
              <a:uFillTx/>
              <a:latin typeface="Aptos"/>
              <a:ea typeface="+mn-ea"/>
              <a:cs typeface="+mn-cs"/>
            </a:endParaRPr>
          </a:p>
        </p:txBody>
      </p:sp>
      <p:sp>
        <p:nvSpPr>
          <p:cNvPr id="25" name="Slide Number Placeholder 0"/>
          <p:cNvSpPr>
            <a:spLocks noGrp="1"/>
          </p:cNvSpPr>
          <p:nvPr>
            <p:ph type="sldNum" sz="quarter" idx="4294967295"/>
          </p:nvPr>
        </p:nvSpPr>
        <p:spPr>
          <a:xfrm>
            <a:off x="11475720" y="6583680"/>
            <a:ext cx="219456"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800" b="0" i="0" u="none" strike="noStrike" kern="1200" cap="none" spc="0" normalizeH="0" baseline="0" noProof="0">
                <a:ln>
                  <a:noFill/>
                </a:ln>
                <a:solidFill>
                  <a:srgbClr val="607487"/>
                </a:solidFill>
                <a:effectLst/>
                <a:uLnTx/>
                <a:uFillTx/>
                <a:latin typeface="Aptos"/>
                <a:ea typeface="Apto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800" b="0" i="0" u="none" strike="noStrike" kern="1200" cap="none" spc="0" normalizeH="0" baseline="0" noProof="0">
              <a:ln>
                <a:noFill/>
              </a:ln>
              <a:solidFill>
                <a:srgbClr val="607487"/>
              </a:solidFill>
              <a:effectLst/>
              <a:uLnTx/>
              <a:uFillTx/>
              <a:latin typeface="Aptos"/>
              <a:ea typeface="Apto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 cy="1"/>
          <a:chOff x="0" y="0"/>
          <a:chExt cx="1" cy="1"/>
        </a:xfrm>
      </p:grpSpPr>
      <p:sp>
        <p:nvSpPr>
          <p:cNvPr id="2" name="Text 0"/>
          <p:cNvSpPr/>
          <p:nvPr/>
        </p:nvSpPr>
        <p:spPr>
          <a:xfrm>
            <a:off x="548640" y="566928"/>
            <a:ext cx="1106424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173A5E"/>
                </a:solidFill>
                <a:effectLst/>
                <a:uLnTx/>
                <a:uFillTx/>
                <a:latin typeface="Aptos"/>
                <a:ea typeface="+mn-ea"/>
                <a:cs typeface="+mn-cs"/>
              </a:rPr>
              <a:t>M/WBE and SDVOB: Manage as a Project Workstream</a:t>
            </a:r>
            <a:endParaRPr kumimoji="0" lang="en-US" sz="2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66928" y="1097280"/>
            <a:ext cx="108813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607487"/>
                </a:solidFill>
                <a:effectLst/>
                <a:uLnTx/>
                <a:uFillTx/>
                <a:latin typeface="Aptos"/>
                <a:ea typeface="+mn-ea"/>
                <a:cs typeface="+mn-cs"/>
              </a:rPr>
              <a:t>Goals and reporting are award-specific. Confirm them before advertising and carry them through every payment.</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594360" y="1691640"/>
            <a:ext cx="1938528" cy="2926080"/>
          </a:xfrm>
          <a:prstGeom prst="roundRect">
            <a:avLst>
              <a:gd name="adj" fmla="val 2358"/>
            </a:avLst>
          </a:prstGeom>
          <a:solidFill>
            <a:srgbClr val="FFF5DE"/>
          </a:solidFill>
          <a:ln w="25400">
            <a:solidFill>
              <a:srgbClr val="C89B3C"/>
            </a:solidFill>
            <a:prstDash val="solid"/>
          </a:ln>
          <a:effectLst>
            <a:outerShdw blurRad="12700" dist="5080" dir="2700000" algn="bl" rotWithShape="0">
              <a:srgbClr val="000000">
                <a:alpha val="8000"/>
              </a:srgbClr>
            </a:outerShdw>
          </a:effectLst>
        </p:spPr>
        <p:txBody>
          <a:bodyPr/>
          <a:lstStyle/>
          <a:p>
            <a:endParaRPr lang="en-US"/>
          </a:p>
        </p:txBody>
      </p:sp>
      <p:sp>
        <p:nvSpPr>
          <p:cNvPr id="5" name="Text 3"/>
          <p:cNvSpPr/>
          <p:nvPr/>
        </p:nvSpPr>
        <p:spPr>
          <a:xfrm>
            <a:off x="731520" y="1965960"/>
            <a:ext cx="1664208" cy="25603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8B651D"/>
                </a:solidFill>
                <a:effectLst/>
                <a:uLnTx/>
                <a:uFillTx/>
                <a:latin typeface="Aptos"/>
                <a:ea typeface="+mn-ea"/>
                <a:cs typeface="+mn-cs"/>
              </a:rPr>
              <a:t>PLAN</a:t>
            </a:r>
            <a:endParaRPr kumimoji="0" lang="en-US" sz="1400" b="0" i="0" u="none" strike="noStrike" kern="1200" cap="none" spc="0" normalizeH="0" baseline="0" noProof="0" dirty="0">
              <a:ln>
                <a:noFill/>
              </a:ln>
              <a:solidFill>
                <a:prstClr val="black"/>
              </a:solidFill>
              <a:effectLst/>
              <a:uLnTx/>
              <a:uFillTx/>
              <a:latin typeface="Aptos"/>
              <a:ea typeface="+mn-ea"/>
              <a:cs typeface="+mn-cs"/>
            </a:endParaRPr>
          </a:p>
        </p:txBody>
      </p:sp>
      <p:sp>
        <p:nvSpPr>
          <p:cNvPr id="6" name="Text 4"/>
          <p:cNvSpPr/>
          <p:nvPr/>
        </p:nvSpPr>
        <p:spPr>
          <a:xfrm>
            <a:off x="758952" y="2514600"/>
            <a:ext cx="1609344" cy="15544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Confirm contract goals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Identify scopes and trades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Set outreach calendar</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2542032" y="2862072"/>
            <a:ext cx="320040" cy="502920"/>
          </a:xfrm>
          <a:prstGeom prst="chevron">
            <a:avLst/>
          </a:prstGeom>
          <a:solidFill>
            <a:srgbClr val="A9BAC8"/>
          </a:solidFill>
          <a:ln w="12700">
            <a:solidFill>
              <a:srgbClr val="A9BAC8"/>
            </a:solidFill>
            <a:prstDash val="solid"/>
          </a:ln>
        </p:spPr>
        <p:txBody>
          <a:bodyPr/>
          <a:lstStyle/>
          <a:p>
            <a:endParaRPr lang="en-US"/>
          </a:p>
        </p:txBody>
      </p:sp>
      <p:sp>
        <p:nvSpPr>
          <p:cNvPr id="8" name="Shape 6"/>
          <p:cNvSpPr/>
          <p:nvPr/>
        </p:nvSpPr>
        <p:spPr>
          <a:xfrm>
            <a:off x="2898648" y="1691640"/>
            <a:ext cx="1938528" cy="2926080"/>
          </a:xfrm>
          <a:prstGeom prst="roundRect">
            <a:avLst>
              <a:gd name="adj" fmla="val 2358"/>
            </a:avLst>
          </a:prstGeom>
          <a:solidFill>
            <a:srgbClr val="FFFFFF"/>
          </a:solidFill>
          <a:ln w="12700">
            <a:solidFill>
              <a:srgbClr val="D1DBE3"/>
            </a:solidFill>
            <a:prstDash val="solid"/>
          </a:ln>
          <a:effectLst>
            <a:outerShdw blurRad="12700" dist="5080" dir="2700000" algn="bl" rotWithShape="0">
              <a:srgbClr val="000000">
                <a:alpha val="8000"/>
              </a:srgbClr>
            </a:outerShdw>
          </a:effectLst>
        </p:spPr>
        <p:txBody>
          <a:bodyPr/>
          <a:lstStyle/>
          <a:p>
            <a:endParaRPr lang="en-US"/>
          </a:p>
        </p:txBody>
      </p:sp>
      <p:sp>
        <p:nvSpPr>
          <p:cNvPr id="9" name="Text 7"/>
          <p:cNvSpPr/>
          <p:nvPr/>
        </p:nvSpPr>
        <p:spPr>
          <a:xfrm>
            <a:off x="3035808" y="1965960"/>
            <a:ext cx="1664208" cy="25603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C6E9B"/>
                </a:solidFill>
                <a:effectLst/>
                <a:uLnTx/>
                <a:uFillTx/>
                <a:latin typeface="Aptos"/>
                <a:ea typeface="+mn-ea"/>
                <a:cs typeface="+mn-cs"/>
              </a:rPr>
              <a:t>SOLICIT</a:t>
            </a:r>
            <a:endParaRPr kumimoji="0" lang="en-US" sz="140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3063240" y="2514600"/>
            <a:ext cx="1609344" cy="15544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Use NYS-certified directories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Document targeted outreach</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Include required forms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4846320" y="2862072"/>
            <a:ext cx="320040" cy="502920"/>
          </a:xfrm>
          <a:prstGeom prst="chevron">
            <a:avLst/>
          </a:prstGeom>
          <a:solidFill>
            <a:srgbClr val="A9BAC8"/>
          </a:solidFill>
          <a:ln w="12700">
            <a:solidFill>
              <a:srgbClr val="A9BAC8"/>
            </a:solidFill>
            <a:prstDash val="solid"/>
          </a:ln>
        </p:spPr>
        <p:txBody>
          <a:bodyPr/>
          <a:lstStyle/>
          <a:p>
            <a:endParaRPr lang="en-US"/>
          </a:p>
        </p:txBody>
      </p:sp>
      <p:sp>
        <p:nvSpPr>
          <p:cNvPr id="12" name="Shape 10"/>
          <p:cNvSpPr/>
          <p:nvPr/>
        </p:nvSpPr>
        <p:spPr>
          <a:xfrm>
            <a:off x="5202936" y="1691640"/>
            <a:ext cx="1938528" cy="2926080"/>
          </a:xfrm>
          <a:prstGeom prst="roundRect">
            <a:avLst>
              <a:gd name="adj" fmla="val 2358"/>
            </a:avLst>
          </a:prstGeom>
          <a:solidFill>
            <a:srgbClr val="FFFFFF"/>
          </a:solidFill>
          <a:ln w="12700">
            <a:solidFill>
              <a:srgbClr val="D1DBE3"/>
            </a:solidFill>
            <a:prstDash val="solid"/>
          </a:ln>
          <a:effectLst>
            <a:outerShdw blurRad="12700" dist="5080" dir="2700000" algn="bl" rotWithShape="0">
              <a:srgbClr val="000000">
                <a:alpha val="8000"/>
              </a:srgbClr>
            </a:outerShdw>
          </a:effectLst>
        </p:spPr>
        <p:txBody>
          <a:bodyPr/>
          <a:lstStyle/>
          <a:p>
            <a:endParaRPr lang="en-US"/>
          </a:p>
        </p:txBody>
      </p:sp>
      <p:sp>
        <p:nvSpPr>
          <p:cNvPr id="13" name="Text 11"/>
          <p:cNvSpPr/>
          <p:nvPr/>
        </p:nvSpPr>
        <p:spPr>
          <a:xfrm>
            <a:off x="5340096" y="1965960"/>
            <a:ext cx="1664208" cy="25603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C6E9B"/>
                </a:solidFill>
                <a:effectLst/>
                <a:uLnTx/>
                <a:uFillTx/>
                <a:latin typeface="Aptos"/>
                <a:ea typeface="+mn-ea"/>
                <a:cs typeface="+mn-cs"/>
              </a:rPr>
              <a:t>AWARD</a:t>
            </a:r>
            <a:endParaRPr kumimoji="0" lang="en-US" sz="140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5367528" y="2514600"/>
            <a:ext cx="1609344" cy="15544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Verify certification status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Assess utilization plan</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Secure approvals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7150608" y="2862072"/>
            <a:ext cx="320040" cy="502920"/>
          </a:xfrm>
          <a:prstGeom prst="chevron">
            <a:avLst/>
          </a:prstGeom>
          <a:solidFill>
            <a:srgbClr val="A9BAC8"/>
          </a:solidFill>
          <a:ln w="12700">
            <a:solidFill>
              <a:srgbClr val="A9BAC8"/>
            </a:solidFill>
            <a:prstDash val="solid"/>
          </a:ln>
        </p:spPr>
        <p:txBody>
          <a:bodyPr/>
          <a:lstStyle/>
          <a:p>
            <a:endParaRPr lang="en-US"/>
          </a:p>
        </p:txBody>
      </p:sp>
      <p:sp>
        <p:nvSpPr>
          <p:cNvPr id="16" name="Shape 14"/>
          <p:cNvSpPr/>
          <p:nvPr/>
        </p:nvSpPr>
        <p:spPr>
          <a:xfrm>
            <a:off x="7507224" y="1691640"/>
            <a:ext cx="1938528" cy="2926080"/>
          </a:xfrm>
          <a:prstGeom prst="roundRect">
            <a:avLst>
              <a:gd name="adj" fmla="val 2358"/>
            </a:avLst>
          </a:prstGeom>
          <a:solidFill>
            <a:srgbClr val="FFFFFF"/>
          </a:solidFill>
          <a:ln w="12700">
            <a:solidFill>
              <a:srgbClr val="D1DBE3"/>
            </a:solidFill>
            <a:prstDash val="solid"/>
          </a:ln>
          <a:effectLst>
            <a:outerShdw blurRad="12700" dist="5080" dir="2700000" algn="bl" rotWithShape="0">
              <a:srgbClr val="000000">
                <a:alpha val="8000"/>
              </a:srgbClr>
            </a:outerShdw>
          </a:effectLst>
        </p:spPr>
        <p:txBody>
          <a:bodyPr/>
          <a:lstStyle/>
          <a:p>
            <a:endParaRPr lang="en-US"/>
          </a:p>
        </p:txBody>
      </p:sp>
      <p:sp>
        <p:nvSpPr>
          <p:cNvPr id="17" name="Text 15"/>
          <p:cNvSpPr/>
          <p:nvPr/>
        </p:nvSpPr>
        <p:spPr>
          <a:xfrm>
            <a:off x="7644384" y="1965960"/>
            <a:ext cx="1664208" cy="25603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C6E9B"/>
                </a:solidFill>
                <a:effectLst/>
                <a:uLnTx/>
                <a:uFillTx/>
                <a:latin typeface="Aptos"/>
                <a:ea typeface="+mn-ea"/>
                <a:cs typeface="+mn-cs"/>
              </a:rPr>
              <a:t>PERFORM</a:t>
            </a:r>
            <a:endParaRPr kumimoji="0" lang="en-US" sz="140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7671816" y="2514600"/>
            <a:ext cx="1609344" cy="15544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Track commitments vs. payments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Review substitutions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Document good-faith efforts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9454896" y="2862072"/>
            <a:ext cx="320040" cy="502920"/>
          </a:xfrm>
          <a:prstGeom prst="chevron">
            <a:avLst/>
          </a:prstGeom>
          <a:solidFill>
            <a:srgbClr val="A9BAC8"/>
          </a:solidFill>
          <a:ln w="12700">
            <a:solidFill>
              <a:srgbClr val="A9BAC8"/>
            </a:solidFill>
            <a:prstDash val="solid"/>
          </a:ln>
        </p:spPr>
        <p:txBody>
          <a:bodyPr/>
          <a:lstStyle/>
          <a:p>
            <a:endParaRPr lang="en-US"/>
          </a:p>
        </p:txBody>
      </p:sp>
      <p:sp>
        <p:nvSpPr>
          <p:cNvPr id="20" name="Shape 18"/>
          <p:cNvSpPr/>
          <p:nvPr/>
        </p:nvSpPr>
        <p:spPr>
          <a:xfrm>
            <a:off x="9811512" y="1691640"/>
            <a:ext cx="1938528" cy="2926080"/>
          </a:xfrm>
          <a:prstGeom prst="roundRect">
            <a:avLst>
              <a:gd name="adj" fmla="val 2358"/>
            </a:avLst>
          </a:prstGeom>
          <a:solidFill>
            <a:srgbClr val="FFFFFF"/>
          </a:solidFill>
          <a:ln w="12700">
            <a:solidFill>
              <a:srgbClr val="D1DBE3"/>
            </a:solidFill>
            <a:prstDash val="solid"/>
          </a:ln>
          <a:effectLst>
            <a:outerShdw blurRad="12700" dist="5080" dir="2700000" algn="bl" rotWithShape="0">
              <a:srgbClr val="000000">
                <a:alpha val="8000"/>
              </a:srgbClr>
            </a:outerShdw>
          </a:effectLst>
        </p:spPr>
        <p:txBody>
          <a:bodyPr/>
          <a:lstStyle/>
          <a:p>
            <a:endParaRPr lang="en-US"/>
          </a:p>
        </p:txBody>
      </p:sp>
      <p:sp>
        <p:nvSpPr>
          <p:cNvPr id="21" name="Text 19"/>
          <p:cNvSpPr/>
          <p:nvPr/>
        </p:nvSpPr>
        <p:spPr>
          <a:xfrm>
            <a:off x="9948672" y="1965960"/>
            <a:ext cx="1664208" cy="25603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C6E9B"/>
                </a:solidFill>
                <a:effectLst/>
                <a:uLnTx/>
                <a:uFillTx/>
                <a:latin typeface="Aptos"/>
                <a:ea typeface="+mn-ea"/>
                <a:cs typeface="+mn-cs"/>
              </a:rPr>
              <a:t>CLOSE</a:t>
            </a:r>
            <a:endParaRPr kumimoji="0" lang="en-US" sz="1400" b="0" i="0" u="none" strike="noStrike" kern="1200" cap="none" spc="0" normalizeH="0" baseline="0" noProof="0" dirty="0">
              <a:ln>
                <a:noFill/>
              </a:ln>
              <a:solidFill>
                <a:prstClr val="black"/>
              </a:solidFill>
              <a:effectLst/>
              <a:uLnTx/>
              <a:uFillTx/>
              <a:latin typeface="Aptos"/>
              <a:ea typeface="+mn-ea"/>
              <a:cs typeface="+mn-cs"/>
            </a:endParaRPr>
          </a:p>
        </p:txBody>
      </p:sp>
      <p:sp>
        <p:nvSpPr>
          <p:cNvPr id="22" name="Text 20"/>
          <p:cNvSpPr/>
          <p:nvPr/>
        </p:nvSpPr>
        <p:spPr>
          <a:xfrm>
            <a:off x="9976104" y="2514600"/>
            <a:ext cx="1609344" cy="15544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Reconcile final utilization</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Collect affidavits / reports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4313D"/>
                </a:solidFill>
                <a:effectLst/>
                <a:uLnTx/>
                <a:uFillTx/>
                <a:latin typeface="Aptos"/>
                <a:ea typeface="+mn-ea"/>
                <a:cs typeface="+mn-cs"/>
              </a:rPr>
              <a:t>Resolve variances</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25" name="Slide Number Placeholder 0"/>
          <p:cNvSpPr>
            <a:spLocks noGrp="1"/>
          </p:cNvSpPr>
          <p:nvPr>
            <p:ph type="sldNum" sz="quarter" idx="4294967295"/>
          </p:nvPr>
        </p:nvSpPr>
        <p:spPr>
          <a:xfrm>
            <a:off x="11475720" y="6583680"/>
            <a:ext cx="219456"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800" b="0" i="0" u="none" strike="noStrike" kern="1200" cap="none" spc="0" normalizeH="0" baseline="0" noProof="0">
                <a:ln>
                  <a:noFill/>
                </a:ln>
                <a:solidFill>
                  <a:srgbClr val="607487"/>
                </a:solidFill>
                <a:effectLst/>
                <a:uLnTx/>
                <a:uFillTx/>
                <a:latin typeface="Aptos"/>
                <a:ea typeface="Apto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800" b="0" i="0" u="none" strike="noStrike" kern="1200" cap="none" spc="0" normalizeH="0" baseline="0" noProof="0">
              <a:ln>
                <a:noFill/>
              </a:ln>
              <a:solidFill>
                <a:srgbClr val="607487"/>
              </a:solidFill>
              <a:effectLst/>
              <a:uLnTx/>
              <a:uFillTx/>
              <a:latin typeface="Aptos"/>
              <a:ea typeface="Apto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 cy="1"/>
          <a:chOff x="0" y="0"/>
          <a:chExt cx="1" cy="1"/>
        </a:xfrm>
      </p:grpSpPr>
      <p:sp>
        <p:nvSpPr>
          <p:cNvPr id="2" name="Text 0"/>
          <p:cNvSpPr/>
          <p:nvPr/>
        </p:nvSpPr>
        <p:spPr>
          <a:xfrm>
            <a:off x="548640" y="566928"/>
            <a:ext cx="1106424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173A5E"/>
                </a:solidFill>
                <a:effectLst/>
                <a:uLnTx/>
                <a:uFillTx/>
                <a:latin typeface="Aptos"/>
                <a:ea typeface="+mn-ea"/>
                <a:cs typeface="+mn-cs"/>
              </a:rPr>
              <a:t>Construction Administration: Control the money through the work</a:t>
            </a:r>
            <a:endParaRPr kumimoji="0" lang="en-US" sz="2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66928" y="1097280"/>
            <a:ext cx="108813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607487"/>
                </a:solidFill>
                <a:effectLst/>
                <a:uLnTx/>
                <a:uFillTx/>
                <a:latin typeface="Aptos"/>
                <a:ea typeface="+mn-ea"/>
                <a:cs typeface="+mn-cs"/>
              </a:rPr>
              <a:t>The field record should explain every dollar, day, and deviation.</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pic>
        <p:nvPicPr>
          <p:cNvPr id="4" name="Image 0" descr="/mnt/data/59736f6177.png"/>
          <p:cNvPicPr>
            <a:picLocks noChangeAspect="1"/>
          </p:cNvPicPr>
          <p:nvPr/>
        </p:nvPicPr>
        <p:blipFill>
          <a:blip r:embed="rId3"/>
          <a:srcRect l="11279" r="11279"/>
          <a:stretch/>
        </p:blipFill>
        <p:spPr>
          <a:xfrm>
            <a:off x="594360" y="1353312"/>
            <a:ext cx="5257800" cy="4526280"/>
          </a:xfrm>
          <a:prstGeom prst="rect">
            <a:avLst/>
          </a:prstGeom>
        </p:spPr>
      </p:pic>
      <p:sp>
        <p:nvSpPr>
          <p:cNvPr id="5" name="Shape 2"/>
          <p:cNvSpPr/>
          <p:nvPr/>
        </p:nvSpPr>
        <p:spPr>
          <a:xfrm>
            <a:off x="6144768" y="1353312"/>
            <a:ext cx="2560320" cy="1874520"/>
          </a:xfrm>
          <a:prstGeom prst="roundRect">
            <a:avLst>
              <a:gd name="adj" fmla="val 2927"/>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6" name="Shape 3"/>
          <p:cNvSpPr/>
          <p:nvPr/>
        </p:nvSpPr>
        <p:spPr>
          <a:xfrm>
            <a:off x="6144768" y="1353312"/>
            <a:ext cx="91440" cy="1874520"/>
          </a:xfrm>
          <a:prstGeom prst="rect">
            <a:avLst/>
          </a:prstGeom>
          <a:solidFill>
            <a:srgbClr val="507C65"/>
          </a:solidFill>
          <a:ln w="12700">
            <a:solidFill>
              <a:srgbClr val="507C65"/>
            </a:solidFill>
            <a:prstDash val="solid"/>
          </a:ln>
        </p:spPr>
        <p:txBody>
          <a:bodyPr/>
          <a:lstStyle/>
          <a:p>
            <a:endParaRPr lang="en-US"/>
          </a:p>
        </p:txBody>
      </p:sp>
      <p:sp>
        <p:nvSpPr>
          <p:cNvPr id="7" name="Text 4"/>
          <p:cNvSpPr/>
          <p:nvPr/>
        </p:nvSpPr>
        <p:spPr>
          <a:xfrm>
            <a:off x="6400800" y="1536192"/>
            <a:ext cx="210312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Inspections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5"/>
          <p:cNvSpPr/>
          <p:nvPr/>
        </p:nvSpPr>
        <p:spPr>
          <a:xfrm>
            <a:off x="6400800" y="1975104"/>
            <a:ext cx="2103120" cy="108813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Document installed work, code status, concealed conditions, photos, deficiencies, and correction dates.</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Shape 6"/>
          <p:cNvSpPr/>
          <p:nvPr/>
        </p:nvSpPr>
        <p:spPr>
          <a:xfrm>
            <a:off x="8942832" y="1353312"/>
            <a:ext cx="2560320" cy="1874520"/>
          </a:xfrm>
          <a:prstGeom prst="roundRect">
            <a:avLst>
              <a:gd name="adj" fmla="val 2927"/>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10" name="Shape 7"/>
          <p:cNvSpPr/>
          <p:nvPr/>
        </p:nvSpPr>
        <p:spPr>
          <a:xfrm>
            <a:off x="8942832" y="1353312"/>
            <a:ext cx="91440" cy="1874520"/>
          </a:xfrm>
          <a:prstGeom prst="rect">
            <a:avLst/>
          </a:prstGeom>
          <a:solidFill>
            <a:srgbClr val="2C6E9B"/>
          </a:solidFill>
          <a:ln w="12700">
            <a:solidFill>
              <a:srgbClr val="2C6E9B"/>
            </a:solidFill>
            <a:prstDash val="solid"/>
          </a:ln>
        </p:spPr>
        <p:txBody>
          <a:bodyPr/>
          <a:lstStyle/>
          <a:p>
            <a:endParaRPr lang="en-US"/>
          </a:p>
        </p:txBody>
      </p:sp>
      <p:sp>
        <p:nvSpPr>
          <p:cNvPr id="11" name="Text 8"/>
          <p:cNvSpPr/>
          <p:nvPr/>
        </p:nvSpPr>
        <p:spPr>
          <a:xfrm>
            <a:off x="9198864" y="1536192"/>
            <a:ext cx="210312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Payments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Text 9"/>
          <p:cNvSpPr/>
          <p:nvPr/>
        </p:nvSpPr>
        <p:spPr>
          <a:xfrm>
            <a:off x="9198864" y="1975104"/>
            <a:ext cx="2103120" cy="108813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Match invoice and schedule of values to verified completion, retainage, lien documentation, and approved costs.</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13" name="Shape 10"/>
          <p:cNvSpPr/>
          <p:nvPr/>
        </p:nvSpPr>
        <p:spPr>
          <a:xfrm>
            <a:off x="6144768" y="3502152"/>
            <a:ext cx="2560320" cy="1874520"/>
          </a:xfrm>
          <a:prstGeom prst="roundRect">
            <a:avLst>
              <a:gd name="adj" fmla="val 2927"/>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14" name="Shape 11"/>
          <p:cNvSpPr/>
          <p:nvPr/>
        </p:nvSpPr>
        <p:spPr>
          <a:xfrm>
            <a:off x="6144768" y="3502152"/>
            <a:ext cx="91440" cy="1874520"/>
          </a:xfrm>
          <a:prstGeom prst="rect">
            <a:avLst/>
          </a:prstGeom>
          <a:solidFill>
            <a:srgbClr val="C89B3C"/>
          </a:solidFill>
          <a:ln w="12700">
            <a:solidFill>
              <a:srgbClr val="C89B3C"/>
            </a:solidFill>
            <a:prstDash val="solid"/>
          </a:ln>
        </p:spPr>
        <p:txBody>
          <a:bodyPr/>
          <a:lstStyle/>
          <a:p>
            <a:endParaRPr lang="en-US"/>
          </a:p>
        </p:txBody>
      </p:sp>
      <p:sp>
        <p:nvSpPr>
          <p:cNvPr id="15" name="Text 12"/>
          <p:cNvSpPr/>
          <p:nvPr/>
        </p:nvSpPr>
        <p:spPr>
          <a:xfrm>
            <a:off x="6400800" y="3685032"/>
            <a:ext cx="210312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Changes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16" name="Text 13"/>
          <p:cNvSpPr/>
          <p:nvPr/>
        </p:nvSpPr>
        <p:spPr>
          <a:xfrm>
            <a:off x="6400800" y="4123944"/>
            <a:ext cx="2103120" cy="108813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24313D"/>
                </a:solidFill>
                <a:effectLst/>
                <a:uLnTx/>
                <a:uFillTx/>
                <a:latin typeface="Aptos"/>
                <a:ea typeface="+mn-ea"/>
                <a:cs typeface="+mn-cs"/>
              </a:rPr>
              <a:t>Written request, scope basis, cost detail, schedule impact, funding eligibility, and approval before work.</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17" name="Shape 14"/>
          <p:cNvSpPr/>
          <p:nvPr/>
        </p:nvSpPr>
        <p:spPr>
          <a:xfrm>
            <a:off x="8942832" y="3502152"/>
            <a:ext cx="2560320" cy="1874520"/>
          </a:xfrm>
          <a:prstGeom prst="roundRect">
            <a:avLst>
              <a:gd name="adj" fmla="val 2927"/>
            </a:avLst>
          </a:prstGeom>
          <a:solidFill>
            <a:srgbClr val="FFFFFF"/>
          </a:solidFill>
          <a:ln w="12700">
            <a:solidFill>
              <a:srgbClr val="D9E1E7"/>
            </a:solidFill>
            <a:prstDash val="solid"/>
          </a:ln>
          <a:effectLst>
            <a:outerShdw blurRad="12700" dist="7620" dir="2700000" algn="bl" rotWithShape="0">
              <a:srgbClr val="000000">
                <a:alpha val="10000"/>
              </a:srgbClr>
            </a:outerShdw>
          </a:effectLst>
        </p:spPr>
        <p:txBody>
          <a:bodyPr/>
          <a:lstStyle/>
          <a:p>
            <a:endParaRPr lang="en-US"/>
          </a:p>
        </p:txBody>
      </p:sp>
      <p:sp>
        <p:nvSpPr>
          <p:cNvPr id="18" name="Shape 15"/>
          <p:cNvSpPr/>
          <p:nvPr/>
        </p:nvSpPr>
        <p:spPr>
          <a:xfrm>
            <a:off x="8942832" y="3502152"/>
            <a:ext cx="91440" cy="1874520"/>
          </a:xfrm>
          <a:prstGeom prst="rect">
            <a:avLst/>
          </a:prstGeom>
          <a:solidFill>
            <a:srgbClr val="A84A45"/>
          </a:solidFill>
          <a:ln w="12700">
            <a:solidFill>
              <a:srgbClr val="A84A45"/>
            </a:solidFill>
            <a:prstDash val="solid"/>
          </a:ln>
        </p:spPr>
        <p:txBody>
          <a:bodyPr/>
          <a:lstStyle/>
          <a:p>
            <a:endParaRPr lang="en-US"/>
          </a:p>
        </p:txBody>
      </p:sp>
      <p:sp>
        <p:nvSpPr>
          <p:cNvPr id="19" name="Text 16"/>
          <p:cNvSpPr/>
          <p:nvPr/>
        </p:nvSpPr>
        <p:spPr>
          <a:xfrm>
            <a:off x="9198864" y="3685032"/>
            <a:ext cx="210312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Communication</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20" name="Text 17"/>
          <p:cNvSpPr/>
          <p:nvPr/>
        </p:nvSpPr>
        <p:spPr>
          <a:xfrm>
            <a:off x="9198864" y="4123944"/>
            <a:ext cx="2103120" cy="1088136"/>
          </a:xfrm>
          <a:prstGeom prst="rect">
            <a:avLst/>
          </a:prstGeom>
          <a:noFill/>
          <a:ln/>
        </p:spPr>
        <p:txBody>
          <a:bodyPr wrap="square" lIns="254" tIns="254" rIns="254" bIns="25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a:ln>
                  <a:noFill/>
                </a:ln>
                <a:solidFill>
                  <a:srgbClr val="24313D"/>
                </a:solidFill>
                <a:effectLst/>
                <a:uLnTx/>
                <a:uFillTx/>
                <a:latin typeface="Aptos"/>
                <a:ea typeface="+mn-ea"/>
                <a:cs typeface="+mn-cs"/>
              </a:rPr>
              <a:t>Meeting minutes, </a:t>
            </a:r>
            <a:r>
              <a:rPr kumimoji="0" lang="en-US" sz="1250" b="0" i="0" u="none" strike="noStrike" kern="1200" cap="none" spc="0" normalizeH="0" baseline="0" noProof="0" dirty="0">
                <a:ln>
                  <a:noFill/>
                </a:ln>
                <a:solidFill>
                  <a:srgbClr val="24313D"/>
                </a:solidFill>
                <a:effectLst/>
                <a:uLnTx/>
                <a:uFillTx/>
                <a:latin typeface="Aptos"/>
                <a:ea typeface="+mn-ea"/>
                <a:cs typeface="+mn-cs"/>
              </a:rPr>
              <a:t>submittal log, decision log, resident notices, and escalation path.</a:t>
            </a:r>
            <a:endParaRPr kumimoji="0" lang="en-US" sz="1250" b="0" i="0" u="none" strike="noStrike" kern="1200" cap="none" spc="0" normalizeH="0" baseline="0" noProof="0" dirty="0">
              <a:ln>
                <a:noFill/>
              </a:ln>
              <a:solidFill>
                <a:prstClr val="black"/>
              </a:solidFill>
              <a:effectLst/>
              <a:uLnTx/>
              <a:uFillTx/>
              <a:latin typeface="Aptos"/>
              <a:ea typeface="+mn-ea"/>
              <a:cs typeface="+mn-cs"/>
            </a:endParaRPr>
          </a:p>
        </p:txBody>
      </p:sp>
      <p:sp>
        <p:nvSpPr>
          <p:cNvPr id="25" name="Slide Number Placeholder 0"/>
          <p:cNvSpPr>
            <a:spLocks noGrp="1"/>
          </p:cNvSpPr>
          <p:nvPr>
            <p:ph type="sldNum" sz="quarter" idx="4294967295"/>
          </p:nvPr>
        </p:nvSpPr>
        <p:spPr>
          <a:xfrm>
            <a:off x="11475720" y="6583680"/>
            <a:ext cx="219456"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800" b="0" i="0" u="none" strike="noStrike" kern="1200" cap="none" spc="0" normalizeH="0" baseline="0" noProof="0">
                <a:ln>
                  <a:noFill/>
                </a:ln>
                <a:solidFill>
                  <a:srgbClr val="607487"/>
                </a:solidFill>
                <a:effectLst/>
                <a:uLnTx/>
                <a:uFillTx/>
                <a:latin typeface="Aptos"/>
                <a:ea typeface="Apto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800" b="0" i="0" u="none" strike="noStrike" kern="1200" cap="none" spc="0" normalizeH="0" baseline="0" noProof="0">
              <a:ln>
                <a:noFill/>
              </a:ln>
              <a:solidFill>
                <a:srgbClr val="607487"/>
              </a:solidFill>
              <a:effectLst/>
              <a:uLnTx/>
              <a:uFillTx/>
              <a:latin typeface="Aptos"/>
              <a:ea typeface="Apto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 cy="1"/>
          <a:chOff x="0" y="0"/>
          <a:chExt cx="1" cy="1"/>
        </a:xfrm>
      </p:grpSpPr>
      <p:sp>
        <p:nvSpPr>
          <p:cNvPr id="2" name="Text 0"/>
          <p:cNvSpPr/>
          <p:nvPr/>
        </p:nvSpPr>
        <p:spPr>
          <a:xfrm>
            <a:off x="548640" y="566928"/>
            <a:ext cx="1106424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173A5E"/>
                </a:solidFill>
                <a:effectLst/>
                <a:uLnTx/>
                <a:uFillTx/>
                <a:latin typeface="Aptos"/>
                <a:ea typeface="+mn-ea"/>
                <a:cs typeface="+mn-cs"/>
              </a:rPr>
              <a:t>Closeout: Finish the project and the compliance story</a:t>
            </a:r>
            <a:endParaRPr kumimoji="0" lang="en-US" sz="2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66928" y="1097280"/>
            <a:ext cx="108813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607487"/>
                </a:solidFill>
                <a:effectLst/>
                <a:uLnTx/>
                <a:uFillTx/>
                <a:latin typeface="Aptos"/>
                <a:ea typeface="+mn-ea"/>
                <a:cs typeface="+mn-cs"/>
              </a:rPr>
              <a:t>Substantial completion is not administrative completion.</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731520" y="1389888"/>
            <a:ext cx="5166360" cy="4343400"/>
          </a:xfrm>
          <a:prstGeom prst="roundRect">
            <a:avLst>
              <a:gd name="adj" fmla="val 1053"/>
            </a:avLst>
          </a:prstGeom>
          <a:solidFill>
            <a:srgbClr val="FFFFFF"/>
          </a:solidFill>
          <a:ln w="12700">
            <a:solidFill>
              <a:srgbClr val="D1DBE3"/>
            </a:solidFill>
            <a:prstDash val="solid"/>
          </a:ln>
          <a:effectLst>
            <a:outerShdw blurRad="12700" dist="6350" dir="2700000" algn="bl" rotWithShape="0">
              <a:srgbClr val="000000">
                <a:alpha val="8000"/>
              </a:srgbClr>
            </a:outerShdw>
          </a:effectLst>
        </p:spPr>
        <p:txBody>
          <a:bodyPr/>
          <a:lstStyle/>
          <a:p>
            <a:endParaRPr lang="en-US"/>
          </a:p>
        </p:txBody>
      </p:sp>
      <p:sp>
        <p:nvSpPr>
          <p:cNvPr id="5" name="Text 3"/>
          <p:cNvSpPr/>
          <p:nvPr/>
        </p:nvSpPr>
        <p:spPr>
          <a:xfrm>
            <a:off x="960120" y="1664208"/>
            <a:ext cx="4709160" cy="2743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507C65"/>
                </a:solidFill>
                <a:effectLst/>
                <a:uLnTx/>
                <a:uFillTx/>
                <a:latin typeface="Aptos"/>
                <a:ea typeface="+mn-ea"/>
                <a:cs typeface="+mn-cs"/>
              </a:rPr>
              <a:t>PHYSICAL + TECHNICAL</a:t>
            </a:r>
            <a:endParaRPr kumimoji="0" lang="en-US" sz="1500" b="0" i="0" u="none" strike="noStrike" kern="1200" cap="none" spc="0" normalizeH="0" baseline="0" noProof="0" dirty="0">
              <a:ln>
                <a:noFill/>
              </a:ln>
              <a:solidFill>
                <a:prstClr val="black"/>
              </a:solidFill>
              <a:effectLst/>
              <a:uLnTx/>
              <a:uFillTx/>
              <a:latin typeface="Aptos"/>
              <a:ea typeface="+mn-ea"/>
              <a:cs typeface="+mn-cs"/>
            </a:endParaRPr>
          </a:p>
        </p:txBody>
      </p:sp>
      <p:sp>
        <p:nvSpPr>
          <p:cNvPr id="6" name="Shape 4"/>
          <p:cNvSpPr/>
          <p:nvPr/>
        </p:nvSpPr>
        <p:spPr>
          <a:xfrm>
            <a:off x="1051560" y="2176272"/>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7" name="Text 5"/>
          <p:cNvSpPr/>
          <p:nvPr/>
        </p:nvSpPr>
        <p:spPr>
          <a:xfrm>
            <a:off x="1069848" y="2185416"/>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6"/>
          <p:cNvSpPr/>
          <p:nvPr/>
        </p:nvSpPr>
        <p:spPr>
          <a:xfrm>
            <a:off x="1481328" y="2194560"/>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Punch list complete and verified</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Shape 7"/>
          <p:cNvSpPr/>
          <p:nvPr/>
        </p:nvSpPr>
        <p:spPr>
          <a:xfrm>
            <a:off x="1051560" y="2697480"/>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10" name="Text 8"/>
          <p:cNvSpPr/>
          <p:nvPr/>
        </p:nvSpPr>
        <p:spPr>
          <a:xfrm>
            <a:off x="1069848" y="2706624"/>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Text 9"/>
          <p:cNvSpPr/>
          <p:nvPr/>
        </p:nvSpPr>
        <p:spPr>
          <a:xfrm>
            <a:off x="1481328" y="2715768"/>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Certificate of occupancy / code sign-off</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Shape 10"/>
          <p:cNvSpPr/>
          <p:nvPr/>
        </p:nvSpPr>
        <p:spPr>
          <a:xfrm>
            <a:off x="1051560" y="3218688"/>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13" name="Text 11"/>
          <p:cNvSpPr/>
          <p:nvPr/>
        </p:nvSpPr>
        <p:spPr>
          <a:xfrm>
            <a:off x="1069848" y="3227832"/>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1481328" y="3236976"/>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Testing, commissioning, clearances</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1051560" y="3739896"/>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16" name="Text 14"/>
          <p:cNvSpPr/>
          <p:nvPr/>
        </p:nvSpPr>
        <p:spPr>
          <a:xfrm>
            <a:off x="1069848" y="3749040"/>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17" name="Text 15"/>
          <p:cNvSpPr/>
          <p:nvPr/>
        </p:nvSpPr>
        <p:spPr>
          <a:xfrm>
            <a:off x="1481328" y="3758184"/>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Warranties, manuals, training</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Shape 16"/>
          <p:cNvSpPr/>
          <p:nvPr/>
        </p:nvSpPr>
        <p:spPr>
          <a:xfrm>
            <a:off x="1051560" y="4261104"/>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19" name="Text 17"/>
          <p:cNvSpPr/>
          <p:nvPr/>
        </p:nvSpPr>
        <p:spPr>
          <a:xfrm>
            <a:off x="1069848" y="4270248"/>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20" name="Text 18"/>
          <p:cNvSpPr/>
          <p:nvPr/>
        </p:nvSpPr>
        <p:spPr>
          <a:xfrm>
            <a:off x="1481328" y="4279392"/>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As-builts and final permits</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21" name="Shape 19"/>
          <p:cNvSpPr/>
          <p:nvPr/>
        </p:nvSpPr>
        <p:spPr>
          <a:xfrm>
            <a:off x="1051560" y="4782312"/>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22" name="Text 20"/>
          <p:cNvSpPr/>
          <p:nvPr/>
        </p:nvSpPr>
        <p:spPr>
          <a:xfrm>
            <a:off x="1069848" y="4791456"/>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23" name="Text 21"/>
          <p:cNvSpPr/>
          <p:nvPr/>
        </p:nvSpPr>
        <p:spPr>
          <a:xfrm>
            <a:off x="1481328" y="4800600"/>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Final M/WBE / SDVOB reporting</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24" name="Shape 22"/>
          <p:cNvSpPr/>
          <p:nvPr/>
        </p:nvSpPr>
        <p:spPr>
          <a:xfrm>
            <a:off x="6263640" y="1389888"/>
            <a:ext cx="5166360" cy="4343400"/>
          </a:xfrm>
          <a:prstGeom prst="roundRect">
            <a:avLst>
              <a:gd name="adj" fmla="val 1053"/>
            </a:avLst>
          </a:prstGeom>
          <a:solidFill>
            <a:srgbClr val="FFFFFF"/>
          </a:solidFill>
          <a:ln w="12700">
            <a:solidFill>
              <a:srgbClr val="D1DBE3"/>
            </a:solidFill>
            <a:prstDash val="solid"/>
          </a:ln>
          <a:effectLst>
            <a:outerShdw blurRad="12700" dist="6350" dir="2700000" algn="bl" rotWithShape="0">
              <a:srgbClr val="000000">
                <a:alpha val="8000"/>
              </a:srgbClr>
            </a:outerShdw>
          </a:effectLst>
        </p:spPr>
        <p:txBody>
          <a:bodyPr/>
          <a:lstStyle/>
          <a:p>
            <a:endParaRPr lang="en-US"/>
          </a:p>
        </p:txBody>
      </p:sp>
      <p:sp>
        <p:nvSpPr>
          <p:cNvPr id="25" name="Text 23"/>
          <p:cNvSpPr/>
          <p:nvPr/>
        </p:nvSpPr>
        <p:spPr>
          <a:xfrm>
            <a:off x="6492240" y="1664208"/>
            <a:ext cx="4709160" cy="27432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2C6E9B"/>
                </a:solidFill>
                <a:effectLst/>
                <a:uLnTx/>
                <a:uFillTx/>
                <a:latin typeface="Aptos"/>
                <a:ea typeface="+mn-ea"/>
                <a:cs typeface="+mn-cs"/>
              </a:rPr>
              <a:t>FINANCIAL + PROGRAM</a:t>
            </a:r>
            <a:endParaRPr kumimoji="0" lang="en-US" sz="1500" b="0" i="0" u="none" strike="noStrike" kern="1200" cap="none" spc="0" normalizeH="0" baseline="0" noProof="0" dirty="0">
              <a:ln>
                <a:noFill/>
              </a:ln>
              <a:solidFill>
                <a:prstClr val="black"/>
              </a:solidFill>
              <a:effectLst/>
              <a:uLnTx/>
              <a:uFillTx/>
              <a:latin typeface="Aptos"/>
              <a:ea typeface="+mn-ea"/>
              <a:cs typeface="+mn-cs"/>
            </a:endParaRPr>
          </a:p>
        </p:txBody>
      </p:sp>
      <p:sp>
        <p:nvSpPr>
          <p:cNvPr id="26" name="Shape 24"/>
          <p:cNvSpPr/>
          <p:nvPr/>
        </p:nvSpPr>
        <p:spPr>
          <a:xfrm>
            <a:off x="6583680" y="2176272"/>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27" name="Text 25"/>
          <p:cNvSpPr/>
          <p:nvPr/>
        </p:nvSpPr>
        <p:spPr>
          <a:xfrm>
            <a:off x="6601968" y="2185416"/>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28" name="Text 26"/>
          <p:cNvSpPr/>
          <p:nvPr/>
        </p:nvSpPr>
        <p:spPr>
          <a:xfrm>
            <a:off x="7013448" y="2194560"/>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Final pay application and retainage</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29" name="Shape 27"/>
          <p:cNvSpPr/>
          <p:nvPr/>
        </p:nvSpPr>
        <p:spPr>
          <a:xfrm>
            <a:off x="6583680" y="2697480"/>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30" name="Text 28"/>
          <p:cNvSpPr/>
          <p:nvPr/>
        </p:nvSpPr>
        <p:spPr>
          <a:xfrm>
            <a:off x="6601968" y="2706624"/>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31" name="Text 29"/>
          <p:cNvSpPr/>
          <p:nvPr/>
        </p:nvSpPr>
        <p:spPr>
          <a:xfrm>
            <a:off x="7013448" y="2715768"/>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Lien releases / affidavits as required</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32" name="Shape 30"/>
          <p:cNvSpPr/>
          <p:nvPr/>
        </p:nvSpPr>
        <p:spPr>
          <a:xfrm>
            <a:off x="6583680" y="3218688"/>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33" name="Text 31"/>
          <p:cNvSpPr/>
          <p:nvPr/>
        </p:nvSpPr>
        <p:spPr>
          <a:xfrm>
            <a:off x="6601968" y="3227832"/>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34" name="Text 32"/>
          <p:cNvSpPr/>
          <p:nvPr/>
        </p:nvSpPr>
        <p:spPr>
          <a:xfrm>
            <a:off x="7013448" y="3236976"/>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Environmental mitigation evidence</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35" name="Shape 33"/>
          <p:cNvSpPr/>
          <p:nvPr/>
        </p:nvSpPr>
        <p:spPr>
          <a:xfrm>
            <a:off x="6583680" y="3739896"/>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36" name="Text 34"/>
          <p:cNvSpPr/>
          <p:nvPr/>
        </p:nvSpPr>
        <p:spPr>
          <a:xfrm>
            <a:off x="6601968" y="3749040"/>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37" name="Text 35"/>
          <p:cNvSpPr/>
          <p:nvPr/>
        </p:nvSpPr>
        <p:spPr>
          <a:xfrm>
            <a:off x="7013448" y="3758184"/>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Final cost reconciliation</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38" name="Shape 36"/>
          <p:cNvSpPr/>
          <p:nvPr/>
        </p:nvSpPr>
        <p:spPr>
          <a:xfrm>
            <a:off x="6583680" y="4261104"/>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39" name="Text 37"/>
          <p:cNvSpPr/>
          <p:nvPr/>
        </p:nvSpPr>
        <p:spPr>
          <a:xfrm>
            <a:off x="6601968" y="4270248"/>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40" name="Text 38"/>
          <p:cNvSpPr/>
          <p:nvPr/>
        </p:nvSpPr>
        <p:spPr>
          <a:xfrm>
            <a:off x="7013448" y="4279392"/>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Owner acceptance and resident file</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41" name="Shape 39"/>
          <p:cNvSpPr/>
          <p:nvPr/>
        </p:nvSpPr>
        <p:spPr>
          <a:xfrm>
            <a:off x="6583680" y="4782312"/>
            <a:ext cx="274320" cy="274320"/>
          </a:xfrm>
          <a:prstGeom prst="roundRect">
            <a:avLst>
              <a:gd name="adj" fmla="val 13333"/>
            </a:avLst>
          </a:prstGeom>
          <a:solidFill>
            <a:srgbClr val="F5F7FA"/>
          </a:solidFill>
          <a:ln w="19050">
            <a:solidFill>
              <a:srgbClr val="C89B3C"/>
            </a:solidFill>
            <a:prstDash val="solid"/>
          </a:ln>
        </p:spPr>
        <p:txBody>
          <a:bodyPr/>
          <a:lstStyle/>
          <a:p>
            <a:endParaRPr lang="en-US"/>
          </a:p>
        </p:txBody>
      </p:sp>
      <p:sp>
        <p:nvSpPr>
          <p:cNvPr id="42" name="Text 40"/>
          <p:cNvSpPr/>
          <p:nvPr/>
        </p:nvSpPr>
        <p:spPr>
          <a:xfrm>
            <a:off x="6601968" y="4791456"/>
            <a:ext cx="237744" cy="20116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07C65"/>
                </a:solidFill>
                <a:effectLst/>
                <a:uLnTx/>
                <a:uFillTx/>
                <a:latin typeface="Aptos"/>
                <a:ea typeface="+mn-ea"/>
                <a:cs typeface="+mn-cs"/>
              </a:rPr>
              <a:t>✓</a:t>
            </a:r>
            <a:endParaRPr kumimoji="0" lang="en-US" sz="1200" b="0" i="0" u="none" strike="noStrike" kern="1200" cap="none" spc="0" normalizeH="0" baseline="0" noProof="0" dirty="0">
              <a:ln>
                <a:noFill/>
              </a:ln>
              <a:solidFill>
                <a:prstClr val="black"/>
              </a:solidFill>
              <a:effectLst/>
              <a:uLnTx/>
              <a:uFillTx/>
              <a:latin typeface="Aptos"/>
              <a:ea typeface="+mn-ea"/>
              <a:cs typeface="+mn-cs"/>
            </a:endParaRPr>
          </a:p>
        </p:txBody>
      </p:sp>
      <p:sp>
        <p:nvSpPr>
          <p:cNvPr id="43" name="Text 41"/>
          <p:cNvSpPr/>
          <p:nvPr/>
        </p:nvSpPr>
        <p:spPr>
          <a:xfrm>
            <a:off x="7013448" y="4800600"/>
            <a:ext cx="406908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HCR closeout / reimbursement package</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44" name="Text 42"/>
          <p:cNvSpPr/>
          <p:nvPr/>
        </p:nvSpPr>
        <p:spPr>
          <a:xfrm>
            <a:off x="2514600" y="5989320"/>
            <a:ext cx="7178040" cy="32004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173A5E"/>
                </a:solidFill>
                <a:effectLst/>
                <a:uLnTx/>
                <a:uFillTx/>
                <a:latin typeface="Aptos"/>
                <a:ea typeface="+mn-ea"/>
                <a:cs typeface="+mn-cs"/>
              </a:rPr>
              <a:t>Closeout begins when the bid package is written.</a:t>
            </a:r>
            <a:endParaRPr kumimoji="0" lang="en-US" sz="1900" b="0" i="0" u="none" strike="noStrike" kern="1200" cap="none" spc="0" normalizeH="0" baseline="0" noProof="0" dirty="0">
              <a:ln>
                <a:noFill/>
              </a:ln>
              <a:solidFill>
                <a:prstClr val="black"/>
              </a:solidFill>
              <a:effectLst/>
              <a:uLnTx/>
              <a:uFillTx/>
              <a:latin typeface="Aptos"/>
              <a:ea typeface="+mn-ea"/>
              <a:cs typeface="+mn-cs"/>
            </a:endParaRPr>
          </a:p>
        </p:txBody>
      </p:sp>
      <p:sp>
        <p:nvSpPr>
          <p:cNvPr id="45" name="Slide Number Placeholder 0"/>
          <p:cNvSpPr>
            <a:spLocks noGrp="1"/>
          </p:cNvSpPr>
          <p:nvPr>
            <p:ph type="sldNum" sz="quarter" idx="4294967295"/>
          </p:nvPr>
        </p:nvSpPr>
        <p:spPr>
          <a:xfrm>
            <a:off x="11475720" y="6583680"/>
            <a:ext cx="219456"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800" b="0" i="0" u="none" strike="noStrike" kern="1200" cap="none" spc="0" normalizeH="0" baseline="0" noProof="0">
                <a:ln>
                  <a:noFill/>
                </a:ln>
                <a:solidFill>
                  <a:srgbClr val="607487"/>
                </a:solidFill>
                <a:effectLst/>
                <a:uLnTx/>
                <a:uFillTx/>
                <a:latin typeface="Aptos"/>
                <a:ea typeface="Apto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800" b="0" i="0" u="none" strike="noStrike" kern="1200" cap="none" spc="0" normalizeH="0" baseline="0" noProof="0">
              <a:ln>
                <a:noFill/>
              </a:ln>
              <a:solidFill>
                <a:srgbClr val="607487"/>
              </a:solidFill>
              <a:effectLst/>
              <a:uLnTx/>
              <a:uFillTx/>
              <a:latin typeface="Aptos"/>
              <a:ea typeface="Apto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 cy="1"/>
          <a:chOff x="0" y="0"/>
          <a:chExt cx="1" cy="1"/>
        </a:xfrm>
      </p:grpSpPr>
      <p:sp>
        <p:nvSpPr>
          <p:cNvPr id="2" name="Text 0"/>
          <p:cNvSpPr/>
          <p:nvPr/>
        </p:nvSpPr>
        <p:spPr>
          <a:xfrm>
            <a:off x="548640" y="566928"/>
            <a:ext cx="1106424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73A5E"/>
                </a:solidFill>
                <a:effectLst/>
                <a:uLnTx/>
                <a:uFillTx/>
                <a:latin typeface="Aptos"/>
                <a:ea typeface="+mn-ea"/>
                <a:cs typeface="+mn-cs"/>
              </a:rPr>
              <a:t>Five practices that prevent most findings</a:t>
            </a:r>
            <a:endParaRPr kumimoji="0" lang="en-US" sz="2800" b="0" i="0" u="none" strike="noStrike" kern="1200" cap="none" spc="0" normalizeH="0" baseline="0" noProof="0" dirty="0">
              <a:ln>
                <a:noFill/>
              </a:ln>
              <a:solidFill>
                <a:prstClr val="black"/>
              </a:solidFill>
              <a:effectLst/>
              <a:uLnTx/>
              <a:uFillTx/>
              <a:latin typeface="Aptos"/>
              <a:ea typeface="+mn-ea"/>
              <a:cs typeface="+mn-cs"/>
            </a:endParaRPr>
          </a:p>
        </p:txBody>
      </p:sp>
      <p:sp>
        <p:nvSpPr>
          <p:cNvPr id="3" name="Text 1"/>
          <p:cNvSpPr/>
          <p:nvPr/>
        </p:nvSpPr>
        <p:spPr>
          <a:xfrm>
            <a:off x="546052" y="815445"/>
            <a:ext cx="10923112" cy="64362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607487"/>
                </a:solidFill>
                <a:effectLst/>
                <a:uLnTx/>
                <a:uFillTx/>
                <a:latin typeface="Aptos"/>
                <a:ea typeface="+mn-ea"/>
                <a:cs typeface="+mn-cs"/>
              </a:rPr>
              <a:t>Use these as the final readiness check before each project gate.</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731520" y="1371600"/>
            <a:ext cx="502920" cy="502920"/>
          </a:xfrm>
          <a:prstGeom prst="ellipse">
            <a:avLst/>
          </a:prstGeom>
          <a:solidFill>
            <a:srgbClr val="C89B3C"/>
          </a:solidFill>
          <a:ln w="12700">
            <a:solidFill>
              <a:srgbClr val="C89B3C"/>
            </a:solidFill>
            <a:prstDash val="solid"/>
          </a:ln>
        </p:spPr>
        <p:txBody>
          <a:bodyPr/>
          <a:lstStyle/>
          <a:p>
            <a:endParaRPr lang="en-US"/>
          </a:p>
        </p:txBody>
      </p:sp>
      <p:sp>
        <p:nvSpPr>
          <p:cNvPr id="5" name="Text 3"/>
          <p:cNvSpPr/>
          <p:nvPr/>
        </p:nvSpPr>
        <p:spPr>
          <a:xfrm>
            <a:off x="731520" y="1463040"/>
            <a:ext cx="50292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FFFFFF"/>
                </a:solidFill>
                <a:effectLst/>
                <a:uLnTx/>
                <a:uFillTx/>
                <a:latin typeface="Aptos"/>
                <a:ea typeface="+mn-ea"/>
                <a:cs typeface="+mn-cs"/>
              </a:rPr>
              <a:t>1</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6" name="Text 4"/>
          <p:cNvSpPr/>
          <p:nvPr/>
        </p:nvSpPr>
        <p:spPr>
          <a:xfrm>
            <a:off x="1481328" y="1325880"/>
            <a:ext cx="28803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Read the award before designing</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5"/>
          <p:cNvSpPr/>
          <p:nvPr/>
        </p:nvSpPr>
        <p:spPr>
          <a:xfrm>
            <a:off x="4800600" y="1325880"/>
            <a:ext cx="63550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Translate the agreement and approved application into a one-page requirements matrix.</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Shape 6"/>
          <p:cNvSpPr/>
          <p:nvPr/>
        </p:nvSpPr>
        <p:spPr>
          <a:xfrm>
            <a:off x="731520" y="2304288"/>
            <a:ext cx="502920" cy="502920"/>
          </a:xfrm>
          <a:prstGeom prst="ellipse">
            <a:avLst/>
          </a:prstGeom>
          <a:solidFill>
            <a:srgbClr val="173A5E"/>
          </a:solidFill>
          <a:ln w="12700">
            <a:solidFill>
              <a:srgbClr val="173A5E"/>
            </a:solidFill>
            <a:prstDash val="solid"/>
          </a:ln>
        </p:spPr>
        <p:txBody>
          <a:bodyPr/>
          <a:lstStyle/>
          <a:p>
            <a:endParaRPr lang="en-US"/>
          </a:p>
        </p:txBody>
      </p:sp>
      <p:sp>
        <p:nvSpPr>
          <p:cNvPr id="9" name="Text 7"/>
          <p:cNvSpPr/>
          <p:nvPr/>
        </p:nvSpPr>
        <p:spPr>
          <a:xfrm>
            <a:off x="731520" y="2395728"/>
            <a:ext cx="50292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FFFFFF"/>
                </a:solidFill>
                <a:effectLst/>
                <a:uLnTx/>
                <a:uFillTx/>
                <a:latin typeface="Aptos"/>
                <a:ea typeface="+mn-ea"/>
                <a:cs typeface="+mn-cs"/>
              </a:rPr>
              <a:t>2</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1481328" y="2258568"/>
            <a:ext cx="28803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Clear the site before committing</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Text 9"/>
          <p:cNvSpPr/>
          <p:nvPr/>
        </p:nvSpPr>
        <p:spPr>
          <a:xfrm>
            <a:off x="4800600" y="2258568"/>
            <a:ext cx="63550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Environmental and permit conditions belong in scope, schedule, and contract.</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Shape 10"/>
          <p:cNvSpPr/>
          <p:nvPr/>
        </p:nvSpPr>
        <p:spPr>
          <a:xfrm>
            <a:off x="731520" y="3236976"/>
            <a:ext cx="502920" cy="502920"/>
          </a:xfrm>
          <a:prstGeom prst="ellipse">
            <a:avLst/>
          </a:prstGeom>
          <a:solidFill>
            <a:srgbClr val="173A5E"/>
          </a:solidFill>
          <a:ln w="12700">
            <a:solidFill>
              <a:srgbClr val="173A5E"/>
            </a:solidFill>
            <a:prstDash val="solid"/>
          </a:ln>
        </p:spPr>
        <p:txBody>
          <a:bodyPr/>
          <a:lstStyle/>
          <a:p>
            <a:endParaRPr lang="en-US"/>
          </a:p>
        </p:txBody>
      </p:sp>
      <p:sp>
        <p:nvSpPr>
          <p:cNvPr id="13" name="Text 11"/>
          <p:cNvSpPr/>
          <p:nvPr/>
        </p:nvSpPr>
        <p:spPr>
          <a:xfrm>
            <a:off x="731520" y="3328416"/>
            <a:ext cx="50292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FFFFFF"/>
                </a:solidFill>
                <a:effectLst/>
                <a:uLnTx/>
                <a:uFillTx/>
                <a:latin typeface="Aptos"/>
                <a:ea typeface="+mn-ea"/>
                <a:cs typeface="+mn-cs"/>
              </a:rPr>
              <a:t>3</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1481328" y="3191256"/>
            <a:ext cx="28803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Procure what you intend to enforce</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Text 13"/>
          <p:cNvSpPr/>
          <p:nvPr/>
        </p:nvSpPr>
        <p:spPr>
          <a:xfrm>
            <a:off x="4800600" y="3191256"/>
            <a:ext cx="63550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Complete specifications, transparent competition, documented evaluation.</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6" name="Shape 14"/>
          <p:cNvSpPr/>
          <p:nvPr/>
        </p:nvSpPr>
        <p:spPr>
          <a:xfrm>
            <a:off x="731520" y="4169664"/>
            <a:ext cx="502920" cy="502920"/>
          </a:xfrm>
          <a:prstGeom prst="ellipse">
            <a:avLst/>
          </a:prstGeom>
          <a:solidFill>
            <a:srgbClr val="173A5E"/>
          </a:solidFill>
          <a:ln w="12700">
            <a:solidFill>
              <a:srgbClr val="173A5E"/>
            </a:solidFill>
            <a:prstDash val="solid"/>
          </a:ln>
        </p:spPr>
        <p:txBody>
          <a:bodyPr/>
          <a:lstStyle/>
          <a:p>
            <a:endParaRPr lang="en-US"/>
          </a:p>
        </p:txBody>
      </p:sp>
      <p:sp>
        <p:nvSpPr>
          <p:cNvPr id="17" name="Text 15"/>
          <p:cNvSpPr/>
          <p:nvPr/>
        </p:nvSpPr>
        <p:spPr>
          <a:xfrm>
            <a:off x="731520" y="4261104"/>
            <a:ext cx="50292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FFFFFF"/>
                </a:solidFill>
                <a:effectLst/>
                <a:uLnTx/>
                <a:uFillTx/>
                <a:latin typeface="Aptos"/>
                <a:ea typeface="+mn-ea"/>
                <a:cs typeface="+mn-cs"/>
              </a:rPr>
              <a:t>4</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1481328" y="4123944"/>
            <a:ext cx="28803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Approve before spending</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Text 17"/>
          <p:cNvSpPr/>
          <p:nvPr/>
        </p:nvSpPr>
        <p:spPr>
          <a:xfrm>
            <a:off x="4800600" y="4123944"/>
            <a:ext cx="63550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No informal change orders; verify work and eligibility before payment.</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20" name="Shape 18"/>
          <p:cNvSpPr/>
          <p:nvPr/>
        </p:nvSpPr>
        <p:spPr>
          <a:xfrm>
            <a:off x="731520" y="5102352"/>
            <a:ext cx="502920" cy="502920"/>
          </a:xfrm>
          <a:prstGeom prst="ellipse">
            <a:avLst/>
          </a:prstGeom>
          <a:solidFill>
            <a:srgbClr val="173A5E"/>
          </a:solidFill>
          <a:ln w="12700">
            <a:solidFill>
              <a:srgbClr val="173A5E"/>
            </a:solidFill>
            <a:prstDash val="solid"/>
          </a:ln>
        </p:spPr>
        <p:txBody>
          <a:bodyPr/>
          <a:lstStyle/>
          <a:p>
            <a:endParaRPr lang="en-US"/>
          </a:p>
        </p:txBody>
      </p:sp>
      <p:sp>
        <p:nvSpPr>
          <p:cNvPr id="21" name="Text 19"/>
          <p:cNvSpPr/>
          <p:nvPr/>
        </p:nvSpPr>
        <p:spPr>
          <a:xfrm>
            <a:off x="731520" y="5193792"/>
            <a:ext cx="50292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FFFFFF"/>
                </a:solidFill>
                <a:effectLst/>
                <a:uLnTx/>
                <a:uFillTx/>
                <a:latin typeface="Aptos"/>
                <a:ea typeface="+mn-ea"/>
                <a:cs typeface="+mn-cs"/>
              </a:rPr>
              <a:t>5</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22" name="Text 20"/>
          <p:cNvSpPr/>
          <p:nvPr/>
        </p:nvSpPr>
        <p:spPr>
          <a:xfrm>
            <a:off x="1481328" y="5056632"/>
            <a:ext cx="28803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73A5E"/>
                </a:solidFill>
                <a:effectLst/>
                <a:uLnTx/>
                <a:uFillTx/>
                <a:latin typeface="Aptos"/>
                <a:ea typeface="+mn-ea"/>
                <a:cs typeface="+mn-cs"/>
              </a:rPr>
              <a:t>Close as you build</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23" name="Text 21"/>
          <p:cNvSpPr/>
          <p:nvPr/>
        </p:nvSpPr>
        <p:spPr>
          <a:xfrm>
            <a:off x="4800600" y="5056632"/>
            <a:ext cx="63550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24313D"/>
                </a:solidFill>
                <a:effectLst/>
                <a:uLnTx/>
                <a:uFillTx/>
                <a:latin typeface="Aptos"/>
                <a:ea typeface="+mn-ea"/>
                <a:cs typeface="+mn-cs"/>
              </a:rPr>
              <a:t>Maintain contemporaneous logs, certified-business reporting, photos, and closeout index.</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24" name="Shape 22"/>
          <p:cNvSpPr/>
          <p:nvPr/>
        </p:nvSpPr>
        <p:spPr>
          <a:xfrm>
            <a:off x="1069848" y="5852160"/>
            <a:ext cx="10058400" cy="621792"/>
          </a:xfrm>
          <a:prstGeom prst="roundRect">
            <a:avLst>
              <a:gd name="adj" fmla="val 19048"/>
            </a:avLst>
          </a:prstGeom>
          <a:solidFill>
            <a:srgbClr val="507C65"/>
          </a:solidFill>
          <a:ln w="12700">
            <a:solidFill>
              <a:srgbClr val="507C65"/>
            </a:solidFill>
            <a:prstDash val="solid"/>
          </a:ln>
          <a:effectLst>
            <a:outerShdw blurRad="12700" dist="6350" dir="2700000" algn="bl" rotWithShape="0">
              <a:srgbClr val="000000">
                <a:alpha val="12000"/>
              </a:srgbClr>
            </a:outerShdw>
          </a:effectLst>
        </p:spPr>
        <p:txBody>
          <a:bodyPr/>
          <a:lstStyle/>
          <a:p>
            <a:endParaRPr lang="en-US"/>
          </a:p>
        </p:txBody>
      </p:sp>
      <p:sp>
        <p:nvSpPr>
          <p:cNvPr id="25" name="Text 23"/>
          <p:cNvSpPr/>
          <p:nvPr/>
        </p:nvSpPr>
        <p:spPr>
          <a:xfrm>
            <a:off x="1252728" y="5998464"/>
            <a:ext cx="9692640" cy="329184"/>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Aptos"/>
                <a:ea typeface="+mn-ea"/>
                <a:cs typeface="+mn-cs"/>
              </a:rPr>
              <a:t>Good construction management makes compliance routine</a:t>
            </a:r>
            <a:endParaRPr kumimoji="0" lang="en-US" sz="1100" b="0" i="0" u="none" strike="noStrike" kern="1200" cap="none" spc="0" normalizeH="0" baseline="0" noProof="0" dirty="0">
              <a:ln>
                <a:noFill/>
              </a:ln>
              <a:solidFill>
                <a:prstClr val="black"/>
              </a:solidFill>
              <a:effectLst/>
              <a:uLnTx/>
              <a:uFillTx/>
              <a:latin typeface="Aptos"/>
              <a:ea typeface="+mn-ea"/>
              <a:cs typeface="+mn-cs"/>
            </a:endParaRPr>
          </a:p>
        </p:txBody>
      </p:sp>
      <p:sp>
        <p:nvSpPr>
          <p:cNvPr id="26" name="Slide Number Placeholder 0"/>
          <p:cNvSpPr>
            <a:spLocks noGrp="1"/>
          </p:cNvSpPr>
          <p:nvPr>
            <p:ph type="sldNum" sz="quarter" idx="4294967295"/>
          </p:nvPr>
        </p:nvSpPr>
        <p:spPr>
          <a:xfrm>
            <a:off x="11237976" y="6583680"/>
            <a:ext cx="457200" cy="146304"/>
          </a:xfrm>
          <a:prstGeom prst="rect">
            <a:avLst/>
          </a:prstGeom>
          <a:extLst>
            <a:ext uri="{C572A759-6A51-4108-AA02-DFA0A04FC94B}">
              <ma14:wrappingTextBoxFlag xmlns:ma14="http://schemas.microsoft.com/office/mac/drawingml/2011/main" xmlns="" val="0"/>
            </a:ext>
          </a:extLst>
        </p:spPr>
        <p:txBody>
          <a:bodyPr/>
          <a:lstStyle>
            <a:lvl1pPr>
              <a:defRPr sz="800">
                <a:solidFill>
                  <a:srgbClr val="607487"/>
                </a:solidFill>
                <a:latin typeface="Aptos"/>
                <a:ea typeface="Aptos"/>
                <a:cs typeface="Aptos"/>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800" b="0" i="0" u="none" strike="noStrike" kern="1200" cap="none" spc="0" normalizeH="0" baseline="0" noProof="0">
                <a:ln>
                  <a:noFill/>
                </a:ln>
                <a:solidFill>
                  <a:srgbClr val="607487"/>
                </a:solidFill>
                <a:effectLst/>
                <a:uLnTx/>
                <a:uFillTx/>
                <a:latin typeface="Aptos"/>
                <a:ea typeface="Apto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800" b="0" i="0" u="none" strike="noStrike" kern="1200" cap="none" spc="0" normalizeH="0" baseline="0" noProof="0">
              <a:ln>
                <a:noFill/>
              </a:ln>
              <a:solidFill>
                <a:srgbClr val="607487"/>
              </a:solidFill>
              <a:effectLst/>
              <a:uLnTx/>
              <a:uFillTx/>
              <a:latin typeface="Aptos"/>
              <a:ea typeface="Apto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301A0-50E4-28E0-352B-C138DF308F96}"/>
              </a:ext>
            </a:extLst>
          </p:cNvPr>
          <p:cNvSpPr>
            <a:spLocks noGrp="1"/>
          </p:cNvSpPr>
          <p:nvPr>
            <p:ph type="title"/>
          </p:nvPr>
        </p:nvSpPr>
        <p:spPr/>
        <p:txBody>
          <a:bodyPr>
            <a:normAutofit/>
          </a:bodyPr>
          <a:lstStyle/>
          <a:p>
            <a:r>
              <a:rPr lang="en-US" dirty="0"/>
              <a:t>Contact Information</a:t>
            </a:r>
          </a:p>
        </p:txBody>
      </p:sp>
      <p:sp>
        <p:nvSpPr>
          <p:cNvPr id="3" name="Content Placeholder 2">
            <a:extLst>
              <a:ext uri="{FF2B5EF4-FFF2-40B4-BE49-F238E27FC236}">
                <a16:creationId xmlns:a16="http://schemas.microsoft.com/office/drawing/2014/main" id="{33B01860-1957-541E-87F6-9FC065302571}"/>
              </a:ext>
            </a:extLst>
          </p:cNvPr>
          <p:cNvSpPr>
            <a:spLocks noGrp="1"/>
          </p:cNvSpPr>
          <p:nvPr>
            <p:ph sz="half" idx="1"/>
          </p:nvPr>
        </p:nvSpPr>
        <p:spPr/>
        <p:txBody>
          <a:bodyPr>
            <a:normAutofit/>
          </a:bodyPr>
          <a:lstStyle/>
          <a:p>
            <a:pPr>
              <a:lnSpc>
                <a:spcPct val="170000"/>
              </a:lnSpc>
              <a:spcBef>
                <a:spcPts val="600"/>
              </a:spcBef>
              <a:spcAft>
                <a:spcPts val="0"/>
              </a:spcAft>
            </a:pPr>
            <a:r>
              <a:rPr lang="en-US" dirty="0"/>
              <a:t>Charles Bailey, Delaware Opportunities, Inc. </a:t>
            </a:r>
          </a:p>
          <a:p>
            <a:pPr marL="0" indent="0">
              <a:lnSpc>
                <a:spcPct val="170000"/>
              </a:lnSpc>
              <a:spcBef>
                <a:spcPts val="600"/>
              </a:spcBef>
              <a:spcAft>
                <a:spcPts val="0"/>
              </a:spcAft>
              <a:buNone/>
            </a:pPr>
            <a:r>
              <a:rPr lang="en-US" dirty="0"/>
              <a:t> </a:t>
            </a:r>
          </a:p>
          <a:p>
            <a:pPr marL="0" indent="0">
              <a:lnSpc>
                <a:spcPct val="170000"/>
              </a:lnSpc>
              <a:spcBef>
                <a:spcPts val="600"/>
              </a:spcBef>
              <a:spcAft>
                <a:spcPts val="0"/>
              </a:spcAft>
              <a:buNone/>
            </a:pPr>
            <a:r>
              <a:rPr lang="en-US" dirty="0"/>
              <a:t>Delia Yarrow, Ithaca Neighborhood Housing Services</a:t>
            </a:r>
          </a:p>
          <a:p>
            <a:pPr>
              <a:lnSpc>
                <a:spcPct val="170000"/>
              </a:lnSpc>
              <a:spcBef>
                <a:spcPts val="600"/>
              </a:spcBef>
              <a:spcAft>
                <a:spcPts val="0"/>
              </a:spcAft>
            </a:pPr>
            <a:r>
              <a:rPr lang="en-US" dirty="0"/>
              <a:t>Kelly Robertson, Greater Opportunities for Broome and Chenango, Inc.</a:t>
            </a:r>
          </a:p>
        </p:txBody>
      </p:sp>
      <p:sp>
        <p:nvSpPr>
          <p:cNvPr id="4" name="Content Placeholder 3">
            <a:extLst>
              <a:ext uri="{FF2B5EF4-FFF2-40B4-BE49-F238E27FC236}">
                <a16:creationId xmlns:a16="http://schemas.microsoft.com/office/drawing/2014/main" id="{9513D397-B37A-4BEE-B8BF-5E388BFC71D6}"/>
              </a:ext>
            </a:extLst>
          </p:cNvPr>
          <p:cNvSpPr>
            <a:spLocks noGrp="1"/>
          </p:cNvSpPr>
          <p:nvPr>
            <p:ph sz="half" idx="2"/>
          </p:nvPr>
        </p:nvSpPr>
        <p:spPr/>
        <p:txBody>
          <a:bodyPr>
            <a:normAutofit/>
          </a:bodyPr>
          <a:lstStyle/>
          <a:p>
            <a:r>
              <a:rPr lang="en-US" dirty="0"/>
              <a:t>cbailey@delop.org</a:t>
            </a:r>
          </a:p>
          <a:p>
            <a:r>
              <a:rPr lang="en-US" dirty="0"/>
              <a:t>(607) 746-1651</a:t>
            </a:r>
          </a:p>
          <a:p>
            <a:pPr marL="0" indent="0">
              <a:buNone/>
            </a:pPr>
            <a:r>
              <a:rPr lang="en-US" dirty="0"/>
              <a:t> dyarrow@ithacanhs.org</a:t>
            </a:r>
          </a:p>
          <a:p>
            <a:r>
              <a:rPr lang="en-US" dirty="0"/>
              <a:t>(607) 277-4500 x208</a:t>
            </a:r>
          </a:p>
          <a:p>
            <a:r>
              <a:rPr lang="en-US" dirty="0"/>
              <a:t>krobertson@greaterops.org</a:t>
            </a:r>
          </a:p>
          <a:p>
            <a:r>
              <a:rPr lang="en-US" dirty="0"/>
              <a:t>(607) 723-6493</a:t>
            </a:r>
          </a:p>
        </p:txBody>
      </p:sp>
    </p:spTree>
    <p:extLst>
      <p:ext uri="{BB962C8B-B14F-4D97-AF65-F5344CB8AC3E}">
        <p14:creationId xmlns:p14="http://schemas.microsoft.com/office/powerpoint/2010/main" val="2460613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WO.pptx" id="{80AA9D2D-EE59-4148-A11E-A51EEE828B28}" vid="{AEAFD717-D3C8-4034-8F7E-D5220B0CCEB8}"/>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DF5FEC2A-301D-48FA-8B90-4D7E0EDA6433}">
  <we:reference id="wa200010001" version="1.0.0.1" store="en-US" storeType="OMEX"/>
  <we:alternateReferences>
    <we:reference id="WA200010001" version="1.0.0.1" store="WA200010001" storeType="OMEX"/>
  </we:alternateReferences>
  <we:properties>
    <we:property name="claude.fileId" value="&quot;5705d83e-4153-4be0-9a8b-ce464208f2f8&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3386</TotalTime>
  <Words>2445</Words>
  <Application>Microsoft Office PowerPoint</Application>
  <PresentationFormat>Widescreen</PresentationFormat>
  <Paragraphs>321</Paragraphs>
  <Slides>28</Slides>
  <Notes>17</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28</vt:i4>
      </vt:variant>
    </vt:vector>
  </HeadingPairs>
  <TitlesOfParts>
    <vt:vector size="39" baseType="lpstr">
      <vt:lpstr>Aptos</vt:lpstr>
      <vt:lpstr>Arial</vt:lpstr>
      <vt:lpstr>Bookman Old Style</vt:lpstr>
      <vt:lpstr>Calibri</vt:lpstr>
      <vt:lpstr>Calibri Light</vt:lpstr>
      <vt:lpstr>Franklin Gothic Book</vt:lpstr>
      <vt:lpstr>Georgia</vt:lpstr>
      <vt:lpstr>Wingdings</vt:lpstr>
      <vt:lpstr>Office Theme</vt:lpstr>
      <vt:lpstr>Custom</vt:lpstr>
      <vt:lpstr>1_Office Theme</vt:lpstr>
      <vt:lpstr>The Art of Managing Successful Programs and Projects</vt:lpstr>
      <vt:lpstr>Applicant Intake and Eligibility</vt:lpstr>
      <vt:lpstr>About Delaware Opportunities, Inc. </vt:lpstr>
      <vt:lpstr>Applicant Intake</vt:lpstr>
      <vt:lpstr>Standardized Documentation Procedure</vt:lpstr>
      <vt:lpstr>Eligibility Determination</vt:lpstr>
      <vt:lpstr>Double Redundancy File Checklist</vt:lpstr>
      <vt:lpstr>Building Systems for Compliance, Collaboration, and Continuity</vt:lpstr>
      <vt:lpstr>About: INHS</vt:lpstr>
      <vt:lpstr>Why build databases?</vt:lpstr>
      <vt:lpstr>Have you ever lost access to records in a staff transition?</vt:lpstr>
      <vt:lpstr>Example of Grant Dashboard</vt:lpstr>
      <vt:lpstr>Example of Rehab Checklist &amp; Docs</vt:lpstr>
      <vt:lpstr>Example of Waitlist</vt:lpstr>
      <vt:lpstr>Draws and Integration with Finance</vt:lpstr>
      <vt:lpstr>Owner Occupancy and Lien Tracking</vt:lpstr>
      <vt:lpstr>Create systems without a database?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Contact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Re-sale Steps Under the  Community Housing Trust</dc:title>
  <dc:creator>Ann Dipetta</dc:creator>
  <cp:lastModifiedBy>Michael Borges</cp:lastModifiedBy>
  <cp:revision>261</cp:revision>
  <dcterms:created xsi:type="dcterms:W3CDTF">2022-04-21T23:53:57Z</dcterms:created>
  <dcterms:modified xsi:type="dcterms:W3CDTF">2026-10-14T16:44:10Z</dcterms:modified>
</cp:coreProperties>
</file>