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5825" r:id="rId2"/>
    <p:sldMasterId id="2147485992" r:id="rId3"/>
  </p:sldMasterIdLst>
  <p:notesMasterIdLst>
    <p:notesMasterId r:id="rId31"/>
  </p:notesMasterIdLst>
  <p:handoutMasterIdLst>
    <p:handoutMasterId r:id="rId32"/>
  </p:handoutMasterIdLst>
  <p:sldIdLst>
    <p:sldId id="583" r:id="rId4"/>
    <p:sldId id="526" r:id="rId5"/>
    <p:sldId id="561" r:id="rId6"/>
    <p:sldId id="527" r:id="rId7"/>
    <p:sldId id="602" r:id="rId8"/>
    <p:sldId id="603" r:id="rId9"/>
    <p:sldId id="563" r:id="rId10"/>
    <p:sldId id="604" r:id="rId11"/>
    <p:sldId id="608" r:id="rId12"/>
    <p:sldId id="530" r:id="rId13"/>
    <p:sldId id="547" r:id="rId14"/>
    <p:sldId id="590" r:id="rId15"/>
    <p:sldId id="534" r:id="rId16"/>
    <p:sldId id="607" r:id="rId17"/>
    <p:sldId id="600" r:id="rId18"/>
    <p:sldId id="605" r:id="rId19"/>
    <p:sldId id="601" r:id="rId20"/>
    <p:sldId id="589" r:id="rId21"/>
    <p:sldId id="591" r:id="rId22"/>
    <p:sldId id="592" r:id="rId23"/>
    <p:sldId id="593" r:id="rId24"/>
    <p:sldId id="594" r:id="rId25"/>
    <p:sldId id="595" r:id="rId26"/>
    <p:sldId id="596" r:id="rId27"/>
    <p:sldId id="597" r:id="rId28"/>
    <p:sldId id="587" r:id="rId29"/>
    <p:sldId id="599" r:id="rId30"/>
  </p:sldIdLst>
  <p:sldSz cx="9144000" cy="6858000" type="screen4x3"/>
  <p:notesSz cx="7010400" cy="9296400"/>
  <p:defaultTextStyle>
    <a:defPPr>
      <a:defRPr lang="en-US"/>
    </a:defPPr>
    <a:lvl1pPr algn="l" rtl="0" fontAlgn="base">
      <a:spcBef>
        <a:spcPct val="50000"/>
      </a:spcBef>
      <a:spcAft>
        <a:spcPct val="0"/>
      </a:spcAft>
      <a:defRPr kern="1200">
        <a:solidFill>
          <a:schemeClr val="tx1"/>
        </a:solidFill>
        <a:latin typeface="Arial" charset="0"/>
        <a:ea typeface="+mn-ea"/>
        <a:cs typeface="Arial" charset="0"/>
      </a:defRPr>
    </a:lvl1pPr>
    <a:lvl2pPr marL="457200" algn="l" rtl="0" fontAlgn="base">
      <a:spcBef>
        <a:spcPct val="50000"/>
      </a:spcBef>
      <a:spcAft>
        <a:spcPct val="0"/>
      </a:spcAft>
      <a:defRPr kern="1200">
        <a:solidFill>
          <a:schemeClr val="tx1"/>
        </a:solidFill>
        <a:latin typeface="Arial" charset="0"/>
        <a:ea typeface="+mn-ea"/>
        <a:cs typeface="Arial" charset="0"/>
      </a:defRPr>
    </a:lvl2pPr>
    <a:lvl3pPr marL="914400" algn="l" rtl="0" fontAlgn="base">
      <a:spcBef>
        <a:spcPct val="50000"/>
      </a:spcBef>
      <a:spcAft>
        <a:spcPct val="0"/>
      </a:spcAft>
      <a:defRPr kern="1200">
        <a:solidFill>
          <a:schemeClr val="tx1"/>
        </a:solidFill>
        <a:latin typeface="Arial" charset="0"/>
        <a:ea typeface="+mn-ea"/>
        <a:cs typeface="Arial" charset="0"/>
      </a:defRPr>
    </a:lvl3pPr>
    <a:lvl4pPr marL="1371600" algn="l" rtl="0" fontAlgn="base">
      <a:spcBef>
        <a:spcPct val="50000"/>
      </a:spcBef>
      <a:spcAft>
        <a:spcPct val="0"/>
      </a:spcAft>
      <a:defRPr kern="1200">
        <a:solidFill>
          <a:schemeClr val="tx1"/>
        </a:solidFill>
        <a:latin typeface="Arial" charset="0"/>
        <a:ea typeface="+mn-ea"/>
        <a:cs typeface="Arial" charset="0"/>
      </a:defRPr>
    </a:lvl4pPr>
    <a:lvl5pPr marL="1828800" algn="l" rtl="0" fontAlgn="base">
      <a:spcBef>
        <a:spcPct val="5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ello, Dominic (HCR)" initials="MD(" lastIdx="1" clrIdx="0">
    <p:extLst>
      <p:ext uri="{19B8F6BF-5375-455C-9EA6-DF929625EA0E}">
        <p15:presenceInfo xmlns:p15="http://schemas.microsoft.com/office/powerpoint/2012/main" userId="S::Dominic.Martello@hcr.ny.gov::a8a28ee1-82e8-422b-bdb4-5c763e056b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FEFEFC"/>
    <a:srgbClr val="8488C4"/>
    <a:srgbClr val="83A343"/>
    <a:srgbClr val="FFFF99"/>
    <a:srgbClr val="7E9D41"/>
    <a:srgbClr val="003300"/>
    <a:srgbClr val="00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04" autoAdjust="0"/>
    <p:restoredTop sz="90775" autoAdjust="0"/>
  </p:normalViewPr>
  <p:slideViewPr>
    <p:cSldViewPr showGuides="1">
      <p:cViewPr varScale="1">
        <p:scale>
          <a:sx n="116" d="100"/>
          <a:sy n="116" d="100"/>
        </p:scale>
        <p:origin x="5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87" d="100"/>
          <a:sy n="87" d="100"/>
        </p:scale>
        <p:origin x="3084"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F4401-31CA-48DA-9011-5D7213DFFB2D}" type="doc">
      <dgm:prSet loTypeId="urn:microsoft.com/office/officeart/2005/8/layout/lProcess3" loCatId="process" qsTypeId="urn:microsoft.com/office/officeart/2005/8/quickstyle/simple1" qsCatId="simple" csTypeId="urn:microsoft.com/office/officeart/2005/8/colors/accent1_5" csCatId="accent1" phldr="1"/>
      <dgm:spPr/>
      <dgm:t>
        <a:bodyPr/>
        <a:lstStyle/>
        <a:p>
          <a:endParaRPr lang="en-US"/>
        </a:p>
      </dgm:t>
    </dgm:pt>
    <dgm:pt modelId="{F50C0951-941B-4B97-8605-311DE377C8A1}">
      <dgm:prSet/>
      <dgm:spPr/>
      <dgm:t>
        <a:bodyPr/>
        <a:lstStyle/>
        <a:p>
          <a:pPr algn="just">
            <a:buFont typeface="Symbol" panose="05050102010706020507" pitchFamily="18" charset="2"/>
            <a:buChar char=""/>
          </a:pPr>
          <a:r>
            <a:rPr lang="en-US" dirty="0"/>
            <a:t>$75,000 per unit awards where the grantee has established resale restrictions extending for a period of at least sixty years, but no  more  than ninety-nine years by use of deed restrictions, community land trusts, or limited-equity cooperative ownership structure if AHC determines that such a request is warranted pursuant to its programmatic selection criteria</a:t>
          </a:r>
        </a:p>
      </dgm:t>
    </dgm:pt>
    <dgm:pt modelId="{F7E3BEA3-D865-462E-BBE0-BD3F953E233F}" type="parTrans" cxnId="{69D599DB-8183-436C-BA34-32F936F3FC5B}">
      <dgm:prSet/>
      <dgm:spPr/>
      <dgm:t>
        <a:bodyPr/>
        <a:lstStyle/>
        <a:p>
          <a:endParaRPr lang="en-US"/>
        </a:p>
      </dgm:t>
    </dgm:pt>
    <dgm:pt modelId="{ED2C6BEC-3F82-494F-BC74-5F0EFB19598C}" type="sibTrans" cxnId="{69D599DB-8183-436C-BA34-32F936F3FC5B}">
      <dgm:prSet/>
      <dgm:spPr/>
      <dgm:t>
        <a:bodyPr/>
        <a:lstStyle/>
        <a:p>
          <a:endParaRPr lang="en-US"/>
        </a:p>
      </dgm:t>
    </dgm:pt>
    <dgm:pt modelId="{0F58DD19-1F94-4C3A-B065-5B690828C627}" type="pres">
      <dgm:prSet presAssocID="{FCAF4401-31CA-48DA-9011-5D7213DFFB2D}" presName="Name0" presStyleCnt="0">
        <dgm:presLayoutVars>
          <dgm:chPref val="3"/>
          <dgm:dir/>
          <dgm:animLvl val="lvl"/>
          <dgm:resizeHandles/>
        </dgm:presLayoutVars>
      </dgm:prSet>
      <dgm:spPr/>
    </dgm:pt>
    <dgm:pt modelId="{0E49EF0B-4755-47DF-993C-F5B8ACDD74AF}" type="pres">
      <dgm:prSet presAssocID="{F50C0951-941B-4B97-8605-311DE377C8A1}" presName="horFlow" presStyleCnt="0"/>
      <dgm:spPr/>
    </dgm:pt>
    <dgm:pt modelId="{F7F3834B-0D18-4AB9-A552-747641D1363A}" type="pres">
      <dgm:prSet presAssocID="{F50C0951-941B-4B97-8605-311DE377C8A1}" presName="bigChev" presStyleLbl="node1" presStyleIdx="0" presStyleCnt="1" custAng="0"/>
      <dgm:spPr/>
    </dgm:pt>
  </dgm:ptLst>
  <dgm:cxnLst>
    <dgm:cxn modelId="{11ACD13D-84D0-4CB2-A3D2-24947C286962}" type="presOf" srcId="{FCAF4401-31CA-48DA-9011-5D7213DFFB2D}" destId="{0F58DD19-1F94-4C3A-B065-5B690828C627}" srcOrd="0" destOrd="0" presId="urn:microsoft.com/office/officeart/2005/8/layout/lProcess3"/>
    <dgm:cxn modelId="{BB04DA82-DAD8-447B-A8FC-F4D0C56688C9}" type="presOf" srcId="{F50C0951-941B-4B97-8605-311DE377C8A1}" destId="{F7F3834B-0D18-4AB9-A552-747641D1363A}" srcOrd="0" destOrd="0" presId="urn:microsoft.com/office/officeart/2005/8/layout/lProcess3"/>
    <dgm:cxn modelId="{69D599DB-8183-436C-BA34-32F936F3FC5B}" srcId="{FCAF4401-31CA-48DA-9011-5D7213DFFB2D}" destId="{F50C0951-941B-4B97-8605-311DE377C8A1}" srcOrd="0" destOrd="0" parTransId="{F7E3BEA3-D865-462E-BBE0-BD3F953E233F}" sibTransId="{ED2C6BEC-3F82-494F-BC74-5F0EFB19598C}"/>
    <dgm:cxn modelId="{2B765184-308A-406A-8557-3984BB7D9F99}" type="presParOf" srcId="{0F58DD19-1F94-4C3A-B065-5B690828C627}" destId="{0E49EF0B-4755-47DF-993C-F5B8ACDD74AF}" srcOrd="0" destOrd="0" presId="urn:microsoft.com/office/officeart/2005/8/layout/lProcess3"/>
    <dgm:cxn modelId="{116ED747-048C-4C45-8AA4-7C3C415DB988}" type="presParOf" srcId="{0E49EF0B-4755-47DF-993C-F5B8ACDD74AF}" destId="{F7F3834B-0D18-4AB9-A552-747641D1363A}" srcOrd="0" destOrd="0" presId="urn:microsoft.com/office/officeart/2005/8/layout/l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AF4401-31CA-48DA-9011-5D7213DFFB2D}" type="doc">
      <dgm:prSet loTypeId="urn:microsoft.com/office/officeart/2005/8/layout/lProcess3" loCatId="process" qsTypeId="urn:microsoft.com/office/officeart/2005/8/quickstyle/simple1" qsCatId="simple" csTypeId="urn:microsoft.com/office/officeart/2005/8/colors/accent1_5" csCatId="accent1" phldr="1"/>
      <dgm:spPr/>
      <dgm:t>
        <a:bodyPr/>
        <a:lstStyle/>
        <a:p>
          <a:endParaRPr lang="en-US"/>
        </a:p>
      </dgm:t>
    </dgm:pt>
    <dgm:pt modelId="{39703507-7F47-419D-9933-56C5A67DF7FF}">
      <dgm:prSet phldrT="[Text]" custT="1"/>
      <dgm:spPr/>
      <dgm:t>
        <a:bodyPr/>
        <a:lstStyle/>
        <a:p>
          <a:pPr algn="ctr">
            <a:spcAft>
              <a:spcPts val="0"/>
            </a:spcAft>
          </a:pPr>
          <a:r>
            <a:rPr lang="en-US" sz="2400" b="1" baseline="0" dirty="0">
              <a:latin typeface="Calibri" pitchFamily="34" charset="0"/>
            </a:rPr>
            <a:t>$60,000*</a:t>
          </a:r>
          <a:endParaRPr lang="en-US" sz="1600" b="0" baseline="0" dirty="0">
            <a:latin typeface="Calibri" pitchFamily="34" charset="0"/>
          </a:endParaRPr>
        </a:p>
      </dgm:t>
    </dgm:pt>
    <dgm:pt modelId="{043BA663-4CCB-42B9-8853-FD6F57DD0EFA}" type="parTrans" cxnId="{D9ADCD65-79F3-432F-96A2-3FC287806339}">
      <dgm:prSet/>
      <dgm:spPr/>
      <dgm:t>
        <a:bodyPr/>
        <a:lstStyle/>
        <a:p>
          <a:endParaRPr lang="en-US"/>
        </a:p>
      </dgm:t>
    </dgm:pt>
    <dgm:pt modelId="{3948494D-9E3D-4B25-A290-BBAC8AC597A8}" type="sibTrans" cxnId="{D9ADCD65-79F3-432F-96A2-3FC287806339}">
      <dgm:prSet/>
      <dgm:spPr/>
      <dgm:t>
        <a:bodyPr/>
        <a:lstStyle/>
        <a:p>
          <a:endParaRPr lang="en-US"/>
        </a:p>
      </dgm:t>
    </dgm:pt>
    <dgm:pt modelId="{2553CBF3-CAB3-4540-B616-9DC656325C4D}">
      <dgm:prSet phldrT="[Text]" custT="1"/>
      <dgm:spPr/>
      <dgm:t>
        <a:bodyPr/>
        <a:lstStyle/>
        <a:p>
          <a:pPr>
            <a:spcAft>
              <a:spcPts val="0"/>
            </a:spcAft>
          </a:pPr>
          <a:r>
            <a:rPr lang="en-US" sz="2400" b="1" i="0" u="sng" baseline="0" dirty="0">
              <a:latin typeface="Calibri" pitchFamily="34" charset="0"/>
            </a:rPr>
            <a:t>&lt;</a:t>
          </a:r>
          <a:r>
            <a:rPr lang="en-US" sz="2400" b="1" i="0" u="none" baseline="0" dirty="0">
              <a:latin typeface="Calibri" pitchFamily="34" charset="0"/>
            </a:rPr>
            <a:t> 75% </a:t>
          </a:r>
        </a:p>
        <a:p>
          <a:pPr>
            <a:spcAft>
              <a:spcPts val="0"/>
            </a:spcAft>
          </a:pPr>
          <a:r>
            <a:rPr lang="en-US" sz="1600" b="0" i="0" u="none" baseline="0" dirty="0">
              <a:latin typeface="Calibri" pitchFamily="34" charset="0"/>
            </a:rPr>
            <a:t>of HUD’s Low-Income Limits</a:t>
          </a:r>
          <a:endParaRPr lang="en-US" sz="1600" b="0" i="0" u="sng" baseline="0" dirty="0">
            <a:latin typeface="Calibri" pitchFamily="34" charset="0"/>
          </a:endParaRPr>
        </a:p>
      </dgm:t>
    </dgm:pt>
    <dgm:pt modelId="{0EC61E49-F3EA-4FB3-AD7B-6E3AE167366B}" type="parTrans" cxnId="{A119BF63-8224-453C-A2BD-5DBC0968F39B}">
      <dgm:prSet/>
      <dgm:spPr/>
      <dgm:t>
        <a:bodyPr/>
        <a:lstStyle/>
        <a:p>
          <a:endParaRPr lang="en-US"/>
        </a:p>
      </dgm:t>
    </dgm:pt>
    <dgm:pt modelId="{D8448E8D-2D38-46A0-A0F3-092C4AABE438}" type="sibTrans" cxnId="{A119BF63-8224-453C-A2BD-5DBC0968F39B}">
      <dgm:prSet/>
      <dgm:spPr/>
      <dgm:t>
        <a:bodyPr/>
        <a:lstStyle/>
        <a:p>
          <a:endParaRPr lang="en-US"/>
        </a:p>
      </dgm:t>
    </dgm:pt>
    <dgm:pt modelId="{77B7D591-F8AE-459E-A5A2-702C5EC64522}">
      <dgm:prSet phldrT="[Text]" custT="1"/>
      <dgm:spPr/>
      <dgm:t>
        <a:bodyPr/>
        <a:lstStyle/>
        <a:p>
          <a:r>
            <a:rPr lang="en-US" sz="2000" b="1" i="0" baseline="0" dirty="0">
              <a:latin typeface="Calibri" pitchFamily="34" charset="0"/>
            </a:rPr>
            <a:t>= 60% AMI</a:t>
          </a:r>
        </a:p>
      </dgm:t>
    </dgm:pt>
    <dgm:pt modelId="{7FC93C3E-BF8C-481C-AD0E-EE57FB7BACFF}" type="parTrans" cxnId="{8279FAF4-8C5E-4C5F-ADC4-AF7ECCFBFF04}">
      <dgm:prSet/>
      <dgm:spPr/>
      <dgm:t>
        <a:bodyPr/>
        <a:lstStyle/>
        <a:p>
          <a:endParaRPr lang="en-US"/>
        </a:p>
      </dgm:t>
    </dgm:pt>
    <dgm:pt modelId="{6FAB2D4B-55B3-4031-88FA-E78B0E0212C4}" type="sibTrans" cxnId="{8279FAF4-8C5E-4C5F-ADC4-AF7ECCFBFF04}">
      <dgm:prSet/>
      <dgm:spPr/>
      <dgm:t>
        <a:bodyPr/>
        <a:lstStyle/>
        <a:p>
          <a:endParaRPr lang="en-US"/>
        </a:p>
      </dgm:t>
    </dgm:pt>
    <dgm:pt modelId="{807B0113-9008-4A6B-B44B-DFC51C7A05F4}">
      <dgm:prSet phldrT="[Text]" custT="1"/>
      <dgm:spPr/>
      <dgm:t>
        <a:bodyPr/>
        <a:lstStyle/>
        <a:p>
          <a:pPr>
            <a:spcAft>
              <a:spcPts val="0"/>
            </a:spcAft>
          </a:pPr>
          <a:r>
            <a:rPr lang="en-US" sz="2400" b="1" i="0" baseline="0" dirty="0">
              <a:latin typeface="Calibri" pitchFamily="34" charset="0"/>
            </a:rPr>
            <a:t>$50,000* </a:t>
          </a:r>
        </a:p>
      </dgm:t>
    </dgm:pt>
    <dgm:pt modelId="{08141B0B-B05E-4881-BA59-6A890D7006E5}" type="parTrans" cxnId="{D48557B7-5C4F-4CDB-A8EC-BE4E2FE35A80}">
      <dgm:prSet/>
      <dgm:spPr/>
      <dgm:t>
        <a:bodyPr/>
        <a:lstStyle/>
        <a:p>
          <a:endParaRPr lang="en-US"/>
        </a:p>
      </dgm:t>
    </dgm:pt>
    <dgm:pt modelId="{A5E9A31B-294C-4D79-820A-C4632F8A21ED}" type="sibTrans" cxnId="{D48557B7-5C4F-4CDB-A8EC-BE4E2FE35A80}">
      <dgm:prSet/>
      <dgm:spPr/>
      <dgm:t>
        <a:bodyPr/>
        <a:lstStyle/>
        <a:p>
          <a:endParaRPr lang="en-US"/>
        </a:p>
      </dgm:t>
    </dgm:pt>
    <dgm:pt modelId="{28F0658A-42D1-4C1B-BAA5-923D703F12D7}">
      <dgm:prSet phldrT="[Text]" custT="1"/>
      <dgm:spPr/>
      <dgm:t>
        <a:bodyPr/>
        <a:lstStyle/>
        <a:p>
          <a:pPr>
            <a:spcAft>
              <a:spcPts val="0"/>
            </a:spcAft>
          </a:pPr>
          <a:r>
            <a:rPr lang="en-US" sz="2400" b="1" i="0" u="sng" kern="1200" baseline="0" dirty="0">
              <a:latin typeface="Calibri" pitchFamily="34" charset="0"/>
            </a:rPr>
            <a:t>&lt; </a:t>
          </a:r>
          <a:r>
            <a:rPr lang="en-US" sz="2400" b="1" i="0" u="none" kern="1200" baseline="0" dirty="0">
              <a:latin typeface="Calibri" pitchFamily="34" charset="0"/>
            </a:rPr>
            <a:t>100% </a:t>
          </a:r>
        </a:p>
        <a:p>
          <a:pPr>
            <a:spcAft>
              <a:spcPts val="0"/>
            </a:spcAft>
          </a:pPr>
          <a:r>
            <a:rPr lang="en-US" sz="1600" b="0" i="0" u="none" kern="1200" baseline="0" dirty="0">
              <a:latin typeface="Calibri" pitchFamily="34" charset="0"/>
            </a:rPr>
            <a:t>of HUD’s Low-Income Limits</a:t>
          </a:r>
          <a:endParaRPr lang="en-US" sz="1600" b="0" i="0" u="sng" kern="1200" baseline="0" dirty="0">
            <a:latin typeface="Calibri" pitchFamily="34" charset="0"/>
          </a:endParaRPr>
        </a:p>
      </dgm:t>
    </dgm:pt>
    <dgm:pt modelId="{F6820D75-8636-4C27-B1B7-5E88726E5AC9}" type="parTrans" cxnId="{2E8F1518-5468-4346-BED5-E0EA396A569F}">
      <dgm:prSet/>
      <dgm:spPr/>
      <dgm:t>
        <a:bodyPr/>
        <a:lstStyle/>
        <a:p>
          <a:endParaRPr lang="en-US"/>
        </a:p>
      </dgm:t>
    </dgm:pt>
    <dgm:pt modelId="{DDAB5939-933A-424C-B48A-040F39A8F775}" type="sibTrans" cxnId="{2E8F1518-5468-4346-BED5-E0EA396A569F}">
      <dgm:prSet/>
      <dgm:spPr/>
      <dgm:t>
        <a:bodyPr/>
        <a:lstStyle/>
        <a:p>
          <a:endParaRPr lang="en-US"/>
        </a:p>
      </dgm:t>
    </dgm:pt>
    <dgm:pt modelId="{9E25C594-906F-4D85-ADFA-FE65F4BF4E2C}">
      <dgm:prSet phldrT="[Text]" custT="1"/>
      <dgm:spPr/>
      <dgm:t>
        <a:bodyPr/>
        <a:lstStyle/>
        <a:p>
          <a:r>
            <a:rPr lang="en-US" sz="2000" b="1" i="0" baseline="0" dirty="0">
              <a:latin typeface="Calibri" pitchFamily="34" charset="0"/>
            </a:rPr>
            <a:t>= 80% AMI</a:t>
          </a:r>
        </a:p>
      </dgm:t>
    </dgm:pt>
    <dgm:pt modelId="{B25F5E31-14CB-4206-A232-655F0F979235}" type="parTrans" cxnId="{410393BF-72C6-41CE-8C51-4456D36BCE78}">
      <dgm:prSet/>
      <dgm:spPr/>
      <dgm:t>
        <a:bodyPr/>
        <a:lstStyle/>
        <a:p>
          <a:endParaRPr lang="en-US"/>
        </a:p>
      </dgm:t>
    </dgm:pt>
    <dgm:pt modelId="{8F85F209-A21A-4668-89E6-98C8427ACB16}" type="sibTrans" cxnId="{410393BF-72C6-41CE-8C51-4456D36BCE78}">
      <dgm:prSet/>
      <dgm:spPr/>
      <dgm:t>
        <a:bodyPr/>
        <a:lstStyle/>
        <a:p>
          <a:endParaRPr lang="en-US"/>
        </a:p>
      </dgm:t>
    </dgm:pt>
    <dgm:pt modelId="{4C5CA848-D445-4B2F-AAB7-2A61A614E64A}">
      <dgm:prSet phldrT="[Text]" custT="1"/>
      <dgm:spPr/>
      <dgm:t>
        <a:bodyPr/>
        <a:lstStyle/>
        <a:p>
          <a:pPr>
            <a:spcAft>
              <a:spcPts val="0"/>
            </a:spcAft>
          </a:pPr>
          <a:r>
            <a:rPr lang="en-US" sz="2400" b="1" i="0" u="sng" baseline="0" dirty="0">
              <a:latin typeface="Calibri" pitchFamily="34" charset="0"/>
            </a:rPr>
            <a:t>&lt; </a:t>
          </a:r>
          <a:r>
            <a:rPr lang="en-US" sz="2400" b="1" i="0" u="none" baseline="0" dirty="0">
              <a:latin typeface="Calibri" pitchFamily="34" charset="0"/>
            </a:rPr>
            <a:t>112% </a:t>
          </a:r>
        </a:p>
        <a:p>
          <a:pPr>
            <a:spcAft>
              <a:spcPts val="0"/>
            </a:spcAft>
          </a:pPr>
          <a:r>
            <a:rPr lang="en-US" sz="1600" b="0" i="0" u="none" baseline="0" dirty="0">
              <a:latin typeface="Calibri" pitchFamily="34" charset="0"/>
            </a:rPr>
            <a:t>of HUD’s Low-Income Limits</a:t>
          </a:r>
          <a:endParaRPr lang="en-US" sz="1600" b="0" i="0" u="sng" baseline="0" dirty="0">
            <a:latin typeface="Calibri" pitchFamily="34" charset="0"/>
          </a:endParaRPr>
        </a:p>
      </dgm:t>
    </dgm:pt>
    <dgm:pt modelId="{D4F9F731-A2FA-4FFD-9644-E77299253269}" type="parTrans" cxnId="{07A0E4B7-7BDE-4E63-888E-2740AB072B69}">
      <dgm:prSet/>
      <dgm:spPr/>
      <dgm:t>
        <a:bodyPr/>
        <a:lstStyle/>
        <a:p>
          <a:endParaRPr lang="en-US"/>
        </a:p>
      </dgm:t>
    </dgm:pt>
    <dgm:pt modelId="{5672D19F-3FA8-4E8A-8EC5-A67250E7559D}" type="sibTrans" cxnId="{07A0E4B7-7BDE-4E63-888E-2740AB072B69}">
      <dgm:prSet/>
      <dgm:spPr/>
      <dgm:t>
        <a:bodyPr/>
        <a:lstStyle/>
        <a:p>
          <a:endParaRPr lang="en-US"/>
        </a:p>
      </dgm:t>
    </dgm:pt>
    <dgm:pt modelId="{9C54DEF9-B182-46A3-83C8-E4D44F741431}">
      <dgm:prSet phldrT="[Text]" custT="1"/>
      <dgm:spPr/>
      <dgm:t>
        <a:bodyPr/>
        <a:lstStyle/>
        <a:p>
          <a:r>
            <a:rPr lang="en-US" sz="2000" b="1" i="0" baseline="0" dirty="0">
              <a:latin typeface="Calibri" pitchFamily="34" charset="0"/>
            </a:rPr>
            <a:t>= 90% AMI</a:t>
          </a:r>
        </a:p>
      </dgm:t>
    </dgm:pt>
    <dgm:pt modelId="{3B728325-8289-4C13-85EB-3460EDA6FEBA}" type="parTrans" cxnId="{439ABFA5-62AD-4E00-9847-D1C215AADDB0}">
      <dgm:prSet/>
      <dgm:spPr/>
      <dgm:t>
        <a:bodyPr/>
        <a:lstStyle/>
        <a:p>
          <a:endParaRPr lang="en-US"/>
        </a:p>
      </dgm:t>
    </dgm:pt>
    <dgm:pt modelId="{65FF8D35-E4DB-46F9-9823-0F81415D00D2}" type="sibTrans" cxnId="{439ABFA5-62AD-4E00-9847-D1C215AADDB0}">
      <dgm:prSet/>
      <dgm:spPr/>
      <dgm:t>
        <a:bodyPr/>
        <a:lstStyle/>
        <a:p>
          <a:endParaRPr lang="en-US"/>
        </a:p>
      </dgm:t>
    </dgm:pt>
    <dgm:pt modelId="{5597B993-E2AD-4ADD-96A0-CB92B5A936EB}">
      <dgm:prSet phldrT="[Text]" custT="1"/>
      <dgm:spPr/>
      <dgm:t>
        <a:bodyPr/>
        <a:lstStyle/>
        <a:p>
          <a:r>
            <a:rPr lang="en-US" sz="2000" b="1" i="0" baseline="0" dirty="0">
              <a:latin typeface="Calibri" pitchFamily="34" charset="0"/>
            </a:rPr>
            <a:t>$25,000</a:t>
          </a:r>
        </a:p>
      </dgm:t>
    </dgm:pt>
    <dgm:pt modelId="{56B3E0EE-9104-4FD6-A4F9-20764B5CF1EC}" type="parTrans" cxnId="{C87F078F-EBB6-4448-84D1-EB9E45A64B67}">
      <dgm:prSet/>
      <dgm:spPr/>
      <dgm:t>
        <a:bodyPr/>
        <a:lstStyle/>
        <a:p>
          <a:endParaRPr lang="en-US"/>
        </a:p>
      </dgm:t>
    </dgm:pt>
    <dgm:pt modelId="{29C8B890-77B5-49E9-94FD-06E700DA10CE}" type="sibTrans" cxnId="{C87F078F-EBB6-4448-84D1-EB9E45A64B67}">
      <dgm:prSet/>
      <dgm:spPr/>
      <dgm:t>
        <a:bodyPr/>
        <a:lstStyle/>
        <a:p>
          <a:endParaRPr lang="en-US"/>
        </a:p>
      </dgm:t>
    </dgm:pt>
    <dgm:pt modelId="{0C1E69F5-D721-446E-855E-8D10CCCA5F70}">
      <dgm:prSet phldrT="[Text]" custT="1"/>
      <dgm:spPr/>
      <dgm:t>
        <a:bodyPr/>
        <a:lstStyle/>
        <a:p>
          <a:r>
            <a:rPr lang="en-US" sz="2000" b="1" i="0" baseline="0" dirty="0">
              <a:latin typeface="Calibri" pitchFamily="34" charset="0"/>
            </a:rPr>
            <a:t>$32,500</a:t>
          </a:r>
        </a:p>
      </dgm:t>
    </dgm:pt>
    <dgm:pt modelId="{E1FCB377-A336-4520-A71B-F1A9F74DBD72}" type="parTrans" cxnId="{E498D828-237A-42D9-BAEB-0DDD6D27D7AC}">
      <dgm:prSet/>
      <dgm:spPr/>
      <dgm:t>
        <a:bodyPr/>
        <a:lstStyle/>
        <a:p>
          <a:endParaRPr lang="en-US"/>
        </a:p>
      </dgm:t>
    </dgm:pt>
    <dgm:pt modelId="{292FF05A-EE0C-487B-8262-47B521352C34}" type="sibTrans" cxnId="{E498D828-237A-42D9-BAEB-0DDD6D27D7AC}">
      <dgm:prSet/>
      <dgm:spPr/>
      <dgm:t>
        <a:bodyPr/>
        <a:lstStyle/>
        <a:p>
          <a:endParaRPr lang="en-US"/>
        </a:p>
      </dgm:t>
    </dgm:pt>
    <dgm:pt modelId="{5D90C599-D8BF-409E-831A-A43B421B5D31}">
      <dgm:prSet phldrT="[Text]" custT="1"/>
      <dgm:spPr/>
      <dgm:t>
        <a:bodyPr/>
        <a:lstStyle/>
        <a:p>
          <a:pPr>
            <a:spcAft>
              <a:spcPts val="0"/>
            </a:spcAft>
          </a:pPr>
          <a:r>
            <a:rPr lang="en-US" sz="2400" b="1" i="0" baseline="0" dirty="0">
              <a:latin typeface="Calibri" pitchFamily="34" charset="0"/>
            </a:rPr>
            <a:t>$40,000</a:t>
          </a:r>
          <a:endParaRPr lang="en-US" sz="1600" b="0" i="0" baseline="0" dirty="0">
            <a:latin typeface="Calibri" pitchFamily="34" charset="0"/>
          </a:endParaRPr>
        </a:p>
      </dgm:t>
    </dgm:pt>
    <dgm:pt modelId="{9B8B0E7A-C5F3-48C9-91EB-372F3DA20AE0}" type="parTrans" cxnId="{DCAB57DC-9FD0-4C9D-84E9-B8331B1A6AE3}">
      <dgm:prSet/>
      <dgm:spPr/>
      <dgm:t>
        <a:bodyPr/>
        <a:lstStyle/>
        <a:p>
          <a:endParaRPr lang="en-US"/>
        </a:p>
      </dgm:t>
    </dgm:pt>
    <dgm:pt modelId="{CD68F148-4E80-46B1-B12D-0083714C9620}" type="sibTrans" cxnId="{DCAB57DC-9FD0-4C9D-84E9-B8331B1A6AE3}">
      <dgm:prSet/>
      <dgm:spPr/>
      <dgm:t>
        <a:bodyPr/>
        <a:lstStyle/>
        <a:p>
          <a:endParaRPr lang="en-US"/>
        </a:p>
      </dgm:t>
    </dgm:pt>
    <dgm:pt modelId="{7CE729E4-D7FC-4812-A280-E8A5841F3374}">
      <dgm:prSet phldrT="[Text]" custT="1"/>
      <dgm:spPr/>
      <dgm:t>
        <a:bodyPr/>
        <a:lstStyle/>
        <a:p>
          <a:r>
            <a:rPr lang="en-US" sz="2000" b="1" i="0" u="none" baseline="0" dirty="0">
              <a:latin typeface="Calibri" pitchFamily="34" charset="0"/>
            </a:rPr>
            <a:t> </a:t>
          </a:r>
          <a:r>
            <a:rPr lang="en-US" sz="1800" b="1" i="0" u="sng" baseline="0" dirty="0">
              <a:latin typeface="Calibri" pitchFamily="34" charset="0"/>
            </a:rPr>
            <a:t>&lt; 137</a:t>
          </a:r>
          <a:r>
            <a:rPr lang="en-US" sz="1800" b="1" i="0" u="none" baseline="0" dirty="0">
              <a:latin typeface="Calibri" pitchFamily="34" charset="0"/>
            </a:rPr>
            <a:t>% </a:t>
          </a:r>
        </a:p>
        <a:p>
          <a:r>
            <a:rPr lang="en-US" sz="1800" b="0" i="0" u="none" baseline="0" dirty="0">
              <a:latin typeface="Calibri" pitchFamily="34" charset="0"/>
            </a:rPr>
            <a:t>of HUD’s Low-Income Limits</a:t>
          </a:r>
          <a:endParaRPr lang="en-US" sz="1800" b="1" i="0" baseline="0" dirty="0">
            <a:latin typeface="Calibri" pitchFamily="34" charset="0"/>
          </a:endParaRPr>
        </a:p>
      </dgm:t>
    </dgm:pt>
    <dgm:pt modelId="{2D5449C0-5DDD-44C1-BA6B-7C985B73856F}" type="parTrans" cxnId="{360ECE19-DDC7-4F6F-A061-CC596914D77F}">
      <dgm:prSet/>
      <dgm:spPr/>
      <dgm:t>
        <a:bodyPr/>
        <a:lstStyle/>
        <a:p>
          <a:endParaRPr lang="en-US"/>
        </a:p>
      </dgm:t>
    </dgm:pt>
    <dgm:pt modelId="{666DD725-EDCD-4EA7-870F-CD5DC0261A84}" type="sibTrans" cxnId="{360ECE19-DDC7-4F6F-A061-CC596914D77F}">
      <dgm:prSet/>
      <dgm:spPr/>
      <dgm:t>
        <a:bodyPr/>
        <a:lstStyle/>
        <a:p>
          <a:endParaRPr lang="en-US"/>
        </a:p>
      </dgm:t>
    </dgm:pt>
    <dgm:pt modelId="{63BD7B43-6330-4539-912C-A2BB7CE273EC}">
      <dgm:prSet phldrT="[Text]" custT="1"/>
      <dgm:spPr/>
      <dgm:t>
        <a:bodyPr/>
        <a:lstStyle/>
        <a:p>
          <a:r>
            <a:rPr lang="en-US" sz="2000" b="1" i="0" baseline="0" dirty="0">
              <a:latin typeface="Calibri" pitchFamily="34" charset="0"/>
            </a:rPr>
            <a:t>= 110% AMI</a:t>
          </a:r>
        </a:p>
      </dgm:t>
    </dgm:pt>
    <dgm:pt modelId="{5D776A7B-25CD-4439-8E4B-EA012D10FC79}" type="parTrans" cxnId="{9CF2DCD9-623A-4BA2-ADE2-AD31DCCE87FF}">
      <dgm:prSet/>
      <dgm:spPr/>
      <dgm:t>
        <a:bodyPr/>
        <a:lstStyle/>
        <a:p>
          <a:endParaRPr lang="en-US"/>
        </a:p>
      </dgm:t>
    </dgm:pt>
    <dgm:pt modelId="{A603CC14-646A-47FD-ADAF-DF15F00AA3FA}" type="sibTrans" cxnId="{9CF2DCD9-623A-4BA2-ADE2-AD31DCCE87FF}">
      <dgm:prSet/>
      <dgm:spPr/>
      <dgm:t>
        <a:bodyPr/>
        <a:lstStyle/>
        <a:p>
          <a:endParaRPr lang="en-US"/>
        </a:p>
      </dgm:t>
    </dgm:pt>
    <dgm:pt modelId="{6487BB61-DD35-4ED4-B0DE-9074A5C4C6BE}">
      <dgm:prSet phldrT="[Text]" custT="1"/>
      <dgm:spPr/>
      <dgm:t>
        <a:bodyPr/>
        <a:lstStyle/>
        <a:p>
          <a:r>
            <a:rPr lang="en-US" sz="1800" b="1" i="0" u="none" baseline="0" dirty="0">
              <a:latin typeface="Calibri" pitchFamily="34" charset="0"/>
            </a:rPr>
            <a:t>&gt;137% </a:t>
          </a:r>
        </a:p>
        <a:p>
          <a:r>
            <a:rPr lang="en-US" sz="1800" b="0" i="0" u="none" baseline="0" dirty="0">
              <a:latin typeface="Calibri" pitchFamily="34" charset="0"/>
            </a:rPr>
            <a:t>of HUD’s Low-Income Limits</a:t>
          </a:r>
          <a:endParaRPr lang="en-US" sz="1800" b="1" i="0" baseline="0" dirty="0">
            <a:latin typeface="Calibri" pitchFamily="34" charset="0"/>
          </a:endParaRPr>
        </a:p>
      </dgm:t>
    </dgm:pt>
    <dgm:pt modelId="{F59DB3D7-06ED-4E4B-9876-36BF3347403B}" type="parTrans" cxnId="{058F086D-AB86-4B84-BDA8-4D540ADC68D8}">
      <dgm:prSet/>
      <dgm:spPr/>
      <dgm:t>
        <a:bodyPr/>
        <a:lstStyle/>
        <a:p>
          <a:endParaRPr lang="en-US"/>
        </a:p>
      </dgm:t>
    </dgm:pt>
    <dgm:pt modelId="{26ACE4E8-D614-44FB-9189-965AD3065918}" type="sibTrans" cxnId="{058F086D-AB86-4B84-BDA8-4D540ADC68D8}">
      <dgm:prSet/>
      <dgm:spPr/>
      <dgm:t>
        <a:bodyPr/>
        <a:lstStyle/>
        <a:p>
          <a:endParaRPr lang="en-US"/>
        </a:p>
      </dgm:t>
    </dgm:pt>
    <dgm:pt modelId="{0151B4C3-7E75-44E3-AE24-D1CE2CC0B5D8}">
      <dgm:prSet phldrT="[Text]" custT="1"/>
      <dgm:spPr/>
      <dgm:t>
        <a:bodyPr/>
        <a:lstStyle/>
        <a:p>
          <a:r>
            <a:rPr lang="en-US" sz="2000" b="1" i="0" kern="1200" baseline="0" dirty="0">
              <a:solidFill>
                <a:prstClr val="black">
                  <a:hueOff val="0"/>
                  <a:satOff val="0"/>
                  <a:lumOff val="0"/>
                  <a:alphaOff val="0"/>
                </a:prstClr>
              </a:solidFill>
              <a:latin typeface="Calibri" pitchFamily="34" charset="0"/>
              <a:ea typeface="+mn-ea"/>
              <a:cs typeface="+mn-cs"/>
            </a:rPr>
            <a:t>= 110% AMI</a:t>
          </a:r>
        </a:p>
      </dgm:t>
    </dgm:pt>
    <dgm:pt modelId="{6BCB7E96-970E-4D1F-92E2-C80D6030317E}" type="parTrans" cxnId="{23F66F58-A345-4241-B7C2-01CA6355A17F}">
      <dgm:prSet/>
      <dgm:spPr/>
      <dgm:t>
        <a:bodyPr/>
        <a:lstStyle/>
        <a:p>
          <a:endParaRPr lang="en-US"/>
        </a:p>
      </dgm:t>
    </dgm:pt>
    <dgm:pt modelId="{B654A963-0D14-4E75-AFD1-E4CB238CDA1A}" type="sibTrans" cxnId="{23F66F58-A345-4241-B7C2-01CA6355A17F}">
      <dgm:prSet/>
      <dgm:spPr/>
      <dgm:t>
        <a:bodyPr/>
        <a:lstStyle/>
        <a:p>
          <a:endParaRPr lang="en-US"/>
        </a:p>
      </dgm:t>
    </dgm:pt>
    <dgm:pt modelId="{0F58DD19-1F94-4C3A-B065-5B690828C627}" type="pres">
      <dgm:prSet presAssocID="{FCAF4401-31CA-48DA-9011-5D7213DFFB2D}" presName="Name0" presStyleCnt="0">
        <dgm:presLayoutVars>
          <dgm:chPref val="3"/>
          <dgm:dir/>
          <dgm:animLvl val="lvl"/>
          <dgm:resizeHandles/>
        </dgm:presLayoutVars>
      </dgm:prSet>
      <dgm:spPr/>
    </dgm:pt>
    <dgm:pt modelId="{6F11F576-6B42-4133-9320-9AB1A2F9A969}" type="pres">
      <dgm:prSet presAssocID="{39703507-7F47-419D-9933-56C5A67DF7FF}" presName="horFlow" presStyleCnt="0"/>
      <dgm:spPr/>
    </dgm:pt>
    <dgm:pt modelId="{AD21AF5A-632D-4E19-92DC-F542A224C682}" type="pres">
      <dgm:prSet presAssocID="{39703507-7F47-419D-9933-56C5A67DF7FF}" presName="bigChev" presStyleLbl="node1" presStyleIdx="0" presStyleCnt="5" custScaleY="75665"/>
      <dgm:spPr/>
    </dgm:pt>
    <dgm:pt modelId="{8DA86838-93DA-4305-A2BC-8EDA17E998C0}" type="pres">
      <dgm:prSet presAssocID="{0EC61E49-F3EA-4FB3-AD7B-6E3AE167366B}" presName="parTrans" presStyleCnt="0"/>
      <dgm:spPr/>
    </dgm:pt>
    <dgm:pt modelId="{790FB81D-FF12-472D-9F1B-9356CEF0CED9}" type="pres">
      <dgm:prSet presAssocID="{2553CBF3-CAB3-4540-B616-9DC656325C4D}" presName="node" presStyleLbl="alignAccFollowNode1" presStyleIdx="0" presStyleCnt="10" custScaleX="147811">
        <dgm:presLayoutVars>
          <dgm:bulletEnabled val="1"/>
        </dgm:presLayoutVars>
      </dgm:prSet>
      <dgm:spPr/>
    </dgm:pt>
    <dgm:pt modelId="{64444198-61B5-48CC-82D1-C605DC295825}" type="pres">
      <dgm:prSet presAssocID="{D8448E8D-2D38-46A0-A0F3-092C4AABE438}" presName="sibTrans" presStyleCnt="0"/>
      <dgm:spPr/>
    </dgm:pt>
    <dgm:pt modelId="{E7DAED80-EC71-41A2-B5D1-B9BEF2DFE49A}" type="pres">
      <dgm:prSet presAssocID="{77B7D591-F8AE-459E-A5A2-702C5EC64522}" presName="node" presStyleLbl="alignAccFollowNode1" presStyleIdx="1" presStyleCnt="10">
        <dgm:presLayoutVars>
          <dgm:bulletEnabled val="1"/>
        </dgm:presLayoutVars>
      </dgm:prSet>
      <dgm:spPr/>
    </dgm:pt>
    <dgm:pt modelId="{8226E74B-1915-42EB-AE0E-59611F3C480D}" type="pres">
      <dgm:prSet presAssocID="{39703507-7F47-419D-9933-56C5A67DF7FF}" presName="vSp" presStyleCnt="0"/>
      <dgm:spPr/>
    </dgm:pt>
    <dgm:pt modelId="{9FD021DE-F590-44D3-AEE0-CDB76E1358EE}" type="pres">
      <dgm:prSet presAssocID="{807B0113-9008-4A6B-B44B-DFC51C7A05F4}" presName="horFlow" presStyleCnt="0"/>
      <dgm:spPr/>
    </dgm:pt>
    <dgm:pt modelId="{B3567F1B-0140-4177-8E0E-0036FB28C88D}" type="pres">
      <dgm:prSet presAssocID="{807B0113-9008-4A6B-B44B-DFC51C7A05F4}" presName="bigChev" presStyleLbl="node1" presStyleIdx="1" presStyleCnt="5" custScaleY="78594"/>
      <dgm:spPr/>
    </dgm:pt>
    <dgm:pt modelId="{02641651-47BA-4A1E-B9C2-3A3B50EC05FA}" type="pres">
      <dgm:prSet presAssocID="{F6820D75-8636-4C27-B1B7-5E88726E5AC9}" presName="parTrans" presStyleCnt="0"/>
      <dgm:spPr/>
    </dgm:pt>
    <dgm:pt modelId="{1EE5B777-352C-49B6-BE4A-26E2BEA6AD2B}" type="pres">
      <dgm:prSet presAssocID="{28F0658A-42D1-4C1B-BAA5-923D703F12D7}" presName="node" presStyleLbl="alignAccFollowNode1" presStyleIdx="2" presStyleCnt="10" custScaleX="147811">
        <dgm:presLayoutVars>
          <dgm:bulletEnabled val="1"/>
        </dgm:presLayoutVars>
      </dgm:prSet>
      <dgm:spPr/>
    </dgm:pt>
    <dgm:pt modelId="{4859B3B3-CCF2-4236-965E-242AC0164112}" type="pres">
      <dgm:prSet presAssocID="{DDAB5939-933A-424C-B48A-040F39A8F775}" presName="sibTrans" presStyleCnt="0"/>
      <dgm:spPr/>
    </dgm:pt>
    <dgm:pt modelId="{43F2999C-21BB-45FD-8889-0C6E4B338642}" type="pres">
      <dgm:prSet presAssocID="{9E25C594-906F-4D85-ADFA-FE65F4BF4E2C}" presName="node" presStyleLbl="alignAccFollowNode1" presStyleIdx="3" presStyleCnt="10" custLinFactNeighborX="16464" custLinFactNeighborY="4040">
        <dgm:presLayoutVars>
          <dgm:bulletEnabled val="1"/>
        </dgm:presLayoutVars>
      </dgm:prSet>
      <dgm:spPr/>
    </dgm:pt>
    <dgm:pt modelId="{884E5B88-30FB-4DA6-8EEE-253BD760CFD9}" type="pres">
      <dgm:prSet presAssocID="{807B0113-9008-4A6B-B44B-DFC51C7A05F4}" presName="vSp" presStyleCnt="0"/>
      <dgm:spPr/>
    </dgm:pt>
    <dgm:pt modelId="{76D25F38-27C2-44DD-B67D-673DBC336927}" type="pres">
      <dgm:prSet presAssocID="{5D90C599-D8BF-409E-831A-A43B421B5D31}" presName="horFlow" presStyleCnt="0"/>
      <dgm:spPr/>
    </dgm:pt>
    <dgm:pt modelId="{E3ACBED4-40DC-4E6A-B25D-5E1BADCDD30F}" type="pres">
      <dgm:prSet presAssocID="{5D90C599-D8BF-409E-831A-A43B421B5D31}" presName="bigChev" presStyleLbl="node1" presStyleIdx="2" presStyleCnt="5" custScaleY="79116"/>
      <dgm:spPr/>
    </dgm:pt>
    <dgm:pt modelId="{EA717173-B5BC-4BD9-8BD5-3FF37C94F427}" type="pres">
      <dgm:prSet presAssocID="{D4F9F731-A2FA-4FFD-9644-E77299253269}" presName="parTrans" presStyleCnt="0"/>
      <dgm:spPr/>
    </dgm:pt>
    <dgm:pt modelId="{EB643DEA-EA41-4966-95B8-1193E5C1EF23}" type="pres">
      <dgm:prSet presAssocID="{4C5CA848-D445-4B2F-AAB7-2A61A614E64A}" presName="node" presStyleLbl="alignAccFollowNode1" presStyleIdx="4" presStyleCnt="10" custScaleX="146906">
        <dgm:presLayoutVars>
          <dgm:bulletEnabled val="1"/>
        </dgm:presLayoutVars>
      </dgm:prSet>
      <dgm:spPr/>
    </dgm:pt>
    <dgm:pt modelId="{E4199780-BAC2-4598-A29D-7A92656A0729}" type="pres">
      <dgm:prSet presAssocID="{5672D19F-3FA8-4E8A-8EC5-A67250E7559D}" presName="sibTrans" presStyleCnt="0"/>
      <dgm:spPr/>
    </dgm:pt>
    <dgm:pt modelId="{5082ECCE-9552-4D30-9357-536870350F4C}" type="pres">
      <dgm:prSet presAssocID="{9C54DEF9-B182-46A3-83C8-E4D44F741431}" presName="node" presStyleLbl="alignAccFollowNode1" presStyleIdx="5" presStyleCnt="10">
        <dgm:presLayoutVars>
          <dgm:bulletEnabled val="1"/>
        </dgm:presLayoutVars>
      </dgm:prSet>
      <dgm:spPr/>
    </dgm:pt>
    <dgm:pt modelId="{F70E4479-FD08-4CDC-94E8-388A97B1A196}" type="pres">
      <dgm:prSet presAssocID="{5D90C599-D8BF-409E-831A-A43B421B5D31}" presName="vSp" presStyleCnt="0"/>
      <dgm:spPr/>
    </dgm:pt>
    <dgm:pt modelId="{3AAF3170-DF03-4E1F-8E59-1C015B74D36A}" type="pres">
      <dgm:prSet presAssocID="{0C1E69F5-D721-446E-855E-8D10CCCA5F70}" presName="horFlow" presStyleCnt="0"/>
      <dgm:spPr/>
    </dgm:pt>
    <dgm:pt modelId="{DB471C68-A5E8-4F91-A8DC-D85CCC57913B}" type="pres">
      <dgm:prSet presAssocID="{0C1E69F5-D721-446E-855E-8D10CCCA5F70}" presName="bigChev" presStyleLbl="node1" presStyleIdx="3" presStyleCnt="5" custScaleX="99741" custScaleY="78751"/>
      <dgm:spPr/>
    </dgm:pt>
    <dgm:pt modelId="{7AA10111-95E5-466E-9C93-1947E2447896}" type="pres">
      <dgm:prSet presAssocID="{2D5449C0-5DDD-44C1-BA6B-7C985B73856F}" presName="parTrans" presStyleCnt="0"/>
      <dgm:spPr/>
    </dgm:pt>
    <dgm:pt modelId="{688E1042-23BC-4468-AF4F-520A9A69D563}" type="pres">
      <dgm:prSet presAssocID="{7CE729E4-D7FC-4812-A280-E8A5841F3374}" presName="node" presStyleLbl="alignAccFollowNode1" presStyleIdx="6" presStyleCnt="10" custScaleX="148901">
        <dgm:presLayoutVars>
          <dgm:bulletEnabled val="1"/>
        </dgm:presLayoutVars>
      </dgm:prSet>
      <dgm:spPr/>
    </dgm:pt>
    <dgm:pt modelId="{F0AFF3F4-2E7E-4ACA-8DBB-2ED9139141C1}" type="pres">
      <dgm:prSet presAssocID="{666DD725-EDCD-4EA7-870F-CD5DC0261A84}" presName="sibTrans" presStyleCnt="0"/>
      <dgm:spPr/>
    </dgm:pt>
    <dgm:pt modelId="{1C1F0A22-E7AE-439C-A5E7-CAD8793ACBE7}" type="pres">
      <dgm:prSet presAssocID="{0151B4C3-7E75-44E3-AE24-D1CE2CC0B5D8}" presName="node" presStyleLbl="alignAccFollowNode1" presStyleIdx="7" presStyleCnt="10" custLinFactNeighborX="2786">
        <dgm:presLayoutVars>
          <dgm:bulletEnabled val="1"/>
        </dgm:presLayoutVars>
      </dgm:prSet>
      <dgm:spPr/>
    </dgm:pt>
    <dgm:pt modelId="{453483A4-BCED-4E43-893C-58CE80F6EC08}" type="pres">
      <dgm:prSet presAssocID="{0C1E69F5-D721-446E-855E-8D10CCCA5F70}" presName="vSp" presStyleCnt="0"/>
      <dgm:spPr/>
    </dgm:pt>
    <dgm:pt modelId="{E91E7FC0-B494-4F95-ADC2-48073022AC40}" type="pres">
      <dgm:prSet presAssocID="{5597B993-E2AD-4ADD-96A0-CB92B5A936EB}" presName="horFlow" presStyleCnt="0"/>
      <dgm:spPr/>
    </dgm:pt>
    <dgm:pt modelId="{CF4E5245-EEE4-4264-B2C4-CDA79760E6CA}" type="pres">
      <dgm:prSet presAssocID="{5597B993-E2AD-4ADD-96A0-CB92B5A936EB}" presName="bigChev" presStyleLbl="node1" presStyleIdx="4" presStyleCnt="5" custScaleY="83244"/>
      <dgm:spPr/>
    </dgm:pt>
    <dgm:pt modelId="{157F08C1-8968-46D1-8C58-1903088F4EB3}" type="pres">
      <dgm:prSet presAssocID="{F59DB3D7-06ED-4E4B-9876-36BF3347403B}" presName="parTrans" presStyleCnt="0"/>
      <dgm:spPr/>
    </dgm:pt>
    <dgm:pt modelId="{2A1CCF2C-CC04-45EB-9668-E0B6F1387291}" type="pres">
      <dgm:prSet presAssocID="{6487BB61-DD35-4ED4-B0DE-9074A5C4C6BE}" presName="node" presStyleLbl="alignAccFollowNode1" presStyleIdx="8" presStyleCnt="10" custScaleX="148589">
        <dgm:presLayoutVars>
          <dgm:bulletEnabled val="1"/>
        </dgm:presLayoutVars>
      </dgm:prSet>
      <dgm:spPr/>
    </dgm:pt>
    <dgm:pt modelId="{D2EBEEBD-E8CA-443B-B923-E23DBA9568B5}" type="pres">
      <dgm:prSet presAssocID="{26ACE4E8-D614-44FB-9189-965AD3065918}" presName="sibTrans" presStyleCnt="0"/>
      <dgm:spPr/>
    </dgm:pt>
    <dgm:pt modelId="{BB742758-6492-4B5A-A395-FA18B5EA0FBD}" type="pres">
      <dgm:prSet presAssocID="{63BD7B43-6330-4539-912C-A2BB7CE273EC}" presName="node" presStyleLbl="alignAccFollowNode1" presStyleIdx="9" presStyleCnt="10" custLinFactNeighborX="2786">
        <dgm:presLayoutVars>
          <dgm:bulletEnabled val="1"/>
        </dgm:presLayoutVars>
      </dgm:prSet>
      <dgm:spPr/>
    </dgm:pt>
  </dgm:ptLst>
  <dgm:cxnLst>
    <dgm:cxn modelId="{2E5A5609-1FC8-49E3-89CF-F76CE4FA217D}" type="presOf" srcId="{9E25C594-906F-4D85-ADFA-FE65F4BF4E2C}" destId="{43F2999C-21BB-45FD-8889-0C6E4B338642}" srcOrd="0" destOrd="0" presId="urn:microsoft.com/office/officeart/2005/8/layout/lProcess3"/>
    <dgm:cxn modelId="{53EE2B14-5DFF-4A11-85D9-129979C89FED}" type="presOf" srcId="{77B7D591-F8AE-459E-A5A2-702C5EC64522}" destId="{E7DAED80-EC71-41A2-B5D1-B9BEF2DFE49A}" srcOrd="0" destOrd="0" presId="urn:microsoft.com/office/officeart/2005/8/layout/lProcess3"/>
    <dgm:cxn modelId="{2E8F1518-5468-4346-BED5-E0EA396A569F}" srcId="{807B0113-9008-4A6B-B44B-DFC51C7A05F4}" destId="{28F0658A-42D1-4C1B-BAA5-923D703F12D7}" srcOrd="0" destOrd="0" parTransId="{F6820D75-8636-4C27-B1B7-5E88726E5AC9}" sibTransId="{DDAB5939-933A-424C-B48A-040F39A8F775}"/>
    <dgm:cxn modelId="{360ECE19-DDC7-4F6F-A061-CC596914D77F}" srcId="{0C1E69F5-D721-446E-855E-8D10CCCA5F70}" destId="{7CE729E4-D7FC-4812-A280-E8A5841F3374}" srcOrd="0" destOrd="0" parTransId="{2D5449C0-5DDD-44C1-BA6B-7C985B73856F}" sibTransId="{666DD725-EDCD-4EA7-870F-CD5DC0261A84}"/>
    <dgm:cxn modelId="{4CB2DD1F-B7A7-42B2-91BA-7F1D3242B389}" type="presOf" srcId="{4C5CA848-D445-4B2F-AAB7-2A61A614E64A}" destId="{EB643DEA-EA41-4966-95B8-1193E5C1EF23}" srcOrd="0" destOrd="0" presId="urn:microsoft.com/office/officeart/2005/8/layout/lProcess3"/>
    <dgm:cxn modelId="{E498D828-237A-42D9-BAEB-0DDD6D27D7AC}" srcId="{FCAF4401-31CA-48DA-9011-5D7213DFFB2D}" destId="{0C1E69F5-D721-446E-855E-8D10CCCA5F70}" srcOrd="3" destOrd="0" parTransId="{E1FCB377-A336-4520-A71B-F1A9F74DBD72}" sibTransId="{292FF05A-EE0C-487B-8262-47B521352C34}"/>
    <dgm:cxn modelId="{11ACD13D-84D0-4CB2-A3D2-24947C286962}" type="presOf" srcId="{FCAF4401-31CA-48DA-9011-5D7213DFFB2D}" destId="{0F58DD19-1F94-4C3A-B065-5B690828C627}" srcOrd="0" destOrd="0" presId="urn:microsoft.com/office/officeart/2005/8/layout/lProcess3"/>
    <dgm:cxn modelId="{1E540940-CE55-4678-AF48-E68AA8E1204E}" type="presOf" srcId="{9C54DEF9-B182-46A3-83C8-E4D44F741431}" destId="{5082ECCE-9552-4D30-9357-536870350F4C}" srcOrd="0" destOrd="0" presId="urn:microsoft.com/office/officeart/2005/8/layout/lProcess3"/>
    <dgm:cxn modelId="{A119BF63-8224-453C-A2BD-5DBC0968F39B}" srcId="{39703507-7F47-419D-9933-56C5A67DF7FF}" destId="{2553CBF3-CAB3-4540-B616-9DC656325C4D}" srcOrd="0" destOrd="0" parTransId="{0EC61E49-F3EA-4FB3-AD7B-6E3AE167366B}" sibTransId="{D8448E8D-2D38-46A0-A0F3-092C4AABE438}"/>
    <dgm:cxn modelId="{881EB744-DA4B-4F5F-888B-C989C85DACB5}" type="presOf" srcId="{807B0113-9008-4A6B-B44B-DFC51C7A05F4}" destId="{B3567F1B-0140-4177-8E0E-0036FB28C88D}" srcOrd="0" destOrd="0" presId="urn:microsoft.com/office/officeart/2005/8/layout/lProcess3"/>
    <dgm:cxn modelId="{D9ADCD65-79F3-432F-96A2-3FC287806339}" srcId="{FCAF4401-31CA-48DA-9011-5D7213DFFB2D}" destId="{39703507-7F47-419D-9933-56C5A67DF7FF}" srcOrd="0" destOrd="0" parTransId="{043BA663-4CCB-42B9-8853-FD6F57DD0EFA}" sibTransId="{3948494D-9E3D-4B25-A290-BBAC8AC597A8}"/>
    <dgm:cxn modelId="{058F086D-AB86-4B84-BDA8-4D540ADC68D8}" srcId="{5597B993-E2AD-4ADD-96A0-CB92B5A936EB}" destId="{6487BB61-DD35-4ED4-B0DE-9074A5C4C6BE}" srcOrd="0" destOrd="0" parTransId="{F59DB3D7-06ED-4E4B-9876-36BF3347403B}" sibTransId="{26ACE4E8-D614-44FB-9189-965AD3065918}"/>
    <dgm:cxn modelId="{2F065271-6F9B-4509-83CB-A4C4A6342462}" type="presOf" srcId="{0C1E69F5-D721-446E-855E-8D10CCCA5F70}" destId="{DB471C68-A5E8-4F91-A8DC-D85CCC57913B}" srcOrd="0" destOrd="0" presId="urn:microsoft.com/office/officeart/2005/8/layout/lProcess3"/>
    <dgm:cxn modelId="{0E7ADC54-E22B-4FFB-B202-C1983B7FF9EA}" type="presOf" srcId="{39703507-7F47-419D-9933-56C5A67DF7FF}" destId="{AD21AF5A-632D-4E19-92DC-F542A224C682}" srcOrd="0" destOrd="0" presId="urn:microsoft.com/office/officeart/2005/8/layout/lProcess3"/>
    <dgm:cxn modelId="{B47D1178-471A-44B4-ADD1-CFAE78694853}" type="presOf" srcId="{6487BB61-DD35-4ED4-B0DE-9074A5C4C6BE}" destId="{2A1CCF2C-CC04-45EB-9668-E0B6F1387291}" srcOrd="0" destOrd="0" presId="urn:microsoft.com/office/officeart/2005/8/layout/lProcess3"/>
    <dgm:cxn modelId="{23F66F58-A345-4241-B7C2-01CA6355A17F}" srcId="{0C1E69F5-D721-446E-855E-8D10CCCA5F70}" destId="{0151B4C3-7E75-44E3-AE24-D1CE2CC0B5D8}" srcOrd="1" destOrd="0" parTransId="{6BCB7E96-970E-4D1F-92E2-C80D6030317E}" sibTransId="{B654A963-0D14-4E75-AFD1-E4CB238CDA1A}"/>
    <dgm:cxn modelId="{0C1C367C-2F3F-49A7-9783-2E67EEAD9DF2}" type="presOf" srcId="{5597B993-E2AD-4ADD-96A0-CB92B5A936EB}" destId="{CF4E5245-EEE4-4264-B2C4-CDA79760E6CA}" srcOrd="0" destOrd="0" presId="urn:microsoft.com/office/officeart/2005/8/layout/lProcess3"/>
    <dgm:cxn modelId="{C87F078F-EBB6-4448-84D1-EB9E45A64B67}" srcId="{FCAF4401-31CA-48DA-9011-5D7213DFFB2D}" destId="{5597B993-E2AD-4ADD-96A0-CB92B5A936EB}" srcOrd="4" destOrd="0" parTransId="{56B3E0EE-9104-4FD6-A4F9-20764B5CF1EC}" sibTransId="{29C8B890-77B5-49E9-94FD-06E700DA10CE}"/>
    <dgm:cxn modelId="{C508AC93-91F3-4D7B-A29B-B660C1454589}" type="presOf" srcId="{7CE729E4-D7FC-4812-A280-E8A5841F3374}" destId="{688E1042-23BC-4468-AF4F-520A9A69D563}" srcOrd="0" destOrd="0" presId="urn:microsoft.com/office/officeart/2005/8/layout/lProcess3"/>
    <dgm:cxn modelId="{439ABFA5-62AD-4E00-9847-D1C215AADDB0}" srcId="{5D90C599-D8BF-409E-831A-A43B421B5D31}" destId="{9C54DEF9-B182-46A3-83C8-E4D44F741431}" srcOrd="1" destOrd="0" parTransId="{3B728325-8289-4C13-85EB-3460EDA6FEBA}" sibTransId="{65FF8D35-E4DB-46F9-9823-0F81415D00D2}"/>
    <dgm:cxn modelId="{D2BBB4B0-1708-4F13-80A5-EE4E03AE725D}" type="presOf" srcId="{5D90C599-D8BF-409E-831A-A43B421B5D31}" destId="{E3ACBED4-40DC-4E6A-B25D-5E1BADCDD30F}" srcOrd="0" destOrd="0" presId="urn:microsoft.com/office/officeart/2005/8/layout/lProcess3"/>
    <dgm:cxn modelId="{D48557B7-5C4F-4CDB-A8EC-BE4E2FE35A80}" srcId="{FCAF4401-31CA-48DA-9011-5D7213DFFB2D}" destId="{807B0113-9008-4A6B-B44B-DFC51C7A05F4}" srcOrd="1" destOrd="0" parTransId="{08141B0B-B05E-4881-BA59-6A890D7006E5}" sibTransId="{A5E9A31B-294C-4D79-820A-C4632F8A21ED}"/>
    <dgm:cxn modelId="{07A0E4B7-7BDE-4E63-888E-2740AB072B69}" srcId="{5D90C599-D8BF-409E-831A-A43B421B5D31}" destId="{4C5CA848-D445-4B2F-AAB7-2A61A614E64A}" srcOrd="0" destOrd="0" parTransId="{D4F9F731-A2FA-4FFD-9644-E77299253269}" sibTransId="{5672D19F-3FA8-4E8A-8EC5-A67250E7559D}"/>
    <dgm:cxn modelId="{410393BF-72C6-41CE-8C51-4456D36BCE78}" srcId="{807B0113-9008-4A6B-B44B-DFC51C7A05F4}" destId="{9E25C594-906F-4D85-ADFA-FE65F4BF4E2C}" srcOrd="1" destOrd="0" parTransId="{B25F5E31-14CB-4206-A232-655F0F979235}" sibTransId="{8F85F209-A21A-4668-89E6-98C8427ACB16}"/>
    <dgm:cxn modelId="{7A1D0DC3-1923-413D-AB27-3B06921B8D75}" type="presOf" srcId="{28F0658A-42D1-4C1B-BAA5-923D703F12D7}" destId="{1EE5B777-352C-49B6-BE4A-26E2BEA6AD2B}" srcOrd="0" destOrd="0" presId="urn:microsoft.com/office/officeart/2005/8/layout/lProcess3"/>
    <dgm:cxn modelId="{6E51D8C7-D61F-4F5D-AF7A-DC261EFC7BFC}" type="presOf" srcId="{63BD7B43-6330-4539-912C-A2BB7CE273EC}" destId="{BB742758-6492-4B5A-A395-FA18B5EA0FBD}" srcOrd="0" destOrd="0" presId="urn:microsoft.com/office/officeart/2005/8/layout/lProcess3"/>
    <dgm:cxn modelId="{9CF2DCD9-623A-4BA2-ADE2-AD31DCCE87FF}" srcId="{5597B993-E2AD-4ADD-96A0-CB92B5A936EB}" destId="{63BD7B43-6330-4539-912C-A2BB7CE273EC}" srcOrd="1" destOrd="0" parTransId="{5D776A7B-25CD-4439-8E4B-EA012D10FC79}" sibTransId="{A603CC14-646A-47FD-ADAF-DF15F00AA3FA}"/>
    <dgm:cxn modelId="{DCAB57DC-9FD0-4C9D-84E9-B8331B1A6AE3}" srcId="{FCAF4401-31CA-48DA-9011-5D7213DFFB2D}" destId="{5D90C599-D8BF-409E-831A-A43B421B5D31}" srcOrd="2" destOrd="0" parTransId="{9B8B0E7A-C5F3-48C9-91EB-372F3DA20AE0}" sibTransId="{CD68F148-4E80-46B1-B12D-0083714C9620}"/>
    <dgm:cxn modelId="{CA71CCEA-9844-4871-9A63-38503A2BD451}" type="presOf" srcId="{2553CBF3-CAB3-4540-B616-9DC656325C4D}" destId="{790FB81D-FF12-472D-9F1B-9356CEF0CED9}" srcOrd="0" destOrd="0" presId="urn:microsoft.com/office/officeart/2005/8/layout/lProcess3"/>
    <dgm:cxn modelId="{8279FAF4-8C5E-4C5F-ADC4-AF7ECCFBFF04}" srcId="{39703507-7F47-419D-9933-56C5A67DF7FF}" destId="{77B7D591-F8AE-459E-A5A2-702C5EC64522}" srcOrd="1" destOrd="0" parTransId="{7FC93C3E-BF8C-481C-AD0E-EE57FB7BACFF}" sibTransId="{6FAB2D4B-55B3-4031-88FA-E78B0E0212C4}"/>
    <dgm:cxn modelId="{90D20CFF-36A3-4444-9ED3-4C6D0E45CB6E}" type="presOf" srcId="{0151B4C3-7E75-44E3-AE24-D1CE2CC0B5D8}" destId="{1C1F0A22-E7AE-439C-A5E7-CAD8793ACBE7}" srcOrd="0" destOrd="0" presId="urn:microsoft.com/office/officeart/2005/8/layout/lProcess3"/>
    <dgm:cxn modelId="{11A1E58F-0565-433F-9E4F-F537A53FA6B4}" type="presParOf" srcId="{0F58DD19-1F94-4C3A-B065-5B690828C627}" destId="{6F11F576-6B42-4133-9320-9AB1A2F9A969}" srcOrd="0" destOrd="0" presId="urn:microsoft.com/office/officeart/2005/8/layout/lProcess3"/>
    <dgm:cxn modelId="{24B55107-4CBB-4061-A2BF-95A4D3935E4A}" type="presParOf" srcId="{6F11F576-6B42-4133-9320-9AB1A2F9A969}" destId="{AD21AF5A-632D-4E19-92DC-F542A224C682}" srcOrd="0" destOrd="0" presId="urn:microsoft.com/office/officeart/2005/8/layout/lProcess3"/>
    <dgm:cxn modelId="{B15D9547-57C1-441F-8D55-7B5A19B7A2F4}" type="presParOf" srcId="{6F11F576-6B42-4133-9320-9AB1A2F9A969}" destId="{8DA86838-93DA-4305-A2BC-8EDA17E998C0}" srcOrd="1" destOrd="0" presId="urn:microsoft.com/office/officeart/2005/8/layout/lProcess3"/>
    <dgm:cxn modelId="{56A7339B-3293-437A-B20E-DFB915D55AAD}" type="presParOf" srcId="{6F11F576-6B42-4133-9320-9AB1A2F9A969}" destId="{790FB81D-FF12-472D-9F1B-9356CEF0CED9}" srcOrd="2" destOrd="0" presId="urn:microsoft.com/office/officeart/2005/8/layout/lProcess3"/>
    <dgm:cxn modelId="{C1249EC6-D47D-4AA3-83A2-3D59B00D0F8F}" type="presParOf" srcId="{6F11F576-6B42-4133-9320-9AB1A2F9A969}" destId="{64444198-61B5-48CC-82D1-C605DC295825}" srcOrd="3" destOrd="0" presId="urn:microsoft.com/office/officeart/2005/8/layout/lProcess3"/>
    <dgm:cxn modelId="{B41AE245-3BF2-4138-BFD7-C76336AB1014}" type="presParOf" srcId="{6F11F576-6B42-4133-9320-9AB1A2F9A969}" destId="{E7DAED80-EC71-41A2-B5D1-B9BEF2DFE49A}" srcOrd="4" destOrd="0" presId="urn:microsoft.com/office/officeart/2005/8/layout/lProcess3"/>
    <dgm:cxn modelId="{2A2F9A15-ACB6-4153-BBE4-87C0401089CB}" type="presParOf" srcId="{0F58DD19-1F94-4C3A-B065-5B690828C627}" destId="{8226E74B-1915-42EB-AE0E-59611F3C480D}" srcOrd="1" destOrd="0" presId="urn:microsoft.com/office/officeart/2005/8/layout/lProcess3"/>
    <dgm:cxn modelId="{E0FFA971-4E02-4214-9991-381399C5EBC5}" type="presParOf" srcId="{0F58DD19-1F94-4C3A-B065-5B690828C627}" destId="{9FD021DE-F590-44D3-AEE0-CDB76E1358EE}" srcOrd="2" destOrd="0" presId="urn:microsoft.com/office/officeart/2005/8/layout/lProcess3"/>
    <dgm:cxn modelId="{8546FD2A-885E-4BCD-B433-E8ABF39170FC}" type="presParOf" srcId="{9FD021DE-F590-44D3-AEE0-CDB76E1358EE}" destId="{B3567F1B-0140-4177-8E0E-0036FB28C88D}" srcOrd="0" destOrd="0" presId="urn:microsoft.com/office/officeart/2005/8/layout/lProcess3"/>
    <dgm:cxn modelId="{C2D2FA2D-93EC-46E0-A675-BDFD300A0242}" type="presParOf" srcId="{9FD021DE-F590-44D3-AEE0-CDB76E1358EE}" destId="{02641651-47BA-4A1E-B9C2-3A3B50EC05FA}" srcOrd="1" destOrd="0" presId="urn:microsoft.com/office/officeart/2005/8/layout/lProcess3"/>
    <dgm:cxn modelId="{0375FF55-E5CB-4FDF-93C4-C5CAC4A92A6C}" type="presParOf" srcId="{9FD021DE-F590-44D3-AEE0-CDB76E1358EE}" destId="{1EE5B777-352C-49B6-BE4A-26E2BEA6AD2B}" srcOrd="2" destOrd="0" presId="urn:microsoft.com/office/officeart/2005/8/layout/lProcess3"/>
    <dgm:cxn modelId="{4DEEE326-93B4-4366-A464-76DCBEB004AC}" type="presParOf" srcId="{9FD021DE-F590-44D3-AEE0-CDB76E1358EE}" destId="{4859B3B3-CCF2-4236-965E-242AC0164112}" srcOrd="3" destOrd="0" presId="urn:microsoft.com/office/officeart/2005/8/layout/lProcess3"/>
    <dgm:cxn modelId="{0BACA2BB-C75B-4834-896F-AA7A11DD8E9C}" type="presParOf" srcId="{9FD021DE-F590-44D3-AEE0-CDB76E1358EE}" destId="{43F2999C-21BB-45FD-8889-0C6E4B338642}" srcOrd="4" destOrd="0" presId="urn:microsoft.com/office/officeart/2005/8/layout/lProcess3"/>
    <dgm:cxn modelId="{297A68F8-FB54-4F54-BDAC-B5729E59FA3E}" type="presParOf" srcId="{0F58DD19-1F94-4C3A-B065-5B690828C627}" destId="{884E5B88-30FB-4DA6-8EEE-253BD760CFD9}" srcOrd="3" destOrd="0" presId="urn:microsoft.com/office/officeart/2005/8/layout/lProcess3"/>
    <dgm:cxn modelId="{0A3733C6-763A-4BAB-BF99-9690AAD9C73D}" type="presParOf" srcId="{0F58DD19-1F94-4C3A-B065-5B690828C627}" destId="{76D25F38-27C2-44DD-B67D-673DBC336927}" srcOrd="4" destOrd="0" presId="urn:microsoft.com/office/officeart/2005/8/layout/lProcess3"/>
    <dgm:cxn modelId="{9C6E7527-CB30-4D30-B205-1A2B5DD2D36E}" type="presParOf" srcId="{76D25F38-27C2-44DD-B67D-673DBC336927}" destId="{E3ACBED4-40DC-4E6A-B25D-5E1BADCDD30F}" srcOrd="0" destOrd="0" presId="urn:microsoft.com/office/officeart/2005/8/layout/lProcess3"/>
    <dgm:cxn modelId="{F24E8E89-6805-4A07-94B6-E5B776EEC6D0}" type="presParOf" srcId="{76D25F38-27C2-44DD-B67D-673DBC336927}" destId="{EA717173-B5BC-4BD9-8BD5-3FF37C94F427}" srcOrd="1" destOrd="0" presId="urn:microsoft.com/office/officeart/2005/8/layout/lProcess3"/>
    <dgm:cxn modelId="{5CBBFF58-283A-43CB-9608-7460A426E0C0}" type="presParOf" srcId="{76D25F38-27C2-44DD-B67D-673DBC336927}" destId="{EB643DEA-EA41-4966-95B8-1193E5C1EF23}" srcOrd="2" destOrd="0" presId="urn:microsoft.com/office/officeart/2005/8/layout/lProcess3"/>
    <dgm:cxn modelId="{E5FFFC79-574D-4543-8F48-420FFD5AB224}" type="presParOf" srcId="{76D25F38-27C2-44DD-B67D-673DBC336927}" destId="{E4199780-BAC2-4598-A29D-7A92656A0729}" srcOrd="3" destOrd="0" presId="urn:microsoft.com/office/officeart/2005/8/layout/lProcess3"/>
    <dgm:cxn modelId="{A037DE6B-B17E-4C64-A51E-4E0C5694A92F}" type="presParOf" srcId="{76D25F38-27C2-44DD-B67D-673DBC336927}" destId="{5082ECCE-9552-4D30-9357-536870350F4C}" srcOrd="4" destOrd="0" presId="urn:microsoft.com/office/officeart/2005/8/layout/lProcess3"/>
    <dgm:cxn modelId="{4CC54EA1-4B17-44EC-989C-5E814879867C}" type="presParOf" srcId="{0F58DD19-1F94-4C3A-B065-5B690828C627}" destId="{F70E4479-FD08-4CDC-94E8-388A97B1A196}" srcOrd="5" destOrd="0" presId="urn:microsoft.com/office/officeart/2005/8/layout/lProcess3"/>
    <dgm:cxn modelId="{0550C3D3-6B0E-4D18-B949-9705CD5A8DC7}" type="presParOf" srcId="{0F58DD19-1F94-4C3A-B065-5B690828C627}" destId="{3AAF3170-DF03-4E1F-8E59-1C015B74D36A}" srcOrd="6" destOrd="0" presId="urn:microsoft.com/office/officeart/2005/8/layout/lProcess3"/>
    <dgm:cxn modelId="{4BB057C1-11B2-4880-8B58-17EBDEC9F33A}" type="presParOf" srcId="{3AAF3170-DF03-4E1F-8E59-1C015B74D36A}" destId="{DB471C68-A5E8-4F91-A8DC-D85CCC57913B}" srcOrd="0" destOrd="0" presId="urn:microsoft.com/office/officeart/2005/8/layout/lProcess3"/>
    <dgm:cxn modelId="{7A6629E4-A0FF-425F-80C4-1220CEF2F702}" type="presParOf" srcId="{3AAF3170-DF03-4E1F-8E59-1C015B74D36A}" destId="{7AA10111-95E5-466E-9C93-1947E2447896}" srcOrd="1" destOrd="0" presId="urn:microsoft.com/office/officeart/2005/8/layout/lProcess3"/>
    <dgm:cxn modelId="{073819BC-A9D6-4DCE-BA16-013FBE77E267}" type="presParOf" srcId="{3AAF3170-DF03-4E1F-8E59-1C015B74D36A}" destId="{688E1042-23BC-4468-AF4F-520A9A69D563}" srcOrd="2" destOrd="0" presId="urn:microsoft.com/office/officeart/2005/8/layout/lProcess3"/>
    <dgm:cxn modelId="{0B374319-7CC3-4B3F-AD75-719B68D55865}" type="presParOf" srcId="{3AAF3170-DF03-4E1F-8E59-1C015B74D36A}" destId="{F0AFF3F4-2E7E-4ACA-8DBB-2ED9139141C1}" srcOrd="3" destOrd="0" presId="urn:microsoft.com/office/officeart/2005/8/layout/lProcess3"/>
    <dgm:cxn modelId="{59D3CC68-F7E0-4EC9-B7E2-09C5AEE64E74}" type="presParOf" srcId="{3AAF3170-DF03-4E1F-8E59-1C015B74D36A}" destId="{1C1F0A22-E7AE-439C-A5E7-CAD8793ACBE7}" srcOrd="4" destOrd="0" presId="urn:microsoft.com/office/officeart/2005/8/layout/lProcess3"/>
    <dgm:cxn modelId="{2D14B33E-07E0-484A-80F6-E11859ED6400}" type="presParOf" srcId="{0F58DD19-1F94-4C3A-B065-5B690828C627}" destId="{453483A4-BCED-4E43-893C-58CE80F6EC08}" srcOrd="7" destOrd="0" presId="urn:microsoft.com/office/officeart/2005/8/layout/lProcess3"/>
    <dgm:cxn modelId="{C81BD634-57E8-41D0-BFB3-A397BF3734B4}" type="presParOf" srcId="{0F58DD19-1F94-4C3A-B065-5B690828C627}" destId="{E91E7FC0-B494-4F95-ADC2-48073022AC40}" srcOrd="8" destOrd="0" presId="urn:microsoft.com/office/officeart/2005/8/layout/lProcess3"/>
    <dgm:cxn modelId="{6120845B-9F50-40B0-BF78-5611D877476F}" type="presParOf" srcId="{E91E7FC0-B494-4F95-ADC2-48073022AC40}" destId="{CF4E5245-EEE4-4264-B2C4-CDA79760E6CA}" srcOrd="0" destOrd="0" presId="urn:microsoft.com/office/officeart/2005/8/layout/lProcess3"/>
    <dgm:cxn modelId="{57B6055F-362C-47D7-BD90-14CDE3EF777A}" type="presParOf" srcId="{E91E7FC0-B494-4F95-ADC2-48073022AC40}" destId="{157F08C1-8968-46D1-8C58-1903088F4EB3}" srcOrd="1" destOrd="0" presId="urn:microsoft.com/office/officeart/2005/8/layout/lProcess3"/>
    <dgm:cxn modelId="{C802B09A-A80F-4661-A37A-3FACCE94A90A}" type="presParOf" srcId="{E91E7FC0-B494-4F95-ADC2-48073022AC40}" destId="{2A1CCF2C-CC04-45EB-9668-E0B6F1387291}" srcOrd="2" destOrd="0" presId="urn:microsoft.com/office/officeart/2005/8/layout/lProcess3"/>
    <dgm:cxn modelId="{9337E3DB-6EB4-4A9A-A6B9-C69F4D6A908F}" type="presParOf" srcId="{E91E7FC0-B494-4F95-ADC2-48073022AC40}" destId="{D2EBEEBD-E8CA-443B-B923-E23DBA9568B5}" srcOrd="3" destOrd="0" presId="urn:microsoft.com/office/officeart/2005/8/layout/lProcess3"/>
    <dgm:cxn modelId="{33F0A56F-4665-4558-94AC-3748AAC1C419}" type="presParOf" srcId="{E91E7FC0-B494-4F95-ADC2-48073022AC40}" destId="{BB742758-6492-4B5A-A395-FA18B5EA0FBD}" srcOrd="4" destOrd="0" presId="urn:microsoft.com/office/officeart/2005/8/layout/lProcess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3834B-0D18-4AB9-A552-747641D1363A}">
      <dsp:nvSpPr>
        <dsp:cNvPr id="0" name=""/>
        <dsp:cNvSpPr/>
      </dsp:nvSpPr>
      <dsp:spPr>
        <a:xfrm>
          <a:off x="0" y="449579"/>
          <a:ext cx="7848600" cy="3139440"/>
        </a:xfrm>
        <a:prstGeom prst="chevron">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just" defTabSz="977900">
            <a:lnSpc>
              <a:spcPct val="90000"/>
            </a:lnSpc>
            <a:spcBef>
              <a:spcPct val="0"/>
            </a:spcBef>
            <a:spcAft>
              <a:spcPct val="35000"/>
            </a:spcAft>
            <a:buFont typeface="Symbol" panose="05050102010706020507" pitchFamily="18" charset="2"/>
            <a:buNone/>
          </a:pPr>
          <a:r>
            <a:rPr lang="en-US" sz="2200" kern="1200" dirty="0"/>
            <a:t>$75,000 per unit awards where the grantee has established resale restrictions extending for a period of at least sixty years, but no  more  than ninety-nine years by use of deed restrictions, community land trusts, or limited-equity cooperative ownership structure if AHC determines that such a request is warranted pursuant to its programmatic selection criteria</a:t>
          </a:r>
        </a:p>
      </dsp:txBody>
      <dsp:txXfrm>
        <a:off x="1569720" y="449579"/>
        <a:ext cx="4709160" cy="3139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1AF5A-632D-4E19-92DC-F542A224C682}">
      <dsp:nvSpPr>
        <dsp:cNvPr id="0" name=""/>
        <dsp:cNvSpPr/>
      </dsp:nvSpPr>
      <dsp:spPr>
        <a:xfrm>
          <a:off x="364705" y="48025"/>
          <a:ext cx="2986980" cy="904039"/>
        </a:xfrm>
        <a:prstGeom prst="chevron">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ts val="0"/>
            </a:spcAft>
            <a:buNone/>
          </a:pPr>
          <a:r>
            <a:rPr lang="en-US" sz="2400" b="1" kern="1200" baseline="0" dirty="0">
              <a:latin typeface="Calibri" pitchFamily="34" charset="0"/>
            </a:rPr>
            <a:t>$60,000*</a:t>
          </a:r>
          <a:endParaRPr lang="en-US" sz="1600" b="0" kern="1200" baseline="0" dirty="0">
            <a:latin typeface="Calibri" pitchFamily="34" charset="0"/>
          </a:endParaRPr>
        </a:p>
      </dsp:txBody>
      <dsp:txXfrm>
        <a:off x="816725" y="48025"/>
        <a:ext cx="2082941" cy="904039"/>
      </dsp:txXfrm>
    </dsp:sp>
    <dsp:sp modelId="{790FB81D-FF12-472D-9F1B-9356CEF0CED9}">
      <dsp:nvSpPr>
        <dsp:cNvPr id="0" name=""/>
        <dsp:cNvSpPr/>
      </dsp:nvSpPr>
      <dsp:spPr>
        <a:xfrm>
          <a:off x="2963378" y="4206"/>
          <a:ext cx="3664521"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ts val="0"/>
            </a:spcAft>
            <a:buNone/>
          </a:pPr>
          <a:r>
            <a:rPr lang="en-US" sz="2400" b="1" i="0" u="sng" kern="1200" baseline="0" dirty="0">
              <a:latin typeface="Calibri" pitchFamily="34" charset="0"/>
            </a:rPr>
            <a:t>&lt;</a:t>
          </a:r>
          <a:r>
            <a:rPr lang="en-US" sz="2400" b="1" i="0" u="none" kern="1200" baseline="0" dirty="0">
              <a:latin typeface="Calibri" pitchFamily="34" charset="0"/>
            </a:rPr>
            <a:t> 75% </a:t>
          </a:r>
        </a:p>
        <a:p>
          <a:pPr marL="0" lvl="0" indent="0" algn="ctr" defTabSz="1066800">
            <a:lnSpc>
              <a:spcPct val="90000"/>
            </a:lnSpc>
            <a:spcBef>
              <a:spcPct val="0"/>
            </a:spcBef>
            <a:spcAft>
              <a:spcPts val="0"/>
            </a:spcAft>
            <a:buNone/>
          </a:pPr>
          <a:r>
            <a:rPr lang="en-US" sz="1600" b="0" i="0" u="none" kern="1200" baseline="0" dirty="0">
              <a:latin typeface="Calibri" pitchFamily="34" charset="0"/>
            </a:rPr>
            <a:t>of HUD’s Low-Income Limits</a:t>
          </a:r>
          <a:endParaRPr lang="en-US" sz="1600" b="0" i="0" u="sng" kern="1200" baseline="0" dirty="0">
            <a:latin typeface="Calibri" pitchFamily="34" charset="0"/>
          </a:endParaRPr>
        </a:p>
      </dsp:txBody>
      <dsp:txXfrm>
        <a:off x="3459217" y="4206"/>
        <a:ext cx="2672844" cy="991677"/>
      </dsp:txXfrm>
    </dsp:sp>
    <dsp:sp modelId="{E7DAED80-EC71-41A2-B5D1-B9BEF2DFE49A}">
      <dsp:nvSpPr>
        <dsp:cNvPr id="0" name=""/>
        <dsp:cNvSpPr/>
      </dsp:nvSpPr>
      <dsp:spPr>
        <a:xfrm>
          <a:off x="6280812" y="4206"/>
          <a:ext cx="2479193"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latin typeface="Calibri" pitchFamily="34" charset="0"/>
            </a:rPr>
            <a:t>= 60% AMI</a:t>
          </a:r>
        </a:p>
      </dsp:txBody>
      <dsp:txXfrm>
        <a:off x="6776651" y="4206"/>
        <a:ext cx="1487516" cy="991677"/>
      </dsp:txXfrm>
    </dsp:sp>
    <dsp:sp modelId="{B3567F1B-0140-4177-8E0E-0036FB28C88D}">
      <dsp:nvSpPr>
        <dsp:cNvPr id="0" name=""/>
        <dsp:cNvSpPr/>
      </dsp:nvSpPr>
      <dsp:spPr>
        <a:xfrm>
          <a:off x="364705" y="1189476"/>
          <a:ext cx="2986980" cy="939034"/>
        </a:xfrm>
        <a:prstGeom prst="chevron">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ts val="0"/>
            </a:spcAft>
            <a:buNone/>
          </a:pPr>
          <a:r>
            <a:rPr lang="en-US" sz="2400" b="1" i="0" kern="1200" baseline="0" dirty="0">
              <a:latin typeface="Calibri" pitchFamily="34" charset="0"/>
            </a:rPr>
            <a:t>$50,000* </a:t>
          </a:r>
        </a:p>
      </dsp:txBody>
      <dsp:txXfrm>
        <a:off x="834222" y="1189476"/>
        <a:ext cx="2047946" cy="939034"/>
      </dsp:txXfrm>
    </dsp:sp>
    <dsp:sp modelId="{1EE5B777-352C-49B6-BE4A-26E2BEA6AD2B}">
      <dsp:nvSpPr>
        <dsp:cNvPr id="0" name=""/>
        <dsp:cNvSpPr/>
      </dsp:nvSpPr>
      <dsp:spPr>
        <a:xfrm>
          <a:off x="2963378" y="1163155"/>
          <a:ext cx="3664521"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ts val="0"/>
            </a:spcAft>
            <a:buNone/>
          </a:pPr>
          <a:r>
            <a:rPr lang="en-US" sz="2400" b="1" i="0" u="sng" kern="1200" baseline="0" dirty="0">
              <a:latin typeface="Calibri" pitchFamily="34" charset="0"/>
            </a:rPr>
            <a:t>&lt; </a:t>
          </a:r>
          <a:r>
            <a:rPr lang="en-US" sz="2400" b="1" i="0" u="none" kern="1200" baseline="0" dirty="0">
              <a:latin typeface="Calibri" pitchFamily="34" charset="0"/>
            </a:rPr>
            <a:t>100% </a:t>
          </a:r>
        </a:p>
        <a:p>
          <a:pPr marL="0" lvl="0" indent="0" algn="ctr" defTabSz="1066800">
            <a:lnSpc>
              <a:spcPct val="90000"/>
            </a:lnSpc>
            <a:spcBef>
              <a:spcPct val="0"/>
            </a:spcBef>
            <a:spcAft>
              <a:spcPts val="0"/>
            </a:spcAft>
            <a:buNone/>
          </a:pPr>
          <a:r>
            <a:rPr lang="en-US" sz="1600" b="0" i="0" u="none" kern="1200" baseline="0" dirty="0">
              <a:latin typeface="Calibri" pitchFamily="34" charset="0"/>
            </a:rPr>
            <a:t>of HUD’s Low-Income Limits</a:t>
          </a:r>
          <a:endParaRPr lang="en-US" sz="1600" b="0" i="0" u="sng" kern="1200" baseline="0" dirty="0">
            <a:latin typeface="Calibri" pitchFamily="34" charset="0"/>
          </a:endParaRPr>
        </a:p>
      </dsp:txBody>
      <dsp:txXfrm>
        <a:off x="3459217" y="1163155"/>
        <a:ext cx="2672844" cy="991677"/>
      </dsp:txXfrm>
    </dsp:sp>
    <dsp:sp modelId="{43F2999C-21BB-45FD-8889-0C6E4B338642}">
      <dsp:nvSpPr>
        <dsp:cNvPr id="0" name=""/>
        <dsp:cNvSpPr/>
      </dsp:nvSpPr>
      <dsp:spPr>
        <a:xfrm>
          <a:off x="6337956" y="1203218"/>
          <a:ext cx="2479193"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latin typeface="Calibri" pitchFamily="34" charset="0"/>
            </a:rPr>
            <a:t>= 80% AMI</a:t>
          </a:r>
        </a:p>
      </dsp:txBody>
      <dsp:txXfrm>
        <a:off x="6833795" y="1203218"/>
        <a:ext cx="1487516" cy="991677"/>
      </dsp:txXfrm>
    </dsp:sp>
    <dsp:sp modelId="{E3ACBED4-40DC-4E6A-B25D-5E1BADCDD30F}">
      <dsp:nvSpPr>
        <dsp:cNvPr id="0" name=""/>
        <dsp:cNvSpPr/>
      </dsp:nvSpPr>
      <dsp:spPr>
        <a:xfrm>
          <a:off x="364705" y="2345306"/>
          <a:ext cx="2986980" cy="945271"/>
        </a:xfrm>
        <a:prstGeom prst="chevron">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ts val="0"/>
            </a:spcAft>
            <a:buNone/>
          </a:pPr>
          <a:r>
            <a:rPr lang="en-US" sz="2400" b="1" i="0" kern="1200" baseline="0" dirty="0">
              <a:latin typeface="Calibri" pitchFamily="34" charset="0"/>
            </a:rPr>
            <a:t>$40,000</a:t>
          </a:r>
          <a:endParaRPr lang="en-US" sz="1600" b="0" i="0" kern="1200" baseline="0" dirty="0">
            <a:latin typeface="Calibri" pitchFamily="34" charset="0"/>
          </a:endParaRPr>
        </a:p>
      </dsp:txBody>
      <dsp:txXfrm>
        <a:off x="837341" y="2345306"/>
        <a:ext cx="2041709" cy="945271"/>
      </dsp:txXfrm>
    </dsp:sp>
    <dsp:sp modelId="{EB643DEA-EA41-4966-95B8-1193E5C1EF23}">
      <dsp:nvSpPr>
        <dsp:cNvPr id="0" name=""/>
        <dsp:cNvSpPr/>
      </dsp:nvSpPr>
      <dsp:spPr>
        <a:xfrm>
          <a:off x="2963378" y="2322103"/>
          <a:ext cx="3642084"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ts val="0"/>
            </a:spcAft>
            <a:buNone/>
          </a:pPr>
          <a:r>
            <a:rPr lang="en-US" sz="2400" b="1" i="0" u="sng" kern="1200" baseline="0" dirty="0">
              <a:latin typeface="Calibri" pitchFamily="34" charset="0"/>
            </a:rPr>
            <a:t>&lt; </a:t>
          </a:r>
          <a:r>
            <a:rPr lang="en-US" sz="2400" b="1" i="0" u="none" kern="1200" baseline="0" dirty="0">
              <a:latin typeface="Calibri" pitchFamily="34" charset="0"/>
            </a:rPr>
            <a:t>112% </a:t>
          </a:r>
        </a:p>
        <a:p>
          <a:pPr marL="0" lvl="0" indent="0" algn="ctr" defTabSz="1066800">
            <a:lnSpc>
              <a:spcPct val="90000"/>
            </a:lnSpc>
            <a:spcBef>
              <a:spcPct val="0"/>
            </a:spcBef>
            <a:spcAft>
              <a:spcPts val="0"/>
            </a:spcAft>
            <a:buNone/>
          </a:pPr>
          <a:r>
            <a:rPr lang="en-US" sz="1600" b="0" i="0" u="none" kern="1200" baseline="0" dirty="0">
              <a:latin typeface="Calibri" pitchFamily="34" charset="0"/>
            </a:rPr>
            <a:t>of HUD’s Low-Income Limits</a:t>
          </a:r>
          <a:endParaRPr lang="en-US" sz="1600" b="0" i="0" u="sng" kern="1200" baseline="0" dirty="0">
            <a:latin typeface="Calibri" pitchFamily="34" charset="0"/>
          </a:endParaRPr>
        </a:p>
      </dsp:txBody>
      <dsp:txXfrm>
        <a:off x="3459217" y="2322103"/>
        <a:ext cx="2650407" cy="991677"/>
      </dsp:txXfrm>
    </dsp:sp>
    <dsp:sp modelId="{5082ECCE-9552-4D30-9357-536870350F4C}">
      <dsp:nvSpPr>
        <dsp:cNvPr id="0" name=""/>
        <dsp:cNvSpPr/>
      </dsp:nvSpPr>
      <dsp:spPr>
        <a:xfrm>
          <a:off x="6258375" y="2322103"/>
          <a:ext cx="2479193"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latin typeface="Calibri" pitchFamily="34" charset="0"/>
            </a:rPr>
            <a:t>= 90% AMI</a:t>
          </a:r>
        </a:p>
      </dsp:txBody>
      <dsp:txXfrm>
        <a:off x="6754214" y="2322103"/>
        <a:ext cx="1487516" cy="991677"/>
      </dsp:txXfrm>
    </dsp:sp>
    <dsp:sp modelId="{DB471C68-A5E8-4F91-A8DC-D85CCC57913B}">
      <dsp:nvSpPr>
        <dsp:cNvPr id="0" name=""/>
        <dsp:cNvSpPr/>
      </dsp:nvSpPr>
      <dsp:spPr>
        <a:xfrm>
          <a:off x="364705" y="3506435"/>
          <a:ext cx="2979244" cy="940910"/>
        </a:xfrm>
        <a:prstGeom prst="chevron">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latin typeface="Calibri" pitchFamily="34" charset="0"/>
            </a:rPr>
            <a:t>$32,500</a:t>
          </a:r>
        </a:p>
      </dsp:txBody>
      <dsp:txXfrm>
        <a:off x="835160" y="3506435"/>
        <a:ext cx="2038334" cy="940910"/>
      </dsp:txXfrm>
    </dsp:sp>
    <dsp:sp modelId="{688E1042-23BC-4468-AF4F-520A9A69D563}">
      <dsp:nvSpPr>
        <dsp:cNvPr id="0" name=""/>
        <dsp:cNvSpPr/>
      </dsp:nvSpPr>
      <dsp:spPr>
        <a:xfrm>
          <a:off x="2955642" y="3481052"/>
          <a:ext cx="3691544"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0" u="none" kern="1200" baseline="0" dirty="0">
              <a:latin typeface="Calibri" pitchFamily="34" charset="0"/>
            </a:rPr>
            <a:t> </a:t>
          </a:r>
          <a:r>
            <a:rPr lang="en-US" sz="1800" b="1" i="0" u="sng" kern="1200" baseline="0" dirty="0">
              <a:latin typeface="Calibri" pitchFamily="34" charset="0"/>
            </a:rPr>
            <a:t>&lt; 137</a:t>
          </a:r>
          <a:r>
            <a:rPr lang="en-US" sz="1800" b="1" i="0" u="none" kern="1200" baseline="0" dirty="0">
              <a:latin typeface="Calibri" pitchFamily="34" charset="0"/>
            </a:rPr>
            <a:t>% </a:t>
          </a:r>
        </a:p>
        <a:p>
          <a:pPr marL="0" lvl="0" indent="0" algn="ctr" defTabSz="889000">
            <a:lnSpc>
              <a:spcPct val="90000"/>
            </a:lnSpc>
            <a:spcBef>
              <a:spcPct val="0"/>
            </a:spcBef>
            <a:spcAft>
              <a:spcPct val="35000"/>
            </a:spcAft>
            <a:buNone/>
          </a:pPr>
          <a:r>
            <a:rPr lang="en-US" sz="1800" b="0" i="0" u="none" kern="1200" baseline="0" dirty="0">
              <a:latin typeface="Calibri" pitchFamily="34" charset="0"/>
            </a:rPr>
            <a:t>of HUD’s Low-Income Limits</a:t>
          </a:r>
          <a:endParaRPr lang="en-US" sz="1800" b="1" i="0" kern="1200" baseline="0" dirty="0">
            <a:latin typeface="Calibri" pitchFamily="34" charset="0"/>
          </a:endParaRPr>
        </a:p>
      </dsp:txBody>
      <dsp:txXfrm>
        <a:off x="3451481" y="3481052"/>
        <a:ext cx="2699867" cy="991677"/>
      </dsp:txXfrm>
    </dsp:sp>
    <dsp:sp modelId="{1C1F0A22-E7AE-439C-A5E7-CAD8793ACBE7}">
      <dsp:nvSpPr>
        <dsp:cNvPr id="0" name=""/>
        <dsp:cNvSpPr/>
      </dsp:nvSpPr>
      <dsp:spPr>
        <a:xfrm>
          <a:off x="6309769" y="3481052"/>
          <a:ext cx="2479193"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solidFill>
                <a:prstClr val="black">
                  <a:hueOff val="0"/>
                  <a:satOff val="0"/>
                  <a:lumOff val="0"/>
                  <a:alphaOff val="0"/>
                </a:prstClr>
              </a:solidFill>
              <a:latin typeface="Calibri" pitchFamily="34" charset="0"/>
              <a:ea typeface="+mn-ea"/>
              <a:cs typeface="+mn-cs"/>
            </a:rPr>
            <a:t>= 110% AMI</a:t>
          </a:r>
        </a:p>
      </dsp:txBody>
      <dsp:txXfrm>
        <a:off x="6805608" y="3481052"/>
        <a:ext cx="1487516" cy="991677"/>
      </dsp:txXfrm>
    </dsp:sp>
    <dsp:sp modelId="{CF4E5245-EEE4-4264-B2C4-CDA79760E6CA}">
      <dsp:nvSpPr>
        <dsp:cNvPr id="0" name=""/>
        <dsp:cNvSpPr/>
      </dsp:nvSpPr>
      <dsp:spPr>
        <a:xfrm>
          <a:off x="364705" y="4640000"/>
          <a:ext cx="2986980" cy="994592"/>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latin typeface="Calibri" pitchFamily="34" charset="0"/>
            </a:rPr>
            <a:t>$25,000</a:t>
          </a:r>
        </a:p>
      </dsp:txBody>
      <dsp:txXfrm>
        <a:off x="862001" y="4640000"/>
        <a:ext cx="1992388" cy="994592"/>
      </dsp:txXfrm>
    </dsp:sp>
    <dsp:sp modelId="{2A1CCF2C-CC04-45EB-9668-E0B6F1387291}">
      <dsp:nvSpPr>
        <dsp:cNvPr id="0" name=""/>
        <dsp:cNvSpPr/>
      </dsp:nvSpPr>
      <dsp:spPr>
        <a:xfrm>
          <a:off x="2963378" y="4641458"/>
          <a:ext cx="3683809"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US" sz="1800" b="1" i="0" u="none" kern="1200" baseline="0" dirty="0">
              <a:latin typeface="Calibri" pitchFamily="34" charset="0"/>
            </a:rPr>
            <a:t>&gt;137% </a:t>
          </a:r>
        </a:p>
        <a:p>
          <a:pPr marL="0" lvl="0" indent="0" algn="ctr" defTabSz="800100">
            <a:lnSpc>
              <a:spcPct val="90000"/>
            </a:lnSpc>
            <a:spcBef>
              <a:spcPct val="0"/>
            </a:spcBef>
            <a:spcAft>
              <a:spcPct val="35000"/>
            </a:spcAft>
            <a:buNone/>
          </a:pPr>
          <a:r>
            <a:rPr lang="en-US" sz="1800" b="0" i="0" u="none" kern="1200" baseline="0" dirty="0">
              <a:latin typeface="Calibri" pitchFamily="34" charset="0"/>
            </a:rPr>
            <a:t>of HUD’s Low-Income Limits</a:t>
          </a:r>
          <a:endParaRPr lang="en-US" sz="1800" b="1" i="0" kern="1200" baseline="0" dirty="0">
            <a:latin typeface="Calibri" pitchFamily="34" charset="0"/>
          </a:endParaRPr>
        </a:p>
      </dsp:txBody>
      <dsp:txXfrm>
        <a:off x="3459217" y="4641458"/>
        <a:ext cx="2692132" cy="991677"/>
      </dsp:txXfrm>
    </dsp:sp>
    <dsp:sp modelId="{BB742758-6492-4B5A-A395-FA18B5EA0FBD}">
      <dsp:nvSpPr>
        <dsp:cNvPr id="0" name=""/>
        <dsp:cNvSpPr/>
      </dsp:nvSpPr>
      <dsp:spPr>
        <a:xfrm>
          <a:off x="6309770" y="4641458"/>
          <a:ext cx="2479193" cy="991677"/>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b="1" i="0" kern="1200" baseline="0" dirty="0">
              <a:latin typeface="Calibri" pitchFamily="34" charset="0"/>
            </a:rPr>
            <a:t>= 110% AMI</a:t>
          </a:r>
        </a:p>
      </dsp:txBody>
      <dsp:txXfrm>
        <a:off x="6805609" y="4641458"/>
        <a:ext cx="1487516" cy="9916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1407" tIns="45702" rIns="91407" bIns="45702" numCol="1" anchor="t" anchorCtr="0" compatLnSpc="1">
            <a:prstTxWarp prst="textNoShape">
              <a:avLst/>
            </a:prstTxWarp>
          </a:bodyPr>
          <a:lstStyle>
            <a:lvl1pPr defTabSz="912707" eaLnBrk="1" hangingPunct="1">
              <a:spcBef>
                <a:spcPct val="0"/>
              </a:spcBef>
              <a:defRPr sz="1300">
                <a:cs typeface="+mn-cs"/>
              </a:defRPr>
            </a:lvl1pPr>
          </a:lstStyle>
          <a:p>
            <a:pPr>
              <a:defRPr/>
            </a:pPr>
            <a:endParaRPr lang="en-US" dirty="0"/>
          </a:p>
        </p:txBody>
      </p:sp>
      <p:sp>
        <p:nvSpPr>
          <p:cNvPr id="41987"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1407" tIns="45702" rIns="91407" bIns="45702" numCol="1" anchor="t" anchorCtr="0" compatLnSpc="1">
            <a:prstTxWarp prst="textNoShape">
              <a:avLst/>
            </a:prstTxWarp>
          </a:bodyPr>
          <a:lstStyle>
            <a:lvl1pPr algn="r" defTabSz="912707" eaLnBrk="1" hangingPunct="1">
              <a:spcBef>
                <a:spcPct val="0"/>
              </a:spcBef>
              <a:defRPr sz="1300">
                <a:cs typeface="+mn-cs"/>
              </a:defRPr>
            </a:lvl1pPr>
          </a:lstStyle>
          <a:p>
            <a:pPr>
              <a:defRPr/>
            </a:pPr>
            <a:endParaRPr lang="en-US" dirty="0"/>
          </a:p>
        </p:txBody>
      </p:sp>
      <p:sp>
        <p:nvSpPr>
          <p:cNvPr id="41988"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1407" tIns="45702" rIns="91407" bIns="45702" numCol="1" anchor="b" anchorCtr="0" compatLnSpc="1">
            <a:prstTxWarp prst="textNoShape">
              <a:avLst/>
            </a:prstTxWarp>
          </a:bodyPr>
          <a:lstStyle>
            <a:lvl1pPr defTabSz="912707" eaLnBrk="1" hangingPunct="1">
              <a:spcBef>
                <a:spcPct val="0"/>
              </a:spcBef>
              <a:defRPr sz="1300">
                <a:cs typeface="+mn-cs"/>
              </a:defRPr>
            </a:lvl1pPr>
          </a:lstStyle>
          <a:p>
            <a:pPr>
              <a:defRPr/>
            </a:pPr>
            <a:endParaRPr lang="en-US" dirty="0"/>
          </a:p>
        </p:txBody>
      </p:sp>
      <p:sp>
        <p:nvSpPr>
          <p:cNvPr id="41989"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1407" tIns="45702" rIns="91407" bIns="45702" numCol="1" anchor="b" anchorCtr="0" compatLnSpc="1">
            <a:prstTxWarp prst="textNoShape">
              <a:avLst/>
            </a:prstTxWarp>
          </a:bodyPr>
          <a:lstStyle>
            <a:lvl1pPr algn="r" defTabSz="912707" eaLnBrk="1" hangingPunct="1">
              <a:spcBef>
                <a:spcPct val="0"/>
              </a:spcBef>
              <a:defRPr sz="1300">
                <a:cs typeface="+mn-cs"/>
              </a:defRPr>
            </a:lvl1pPr>
          </a:lstStyle>
          <a:p>
            <a:pPr>
              <a:defRPr/>
            </a:pPr>
            <a:fld id="{7537B477-B64C-4D48-9A0F-27D60FE6393D}" type="slidenum">
              <a:rPr lang="en-US"/>
              <a:pPr>
                <a:defRPr/>
              </a:pPr>
              <a:t>‹#›</a:t>
            </a:fld>
            <a:endParaRPr lang="en-US" dirty="0"/>
          </a:p>
        </p:txBody>
      </p:sp>
    </p:spTree>
    <p:extLst>
      <p:ext uri="{BB962C8B-B14F-4D97-AF65-F5344CB8AC3E}">
        <p14:creationId xmlns:p14="http://schemas.microsoft.com/office/powerpoint/2010/main" val="2184130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1407" tIns="45702" rIns="91407" bIns="45702" numCol="1" anchor="t" anchorCtr="0" compatLnSpc="1">
            <a:prstTxWarp prst="textNoShape">
              <a:avLst/>
            </a:prstTxWarp>
          </a:bodyPr>
          <a:lstStyle>
            <a:lvl1pPr defTabSz="912707" eaLnBrk="1" hangingPunct="1">
              <a:spcBef>
                <a:spcPct val="0"/>
              </a:spcBef>
              <a:defRPr sz="1300">
                <a:cs typeface="+mn-cs"/>
              </a:defRPr>
            </a:lvl1pPr>
          </a:lstStyle>
          <a:p>
            <a:pPr>
              <a:defRPr/>
            </a:pPr>
            <a:endParaRPr lang="en-US" dirty="0"/>
          </a:p>
        </p:txBody>
      </p:sp>
      <p:sp>
        <p:nvSpPr>
          <p:cNvPr id="3075"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1407" tIns="45702" rIns="91407" bIns="45702" numCol="1" anchor="t" anchorCtr="0" compatLnSpc="1">
            <a:prstTxWarp prst="textNoShape">
              <a:avLst/>
            </a:prstTxWarp>
          </a:bodyPr>
          <a:lstStyle>
            <a:lvl1pPr algn="r" defTabSz="912707" eaLnBrk="1" hangingPunct="1">
              <a:spcBef>
                <a:spcPct val="0"/>
              </a:spcBef>
              <a:defRPr sz="1300">
                <a:cs typeface="+mn-cs"/>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1407" tIns="45702" rIns="91407" bIns="457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1407" tIns="45702" rIns="91407" bIns="45702" numCol="1" anchor="b" anchorCtr="0" compatLnSpc="1">
            <a:prstTxWarp prst="textNoShape">
              <a:avLst/>
            </a:prstTxWarp>
          </a:bodyPr>
          <a:lstStyle>
            <a:lvl1pPr defTabSz="912707" eaLnBrk="1" hangingPunct="1">
              <a:spcBef>
                <a:spcPct val="0"/>
              </a:spcBef>
              <a:defRPr sz="1300">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1407" tIns="45702" rIns="91407" bIns="45702" numCol="1" anchor="b" anchorCtr="0" compatLnSpc="1">
            <a:prstTxWarp prst="textNoShape">
              <a:avLst/>
            </a:prstTxWarp>
          </a:bodyPr>
          <a:lstStyle>
            <a:lvl1pPr algn="r" defTabSz="912707" eaLnBrk="1" hangingPunct="1">
              <a:spcBef>
                <a:spcPct val="0"/>
              </a:spcBef>
              <a:defRPr sz="1300">
                <a:cs typeface="+mn-cs"/>
              </a:defRPr>
            </a:lvl1pPr>
          </a:lstStyle>
          <a:p>
            <a:pPr>
              <a:defRPr/>
            </a:pPr>
            <a:fld id="{EFECDC4E-7129-49F3-9683-68B7A3910AA2}" type="slidenum">
              <a:rPr lang="en-US"/>
              <a:pPr>
                <a:defRPr/>
              </a:pPr>
              <a:t>‹#›</a:t>
            </a:fld>
            <a:endParaRPr lang="en-US" dirty="0"/>
          </a:p>
        </p:txBody>
      </p:sp>
    </p:spTree>
    <p:extLst>
      <p:ext uri="{BB962C8B-B14F-4D97-AF65-F5344CB8AC3E}">
        <p14:creationId xmlns:p14="http://schemas.microsoft.com/office/powerpoint/2010/main" val="1217561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1</a:t>
            </a:fld>
            <a:endParaRPr lang="en-US" dirty="0"/>
          </a:p>
        </p:txBody>
      </p:sp>
    </p:spTree>
    <p:extLst>
      <p:ext uri="{BB962C8B-B14F-4D97-AF65-F5344CB8AC3E}">
        <p14:creationId xmlns:p14="http://schemas.microsoft.com/office/powerpoint/2010/main" val="2049077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10</a:t>
            </a:fld>
            <a:endParaRPr lang="en-US" dirty="0"/>
          </a:p>
        </p:txBody>
      </p:sp>
    </p:spTree>
    <p:extLst>
      <p:ext uri="{BB962C8B-B14F-4D97-AF65-F5344CB8AC3E}">
        <p14:creationId xmlns:p14="http://schemas.microsoft.com/office/powerpoint/2010/main" val="3228927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11</a:t>
            </a:fld>
            <a:endParaRPr lang="en-US" dirty="0"/>
          </a:p>
        </p:txBody>
      </p:sp>
    </p:spTree>
    <p:extLst>
      <p:ext uri="{BB962C8B-B14F-4D97-AF65-F5344CB8AC3E}">
        <p14:creationId xmlns:p14="http://schemas.microsoft.com/office/powerpoint/2010/main" val="390893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12</a:t>
            </a:fld>
            <a:endParaRPr lang="en-US" dirty="0"/>
          </a:p>
        </p:txBody>
      </p:sp>
    </p:spTree>
    <p:extLst>
      <p:ext uri="{BB962C8B-B14F-4D97-AF65-F5344CB8AC3E}">
        <p14:creationId xmlns:p14="http://schemas.microsoft.com/office/powerpoint/2010/main" val="3853502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13</a:t>
            </a:fld>
            <a:endParaRPr lang="en-US" dirty="0"/>
          </a:p>
        </p:txBody>
      </p:sp>
    </p:spTree>
    <p:extLst>
      <p:ext uri="{BB962C8B-B14F-4D97-AF65-F5344CB8AC3E}">
        <p14:creationId xmlns:p14="http://schemas.microsoft.com/office/powerpoint/2010/main" val="84420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719F5-2A03-568A-56EF-19F3F2DFC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EF542-FE49-CF37-03DD-72FCDE765D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B858EA-D8D9-14A9-86B2-0DB7A0B196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6B0566-ED18-83DA-5B7D-E3B328184622}"/>
              </a:ext>
            </a:extLst>
          </p:cNvPr>
          <p:cNvSpPr>
            <a:spLocks noGrp="1"/>
          </p:cNvSpPr>
          <p:nvPr>
            <p:ph type="sldNum" sz="quarter" idx="5"/>
          </p:nvPr>
        </p:nvSpPr>
        <p:spPr/>
        <p:txBody>
          <a:bodyPr/>
          <a:lstStyle/>
          <a:p>
            <a:pPr>
              <a:defRPr/>
            </a:pPr>
            <a:fld id="{EFECDC4E-7129-49F3-9683-68B7A3910AA2}" type="slidenum">
              <a:rPr lang="en-US" smtClean="0"/>
              <a:pPr>
                <a:defRPr/>
              </a:pPr>
              <a:t>14</a:t>
            </a:fld>
            <a:endParaRPr lang="en-US" dirty="0"/>
          </a:p>
        </p:txBody>
      </p:sp>
    </p:spTree>
    <p:extLst>
      <p:ext uri="{BB962C8B-B14F-4D97-AF65-F5344CB8AC3E}">
        <p14:creationId xmlns:p14="http://schemas.microsoft.com/office/powerpoint/2010/main" val="365299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15</a:t>
            </a:fld>
            <a:endParaRPr lang="en-US" dirty="0"/>
          </a:p>
        </p:txBody>
      </p:sp>
    </p:spTree>
    <p:extLst>
      <p:ext uri="{BB962C8B-B14F-4D97-AF65-F5344CB8AC3E}">
        <p14:creationId xmlns:p14="http://schemas.microsoft.com/office/powerpoint/2010/main" val="2447215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8AE8F-C46B-1066-D4C1-935FF833B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5E52C-8277-A2D8-A6FE-3658AF5CA7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FA8AFF-5B4D-D554-FA78-21629F2BFCB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CE19E7-A338-5E99-1717-6352837CBC09}"/>
              </a:ext>
            </a:extLst>
          </p:cNvPr>
          <p:cNvSpPr>
            <a:spLocks noGrp="1"/>
          </p:cNvSpPr>
          <p:nvPr>
            <p:ph type="sldNum" sz="quarter" idx="5"/>
          </p:nvPr>
        </p:nvSpPr>
        <p:spPr/>
        <p:txBody>
          <a:bodyPr/>
          <a:lstStyle/>
          <a:p>
            <a:pPr>
              <a:defRPr/>
            </a:pPr>
            <a:fld id="{EFECDC4E-7129-49F3-9683-68B7A3910AA2}" type="slidenum">
              <a:rPr lang="en-US" smtClean="0"/>
              <a:pPr>
                <a:defRPr/>
              </a:pPr>
              <a:t>16</a:t>
            </a:fld>
            <a:endParaRPr lang="en-US" dirty="0"/>
          </a:p>
        </p:txBody>
      </p:sp>
    </p:spTree>
    <p:extLst>
      <p:ext uri="{BB962C8B-B14F-4D97-AF65-F5344CB8AC3E}">
        <p14:creationId xmlns:p14="http://schemas.microsoft.com/office/powerpoint/2010/main" val="243303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17</a:t>
            </a:fld>
            <a:endParaRPr lang="en-US" dirty="0"/>
          </a:p>
        </p:txBody>
      </p:sp>
    </p:spTree>
    <p:extLst>
      <p:ext uri="{BB962C8B-B14F-4D97-AF65-F5344CB8AC3E}">
        <p14:creationId xmlns:p14="http://schemas.microsoft.com/office/powerpoint/2010/main" val="126542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18</a:t>
            </a:fld>
            <a:endParaRPr lang="en-US" dirty="0"/>
          </a:p>
        </p:txBody>
      </p:sp>
    </p:spTree>
    <p:extLst>
      <p:ext uri="{BB962C8B-B14F-4D97-AF65-F5344CB8AC3E}">
        <p14:creationId xmlns:p14="http://schemas.microsoft.com/office/powerpoint/2010/main" val="474080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19</a:t>
            </a:fld>
            <a:endParaRPr lang="en-US" dirty="0"/>
          </a:p>
        </p:txBody>
      </p:sp>
    </p:spTree>
    <p:extLst>
      <p:ext uri="{BB962C8B-B14F-4D97-AF65-F5344CB8AC3E}">
        <p14:creationId xmlns:p14="http://schemas.microsoft.com/office/powerpoint/2010/main" val="860994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2</a:t>
            </a:fld>
            <a:endParaRPr lang="en-US" dirty="0"/>
          </a:p>
        </p:txBody>
      </p:sp>
    </p:spTree>
    <p:extLst>
      <p:ext uri="{BB962C8B-B14F-4D97-AF65-F5344CB8AC3E}">
        <p14:creationId xmlns:p14="http://schemas.microsoft.com/office/powerpoint/2010/main" val="3608222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20</a:t>
            </a:fld>
            <a:endParaRPr lang="en-US" dirty="0"/>
          </a:p>
        </p:txBody>
      </p:sp>
    </p:spTree>
    <p:extLst>
      <p:ext uri="{BB962C8B-B14F-4D97-AF65-F5344CB8AC3E}">
        <p14:creationId xmlns:p14="http://schemas.microsoft.com/office/powerpoint/2010/main" val="4079180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21</a:t>
            </a:fld>
            <a:endParaRPr lang="en-US" dirty="0"/>
          </a:p>
        </p:txBody>
      </p:sp>
    </p:spTree>
    <p:extLst>
      <p:ext uri="{BB962C8B-B14F-4D97-AF65-F5344CB8AC3E}">
        <p14:creationId xmlns:p14="http://schemas.microsoft.com/office/powerpoint/2010/main" val="2903143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22</a:t>
            </a:fld>
            <a:endParaRPr lang="en-US" dirty="0"/>
          </a:p>
        </p:txBody>
      </p:sp>
    </p:spTree>
    <p:extLst>
      <p:ext uri="{BB962C8B-B14F-4D97-AF65-F5344CB8AC3E}">
        <p14:creationId xmlns:p14="http://schemas.microsoft.com/office/powerpoint/2010/main" val="3333226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23</a:t>
            </a:fld>
            <a:endParaRPr lang="en-US" dirty="0"/>
          </a:p>
        </p:txBody>
      </p:sp>
    </p:spTree>
    <p:extLst>
      <p:ext uri="{BB962C8B-B14F-4D97-AF65-F5344CB8AC3E}">
        <p14:creationId xmlns:p14="http://schemas.microsoft.com/office/powerpoint/2010/main" val="3763513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24</a:t>
            </a:fld>
            <a:endParaRPr lang="en-US" dirty="0"/>
          </a:p>
        </p:txBody>
      </p:sp>
    </p:spTree>
    <p:extLst>
      <p:ext uri="{BB962C8B-B14F-4D97-AF65-F5344CB8AC3E}">
        <p14:creationId xmlns:p14="http://schemas.microsoft.com/office/powerpoint/2010/main" val="1854881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25</a:t>
            </a:fld>
            <a:endParaRPr lang="en-US" dirty="0"/>
          </a:p>
        </p:txBody>
      </p:sp>
    </p:spTree>
    <p:extLst>
      <p:ext uri="{BB962C8B-B14F-4D97-AF65-F5344CB8AC3E}">
        <p14:creationId xmlns:p14="http://schemas.microsoft.com/office/powerpoint/2010/main" val="3604856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26</a:t>
            </a:fld>
            <a:endParaRPr lang="en-US" dirty="0"/>
          </a:p>
        </p:txBody>
      </p:sp>
    </p:spTree>
    <p:extLst>
      <p:ext uri="{BB962C8B-B14F-4D97-AF65-F5344CB8AC3E}">
        <p14:creationId xmlns:p14="http://schemas.microsoft.com/office/powerpoint/2010/main" val="4006991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EFECDC4E-7129-49F3-9683-68B7A3910AA2}" type="slidenum">
              <a:rPr lang="en-US" smtClean="0"/>
              <a:pPr>
                <a:defRPr/>
              </a:pPr>
              <a:t>27</a:t>
            </a:fld>
            <a:endParaRPr lang="en-US" dirty="0"/>
          </a:p>
        </p:txBody>
      </p:sp>
    </p:spTree>
    <p:extLst>
      <p:ext uri="{BB962C8B-B14F-4D97-AF65-F5344CB8AC3E}">
        <p14:creationId xmlns:p14="http://schemas.microsoft.com/office/powerpoint/2010/main" val="211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3</a:t>
            </a:fld>
            <a:endParaRPr lang="en-US" dirty="0"/>
          </a:p>
        </p:txBody>
      </p:sp>
    </p:spTree>
    <p:extLst>
      <p:ext uri="{BB962C8B-B14F-4D97-AF65-F5344CB8AC3E}">
        <p14:creationId xmlns:p14="http://schemas.microsoft.com/office/powerpoint/2010/main" val="295109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4</a:t>
            </a:fld>
            <a:endParaRPr lang="en-US" dirty="0"/>
          </a:p>
        </p:txBody>
      </p:sp>
    </p:spTree>
    <p:extLst>
      <p:ext uri="{BB962C8B-B14F-4D97-AF65-F5344CB8AC3E}">
        <p14:creationId xmlns:p14="http://schemas.microsoft.com/office/powerpoint/2010/main" val="91946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AHC funds can be used for three types of affordable housing projects. New construction projects, Acquisition and Rehabilitation projects, and home improvement projects. </a:t>
            </a:r>
          </a:p>
          <a:p>
            <a:r>
              <a:rPr lang="en-US" dirty="0"/>
              <a:t> </a:t>
            </a:r>
          </a:p>
          <a:p>
            <a:r>
              <a:rPr lang="en-US" dirty="0"/>
              <a:t>AHC funds for New Construction projects may be used for construction financing, permanent financing, infrastructure improvements, site acquisition and closing cost assistance.</a:t>
            </a:r>
          </a:p>
          <a:p>
            <a:endParaRPr lang="en-US"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5</a:t>
            </a:fld>
            <a:endParaRPr lang="en-US" dirty="0"/>
          </a:p>
        </p:txBody>
      </p:sp>
    </p:spTree>
    <p:extLst>
      <p:ext uri="{BB962C8B-B14F-4D97-AF65-F5344CB8AC3E}">
        <p14:creationId xmlns:p14="http://schemas.microsoft.com/office/powerpoint/2010/main" val="919468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34003-D0D2-F86D-08A0-7BCD17A1D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FA79A-0FE1-AC0E-AA76-87FC2451D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05105-F435-A8AC-FE01-351A3951150F}"/>
              </a:ext>
            </a:extLst>
          </p:cNvPr>
          <p:cNvSpPr>
            <a:spLocks noGrp="1"/>
          </p:cNvSpPr>
          <p:nvPr>
            <p:ph type="body" idx="1"/>
          </p:nvPr>
        </p:nvSpPr>
        <p:spPr/>
        <p:txBody>
          <a:bodyPr/>
          <a:lstStyle/>
          <a:p>
            <a:r>
              <a:rPr lang="en-US" dirty="0"/>
              <a:t>AHC funds can be used for three types of affordable housing projects. New construction projects, Acquisition and Rehabilitation projects, and home improvement projects. </a:t>
            </a:r>
          </a:p>
          <a:p>
            <a:r>
              <a:rPr lang="en-US" dirty="0"/>
              <a:t> </a:t>
            </a:r>
          </a:p>
          <a:p>
            <a:r>
              <a:rPr lang="en-US" dirty="0"/>
              <a:t>AHC funds for New Construction projects may be used for construction financing, permanent financing, infrastructure improvements, site acquisition and closing cost assistance.</a:t>
            </a:r>
          </a:p>
          <a:p>
            <a:endParaRPr lang="en-US" dirty="0"/>
          </a:p>
        </p:txBody>
      </p:sp>
      <p:sp>
        <p:nvSpPr>
          <p:cNvPr id="4" name="Slide Number Placeholder 3">
            <a:extLst>
              <a:ext uri="{FF2B5EF4-FFF2-40B4-BE49-F238E27FC236}">
                <a16:creationId xmlns:a16="http://schemas.microsoft.com/office/drawing/2014/main" id="{A3CF0499-BFF5-4CAD-8B6C-1A232A298DFC}"/>
              </a:ext>
            </a:extLst>
          </p:cNvPr>
          <p:cNvSpPr>
            <a:spLocks noGrp="1"/>
          </p:cNvSpPr>
          <p:nvPr>
            <p:ph type="sldNum" sz="quarter" idx="10"/>
          </p:nvPr>
        </p:nvSpPr>
        <p:spPr/>
        <p:txBody>
          <a:bodyPr/>
          <a:lstStyle/>
          <a:p>
            <a:pPr>
              <a:defRPr/>
            </a:pPr>
            <a:fld id="{EFECDC4E-7129-49F3-9683-68B7A3910AA2}" type="slidenum">
              <a:rPr lang="en-US" smtClean="0"/>
              <a:pPr>
                <a:defRPr/>
              </a:pPr>
              <a:t>6</a:t>
            </a:fld>
            <a:endParaRPr lang="en-US" dirty="0"/>
          </a:p>
        </p:txBody>
      </p:sp>
    </p:spTree>
    <p:extLst>
      <p:ext uri="{BB962C8B-B14F-4D97-AF65-F5344CB8AC3E}">
        <p14:creationId xmlns:p14="http://schemas.microsoft.com/office/powerpoint/2010/main" val="101978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AHC funds for Acquisition and Rehabilitation projects may be used for construction financing, permanent financing, infrastructure improvements, site acquisition, and closing cost assistance. </a:t>
            </a:r>
          </a:p>
          <a:p>
            <a:r>
              <a:rPr lang="en-US" dirty="0"/>
              <a:t> </a:t>
            </a:r>
          </a:p>
          <a:p>
            <a:r>
              <a:rPr lang="en-US" dirty="0"/>
              <a:t>Note that the majority of funds provided for each acquisition and rehabilitation unit must be used to perform work which prolongs the useful life of the home, or corrects basic structural defects, or repairs basic building systems which, if not corrected or repaired, could threaten the health and safety of the dwelling’s residents.</a:t>
            </a:r>
          </a:p>
          <a:p>
            <a:endParaRPr lang="en-US" dirty="0"/>
          </a:p>
        </p:txBody>
      </p:sp>
      <p:sp>
        <p:nvSpPr>
          <p:cNvPr id="4" name="Slide Number Placeholder 3"/>
          <p:cNvSpPr>
            <a:spLocks noGrp="1"/>
          </p:cNvSpPr>
          <p:nvPr>
            <p:ph type="sldNum" sz="quarter" idx="10"/>
          </p:nvPr>
        </p:nvSpPr>
        <p:spPr/>
        <p:txBody>
          <a:bodyPr/>
          <a:lstStyle/>
          <a:p>
            <a:pPr>
              <a:defRPr/>
            </a:pPr>
            <a:fld id="{EFECDC4E-7129-49F3-9683-68B7A3910AA2}" type="slidenum">
              <a:rPr lang="en-US" smtClean="0"/>
              <a:pPr>
                <a:defRPr/>
              </a:pPr>
              <a:t>7</a:t>
            </a:fld>
            <a:endParaRPr lang="en-US" dirty="0"/>
          </a:p>
        </p:txBody>
      </p:sp>
    </p:spTree>
    <p:extLst>
      <p:ext uri="{BB962C8B-B14F-4D97-AF65-F5344CB8AC3E}">
        <p14:creationId xmlns:p14="http://schemas.microsoft.com/office/powerpoint/2010/main" val="179604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98886-CDEE-9472-8670-CA3C65939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0994B-8ACB-4D84-FA8B-20263714C2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81F834-F74A-1FD5-0746-CCE691327BBC}"/>
              </a:ext>
            </a:extLst>
          </p:cNvPr>
          <p:cNvSpPr>
            <a:spLocks noGrp="1"/>
          </p:cNvSpPr>
          <p:nvPr>
            <p:ph type="body" idx="1"/>
          </p:nvPr>
        </p:nvSpPr>
        <p:spPr/>
        <p:txBody>
          <a:bodyPr/>
          <a:lstStyle/>
          <a:p>
            <a:r>
              <a:rPr lang="en-US" dirty="0"/>
              <a:t>AHC funds can be used for three types of affordable housing projects. New construction projects, Acquisition and Rehabilitation projects, and home improvement projects. </a:t>
            </a:r>
          </a:p>
          <a:p>
            <a:r>
              <a:rPr lang="en-US" dirty="0"/>
              <a:t> </a:t>
            </a:r>
          </a:p>
          <a:p>
            <a:r>
              <a:rPr lang="en-US" dirty="0"/>
              <a:t>AHC funds for New Construction projects may be used for construction financing, permanent financing, infrastructure improvements, site acquisition and closing cost assistance.</a:t>
            </a:r>
          </a:p>
          <a:p>
            <a:endParaRPr lang="en-US" dirty="0"/>
          </a:p>
        </p:txBody>
      </p:sp>
      <p:sp>
        <p:nvSpPr>
          <p:cNvPr id="4" name="Slide Number Placeholder 3">
            <a:extLst>
              <a:ext uri="{FF2B5EF4-FFF2-40B4-BE49-F238E27FC236}">
                <a16:creationId xmlns:a16="http://schemas.microsoft.com/office/drawing/2014/main" id="{36813B7D-D6B8-4828-8F04-9372E1602547}"/>
              </a:ext>
            </a:extLst>
          </p:cNvPr>
          <p:cNvSpPr>
            <a:spLocks noGrp="1"/>
          </p:cNvSpPr>
          <p:nvPr>
            <p:ph type="sldNum" sz="quarter" idx="10"/>
          </p:nvPr>
        </p:nvSpPr>
        <p:spPr/>
        <p:txBody>
          <a:bodyPr/>
          <a:lstStyle/>
          <a:p>
            <a:pPr>
              <a:defRPr/>
            </a:pPr>
            <a:fld id="{EFECDC4E-7129-49F3-9683-68B7A3910AA2}" type="slidenum">
              <a:rPr lang="en-US" smtClean="0"/>
              <a:pPr>
                <a:defRPr/>
              </a:pPr>
              <a:t>8</a:t>
            </a:fld>
            <a:endParaRPr lang="en-US" dirty="0"/>
          </a:p>
        </p:txBody>
      </p:sp>
    </p:spTree>
    <p:extLst>
      <p:ext uri="{BB962C8B-B14F-4D97-AF65-F5344CB8AC3E}">
        <p14:creationId xmlns:p14="http://schemas.microsoft.com/office/powerpoint/2010/main" val="2624089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41853-DA84-155B-439B-524FD6602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8F042-53BF-B9CD-691D-C9425F2C8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39083F-DEF5-3BBD-DC7C-CA6965BC62AC}"/>
              </a:ext>
            </a:extLst>
          </p:cNvPr>
          <p:cNvSpPr>
            <a:spLocks noGrp="1"/>
          </p:cNvSpPr>
          <p:nvPr>
            <p:ph type="body" idx="1"/>
          </p:nvPr>
        </p:nvSpPr>
        <p:spPr/>
        <p:txBody>
          <a:bodyPr/>
          <a:lstStyle/>
          <a:p>
            <a:r>
              <a:rPr lang="en-US" dirty="0"/>
              <a:t>AHC funds can be used for three types of affordable housing projects. New construction projects, Acquisition and Rehabilitation projects, and home improvement projects. </a:t>
            </a:r>
          </a:p>
          <a:p>
            <a:r>
              <a:rPr lang="en-US" dirty="0"/>
              <a:t> </a:t>
            </a:r>
          </a:p>
          <a:p>
            <a:r>
              <a:rPr lang="en-US" dirty="0"/>
              <a:t>AHC funds for New Construction projects may be used for construction financing, permanent financing, infrastructure improvements, site acquisition and closing cost assistance.</a:t>
            </a:r>
          </a:p>
          <a:p>
            <a:endParaRPr lang="en-US" dirty="0"/>
          </a:p>
        </p:txBody>
      </p:sp>
      <p:sp>
        <p:nvSpPr>
          <p:cNvPr id="4" name="Slide Number Placeholder 3">
            <a:extLst>
              <a:ext uri="{FF2B5EF4-FFF2-40B4-BE49-F238E27FC236}">
                <a16:creationId xmlns:a16="http://schemas.microsoft.com/office/drawing/2014/main" id="{3C22D9F9-A7BF-F5FA-097C-4129816CB7C5}"/>
              </a:ext>
            </a:extLst>
          </p:cNvPr>
          <p:cNvSpPr>
            <a:spLocks noGrp="1"/>
          </p:cNvSpPr>
          <p:nvPr>
            <p:ph type="sldNum" sz="quarter" idx="10"/>
          </p:nvPr>
        </p:nvSpPr>
        <p:spPr/>
        <p:txBody>
          <a:bodyPr/>
          <a:lstStyle/>
          <a:p>
            <a:pPr>
              <a:defRPr/>
            </a:pPr>
            <a:fld id="{EFECDC4E-7129-49F3-9683-68B7A3910AA2}" type="slidenum">
              <a:rPr lang="en-US" smtClean="0"/>
              <a:pPr>
                <a:defRPr/>
              </a:pPr>
              <a:t>9</a:t>
            </a:fld>
            <a:endParaRPr lang="en-US" dirty="0"/>
          </a:p>
        </p:txBody>
      </p:sp>
    </p:spTree>
    <p:extLst>
      <p:ext uri="{BB962C8B-B14F-4D97-AF65-F5344CB8AC3E}">
        <p14:creationId xmlns:p14="http://schemas.microsoft.com/office/powerpoint/2010/main" val="2241228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37"/>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3" name="Rectangle 38"/>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4" name="Rectangle 39"/>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5" name="Rectangle 40"/>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6" name="Rectangle 41"/>
          <p:cNvSpPr>
            <a:spLocks noChangeArrowheads="1"/>
          </p:cNvSpPr>
          <p:nvPr userDrawn="1"/>
        </p:nvSpPr>
        <p:spPr bwMode="auto">
          <a:xfrm>
            <a:off x="0" y="0"/>
            <a:ext cx="9144000" cy="301625"/>
          </a:xfrm>
          <a:prstGeom prst="rect">
            <a:avLst/>
          </a:prstGeom>
          <a:solidFill>
            <a:srgbClr val="7E9D41"/>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7" name="Rectangle 42"/>
          <p:cNvSpPr>
            <a:spLocks noChangeArrowheads="1"/>
          </p:cNvSpPr>
          <p:nvPr userDrawn="1"/>
        </p:nvSpPr>
        <p:spPr bwMode="auto">
          <a:xfrm>
            <a:off x="0" y="0"/>
            <a:ext cx="9144000" cy="6858000"/>
          </a:xfrm>
          <a:prstGeom prst="rect">
            <a:avLst/>
          </a:prstGeom>
          <a:noFill/>
          <a:ln w="9525" cap="flat" cmpd="sng" algn="ctr">
            <a:solidFill>
              <a:srgbClr val="9BBB59"/>
            </a:solid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8" name="Rectangle 43"/>
          <p:cNvSpPr>
            <a:spLocks noChangeArrowheads="1"/>
          </p:cNvSpPr>
          <p:nvPr userDrawn="1"/>
        </p:nvSpPr>
        <p:spPr bwMode="auto">
          <a:xfrm>
            <a:off x="0" y="6484938"/>
            <a:ext cx="9144000" cy="373062"/>
          </a:xfrm>
          <a:prstGeom prst="rect">
            <a:avLst/>
          </a:prstGeom>
          <a:solidFill>
            <a:srgbClr val="7E9D41"/>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pic>
        <p:nvPicPr>
          <p:cNvPr id="9" name="Picture 46" descr="finColorHCRlogo2.jpg"/>
          <p:cNvPicPr>
            <a:picLocks noChangeAspect="1"/>
          </p:cNvPicPr>
          <p:nvPr userDrawn="1"/>
        </p:nvPicPr>
        <p:blipFill>
          <a:blip r:embed="rId2" cstate="print"/>
          <a:srcRect r="6917"/>
          <a:stretch>
            <a:fillRect/>
          </a:stretch>
        </p:blipFill>
        <p:spPr bwMode="auto">
          <a:xfrm>
            <a:off x="41275" y="5303838"/>
            <a:ext cx="1025525" cy="1173162"/>
          </a:xfrm>
          <a:prstGeom prst="rect">
            <a:avLst/>
          </a:prstGeom>
          <a:noFill/>
          <a:ln w="9525">
            <a:noFill/>
            <a:miter lim="800000"/>
            <a:headEnd/>
            <a:tailEnd/>
          </a:ln>
        </p:spPr>
      </p:pic>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A471415-8BD3-4A0C-A6E8-3890A09BC81F}" type="datetimeFigureOut">
              <a:rPr lang="en-US"/>
              <a:pPr>
                <a:defRPr/>
              </a:pPr>
              <a:t>9/18/2025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02E54CB-55EC-442D-BB41-9566A98555B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89C012A-6D0E-459F-8B8F-62672221FF6E}" type="datetimeFigureOut">
              <a:rPr lang="en-US"/>
              <a:pPr>
                <a:defRPr/>
              </a:pPr>
              <a:t>9/18/2025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2D9587D-99BF-4D89-ADEC-83448FC6A98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66DBA5-F369-4FF6-A7D1-BBAB79E86816}" type="datetimeFigureOut">
              <a:rPr lang="en-US"/>
              <a:pPr>
                <a:defRPr/>
              </a:pPr>
              <a:t>9/18/2025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FD33E99-A0D8-4B86-A186-8BED525A327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11FD7C3-4813-439C-8322-4E99A583EE88}" type="datetimeFigureOut">
              <a:rPr lang="en-US"/>
              <a:pPr>
                <a:defRPr/>
              </a:pPr>
              <a:t>9/18/2025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886C928-E9EE-412B-BB5B-68707600230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9E49C2E-EBB6-4311-BD83-3DF9F0D14FFB}" type="datetimeFigureOut">
              <a:rPr lang="en-US"/>
              <a:pPr>
                <a:defRPr/>
              </a:pPr>
              <a:t>9/18/2025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C5E79BB-A270-4DA4-8EAF-3E3B2DB02DD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7F3CFF5-35C7-478E-99A5-A948C327E396}" type="datetimeFigureOut">
              <a:rPr lang="en-US"/>
              <a:pPr>
                <a:defRPr/>
              </a:pPr>
              <a:t>9/18/2025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7B04E36-20D4-444A-914A-517D7CC5996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62DE0D5-EE9A-4CA3-9509-6FCC7A346415}" type="datetimeFigureOut">
              <a:rPr lang="en-US"/>
              <a:pPr>
                <a:defRPr/>
              </a:pPr>
              <a:t>9/18/2025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3684A3F-0258-44A0-A290-96A2B461CBD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Rectangle 37"/>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3" name="Rectangle 38"/>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4" name="Rectangle 39"/>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5" name="Rectangle 40"/>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6" name="Rectangle 41"/>
          <p:cNvSpPr>
            <a:spLocks noChangeArrowheads="1"/>
          </p:cNvSpPr>
          <p:nvPr userDrawn="1"/>
        </p:nvSpPr>
        <p:spPr bwMode="auto">
          <a:xfrm>
            <a:off x="0" y="0"/>
            <a:ext cx="9144000" cy="301625"/>
          </a:xfrm>
          <a:prstGeom prst="rect">
            <a:avLst/>
          </a:prstGeom>
          <a:solidFill>
            <a:srgbClr val="7E9D41"/>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7" name="Rectangle 42"/>
          <p:cNvSpPr>
            <a:spLocks noChangeArrowheads="1"/>
          </p:cNvSpPr>
          <p:nvPr userDrawn="1"/>
        </p:nvSpPr>
        <p:spPr bwMode="auto">
          <a:xfrm>
            <a:off x="0" y="0"/>
            <a:ext cx="9144000" cy="6858000"/>
          </a:xfrm>
          <a:prstGeom prst="rect">
            <a:avLst/>
          </a:prstGeom>
          <a:noFill/>
          <a:ln w="9525" cap="flat" cmpd="sng" algn="ctr">
            <a:solidFill>
              <a:srgbClr val="9BBB59"/>
            </a:solid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8" name="Rectangle 43"/>
          <p:cNvSpPr>
            <a:spLocks noChangeArrowheads="1"/>
          </p:cNvSpPr>
          <p:nvPr userDrawn="1"/>
        </p:nvSpPr>
        <p:spPr bwMode="auto">
          <a:xfrm>
            <a:off x="0" y="6484938"/>
            <a:ext cx="9144000" cy="373062"/>
          </a:xfrm>
          <a:prstGeom prst="rect">
            <a:avLst/>
          </a:prstGeom>
          <a:solidFill>
            <a:srgbClr val="7E9D41"/>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pic>
        <p:nvPicPr>
          <p:cNvPr id="9" name="Picture 46" descr="finColorHCRlogo2.jpg"/>
          <p:cNvPicPr>
            <a:picLocks noChangeAspect="1"/>
          </p:cNvPicPr>
          <p:nvPr userDrawn="1"/>
        </p:nvPicPr>
        <p:blipFill>
          <a:blip r:embed="rId2" cstate="print"/>
          <a:srcRect r="6917"/>
          <a:stretch>
            <a:fillRect/>
          </a:stretch>
        </p:blipFill>
        <p:spPr bwMode="auto">
          <a:xfrm>
            <a:off x="41275" y="5303838"/>
            <a:ext cx="1025525" cy="1173162"/>
          </a:xfrm>
          <a:prstGeom prst="rect">
            <a:avLst/>
          </a:prstGeom>
          <a:noFill/>
          <a:ln w="9525">
            <a:noFill/>
            <a:miter lim="800000"/>
            <a:headEnd/>
            <a:tailEnd/>
          </a:ln>
        </p:spPr>
      </p:pic>
      <p:sp>
        <p:nvSpPr>
          <p:cNvPr id="10" name="Title 1"/>
          <p:cNvSpPr txBox="1">
            <a:spLocks/>
          </p:cNvSpPr>
          <p:nvPr userDrawn="1"/>
        </p:nvSpPr>
        <p:spPr>
          <a:xfrm>
            <a:off x="152400" y="6488113"/>
            <a:ext cx="8839200" cy="228600"/>
          </a:xfrm>
          <a:prstGeom prst="rect">
            <a:avLst/>
          </a:prstGeom>
        </p:spPr>
        <p:txBody>
          <a:bodyPr anchor="b"/>
          <a:lstStyle>
            <a:lvl1pPr algn="ctr">
              <a:buNone/>
              <a:defRPr sz="1000" b="1" baseline="0">
                <a:solidFill>
                  <a:srgbClr val="FFFFFF"/>
                </a:solidFill>
                <a:latin typeface="Arial" pitchFamily="34" charset="0"/>
                <a:cs typeface="Arial" pitchFamily="34" charset="0"/>
              </a:defRPr>
            </a:lvl1pPr>
          </a:lstStyle>
          <a:p>
            <a:pPr fontAlgn="auto">
              <a:spcBef>
                <a:spcPct val="0"/>
              </a:spcBef>
              <a:spcAft>
                <a:spcPts val="0"/>
              </a:spcAft>
              <a:defRPr/>
            </a:pPr>
            <a:r>
              <a:rPr lang="en-US" sz="900" b="0" dirty="0">
                <a:ea typeface="+mj-ea"/>
              </a:rPr>
              <a:t>Office of Community Renewal</a:t>
            </a:r>
          </a:p>
        </p:txBody>
      </p:sp>
      <p:sp>
        <p:nvSpPr>
          <p:cNvPr id="11" name="Title 1"/>
          <p:cNvSpPr txBox="1">
            <a:spLocks/>
          </p:cNvSpPr>
          <p:nvPr userDrawn="1"/>
        </p:nvSpPr>
        <p:spPr>
          <a:xfrm>
            <a:off x="152400" y="6627813"/>
            <a:ext cx="8839200" cy="228600"/>
          </a:xfrm>
          <a:prstGeom prst="rect">
            <a:avLst/>
          </a:prstGeom>
        </p:spPr>
        <p:txBody>
          <a:bodyPr anchor="b"/>
          <a:lstStyle>
            <a:lvl1pPr algn="ctr">
              <a:buNone/>
              <a:defRPr sz="1000" b="1" baseline="0">
                <a:solidFill>
                  <a:srgbClr val="FFFFFF"/>
                </a:solidFill>
                <a:latin typeface="Arial" pitchFamily="34" charset="0"/>
                <a:cs typeface="Arial" pitchFamily="34" charset="0"/>
              </a:defRPr>
            </a:lvl1pPr>
          </a:lstStyle>
          <a:p>
            <a:pPr fontAlgn="auto">
              <a:spcBef>
                <a:spcPct val="0"/>
              </a:spcBef>
              <a:spcAft>
                <a:spcPts val="0"/>
              </a:spcAft>
              <a:defRPr/>
            </a:pPr>
            <a:br>
              <a:rPr lang="en-US" dirty="0">
                <a:ea typeface="+mj-ea"/>
              </a:rPr>
            </a:br>
            <a:r>
              <a:rPr lang="en-US" sz="800" b="0" dirty="0">
                <a:ea typeface="+mj-ea"/>
              </a:rPr>
              <a:t>Joseph Rabito, President</a:t>
            </a:r>
          </a:p>
        </p:txBody>
      </p:sp>
    </p:spTree>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Rectangle 1"/>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4" name="Rectangle 3"/>
          <p:cNvSpPr>
            <a:spLocks noChangeArrowheads="1"/>
          </p:cNvSpPr>
          <p:nvPr userDrawn="1"/>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7" name="Rectangle 6"/>
          <p:cNvSpPr>
            <a:spLocks noChangeArrowheads="1"/>
          </p:cNvSpPr>
          <p:nvPr userDrawn="1"/>
        </p:nvSpPr>
        <p:spPr bwMode="auto">
          <a:xfrm>
            <a:off x="0" y="0"/>
            <a:ext cx="9144000"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userDrawn="1"/>
        </p:nvSpPr>
        <p:spPr bwMode="auto">
          <a:xfrm>
            <a:off x="0" y="0"/>
            <a:ext cx="9144000" cy="68580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userDrawn="1"/>
        </p:nvSpPr>
        <p:spPr bwMode="auto">
          <a:xfrm>
            <a:off x="0" y="6484651"/>
            <a:ext cx="9144000" cy="373349"/>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pic>
        <p:nvPicPr>
          <p:cNvPr id="12" name="Picture 11" descr="finColorHCRlogo2.jpg"/>
          <p:cNvPicPr>
            <a:picLocks noChangeAspect="1"/>
          </p:cNvPicPr>
          <p:nvPr userDrawn="1"/>
        </p:nvPicPr>
        <p:blipFill>
          <a:blip r:embed="rId2" cstate="print"/>
          <a:srcRect r="6917"/>
          <a:stretch>
            <a:fillRect/>
          </a:stretch>
        </p:blipFill>
        <p:spPr>
          <a:xfrm>
            <a:off x="41322" y="5303796"/>
            <a:ext cx="1025478" cy="1173204"/>
          </a:xfrm>
          <a:prstGeom prst="rect">
            <a:avLst/>
          </a:prstGeom>
        </p:spPr>
      </p:pic>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8" name="Rectangle 37"/>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39" name="Rectangle 38"/>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0" name="Rectangle 39"/>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1" name="Rectangle 40"/>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2" name="Rectangle 41"/>
          <p:cNvSpPr>
            <a:spLocks noChangeArrowheads="1"/>
          </p:cNvSpPr>
          <p:nvPr userDrawn="1"/>
        </p:nvSpPr>
        <p:spPr bwMode="auto">
          <a:xfrm>
            <a:off x="0" y="0"/>
            <a:ext cx="9144000" cy="301752"/>
          </a:xfrm>
          <a:prstGeom prst="rect">
            <a:avLst/>
          </a:prstGeom>
          <a:solidFill>
            <a:srgbClr val="7E9D4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3" name="Rectangle 42"/>
          <p:cNvSpPr>
            <a:spLocks noChangeArrowheads="1"/>
          </p:cNvSpPr>
          <p:nvPr userDrawn="1"/>
        </p:nvSpPr>
        <p:spPr bwMode="auto">
          <a:xfrm>
            <a:off x="0" y="0"/>
            <a:ext cx="9144000" cy="6858000"/>
          </a:xfrm>
          <a:prstGeom prst="rect">
            <a:avLst/>
          </a:prstGeom>
          <a:noFill/>
          <a:ln w="9525" cap="flat" cmpd="sng" algn="ctr">
            <a:solidFill>
              <a:srgbClr val="9BBB59"/>
            </a:solid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4" name="Rectangle 43"/>
          <p:cNvSpPr>
            <a:spLocks noChangeArrowheads="1"/>
          </p:cNvSpPr>
          <p:nvPr userDrawn="1"/>
        </p:nvSpPr>
        <p:spPr bwMode="auto">
          <a:xfrm>
            <a:off x="0" y="6484651"/>
            <a:ext cx="9144000" cy="373349"/>
          </a:xfrm>
          <a:prstGeom prst="rect">
            <a:avLst/>
          </a:prstGeom>
          <a:solidFill>
            <a:srgbClr val="7E9D4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pic>
        <p:nvPicPr>
          <p:cNvPr id="47" name="Picture 46" descr="finColorHCRlogo2.jpg"/>
          <p:cNvPicPr>
            <a:picLocks noChangeAspect="1"/>
          </p:cNvPicPr>
          <p:nvPr userDrawn="1"/>
        </p:nvPicPr>
        <p:blipFill>
          <a:blip r:embed="rId2" cstate="print"/>
          <a:srcRect r="6917"/>
          <a:stretch>
            <a:fillRect/>
          </a:stretch>
        </p:blipFill>
        <p:spPr>
          <a:xfrm>
            <a:off x="41322" y="5303796"/>
            <a:ext cx="1025478" cy="1173204"/>
          </a:xfrm>
          <a:prstGeom prst="rect">
            <a:avLst/>
          </a:prstGeom>
        </p:spPr>
      </p:pic>
    </p:spTree>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5" name="Rectangle 4"/>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6" name="Rectangle 5"/>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7" name="Rectangle 6"/>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8" name="Rectangle 7"/>
          <p:cNvSpPr>
            <a:spLocks noChangeArrowheads="1"/>
          </p:cNvSpPr>
          <p:nvPr userDrawn="1"/>
        </p:nvSpPr>
        <p:spPr bwMode="auto">
          <a:xfrm>
            <a:off x="0" y="0"/>
            <a:ext cx="9144000" cy="457200"/>
          </a:xfrm>
          <a:prstGeom prst="rect">
            <a:avLst/>
          </a:prstGeom>
          <a:solidFill>
            <a:srgbClr val="9BBB59"/>
          </a:solidFill>
          <a:ln w="9525" algn="ctr">
            <a:noFill/>
            <a:miter lim="800000"/>
            <a:headEnd/>
            <a:tailEnd/>
          </a:ln>
        </p:spPr>
        <p:txBody>
          <a:bodyPr wrap="none" anchor="ctr"/>
          <a:lstStyle/>
          <a:p>
            <a:pPr eaLnBrk="0" hangingPunct="0">
              <a:spcBef>
                <a:spcPct val="0"/>
              </a:spcBef>
              <a:defRPr/>
            </a:pPr>
            <a:endParaRPr lang="en-US" dirty="0">
              <a:cs typeface="+mn-cs"/>
            </a:endParaRPr>
          </a:p>
        </p:txBody>
      </p:sp>
      <p:sp>
        <p:nvSpPr>
          <p:cNvPr id="9" name="Rectangle 8"/>
          <p:cNvSpPr>
            <a:spLocks noChangeArrowheads="1"/>
          </p:cNvSpPr>
          <p:nvPr userDrawn="1"/>
        </p:nvSpPr>
        <p:spPr bwMode="auto">
          <a:xfrm>
            <a:off x="0" y="0"/>
            <a:ext cx="9144000" cy="6858000"/>
          </a:xfrm>
          <a:prstGeom prst="rect">
            <a:avLst/>
          </a:prstGeom>
          <a:noFill/>
          <a:ln w="9525" cap="flat" cmpd="sng" algn="ctr">
            <a:solidFill>
              <a:srgbClr val="9BBB59"/>
            </a:solid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10" name="Rectangle 9"/>
          <p:cNvSpPr>
            <a:spLocks noChangeArrowheads="1"/>
          </p:cNvSpPr>
          <p:nvPr userDrawn="1"/>
        </p:nvSpPr>
        <p:spPr bwMode="auto">
          <a:xfrm>
            <a:off x="0" y="6484938"/>
            <a:ext cx="9144000" cy="373062"/>
          </a:xfrm>
          <a:prstGeom prst="rect">
            <a:avLst/>
          </a:prstGeom>
          <a:solidFill>
            <a:srgbClr val="9BBB59"/>
          </a:solidFill>
          <a:ln w="9525" algn="ctr">
            <a:noFill/>
            <a:miter lim="800000"/>
            <a:headEnd/>
            <a:tailEnd/>
          </a:ln>
        </p:spPr>
        <p:txBody>
          <a:bodyPr wrap="none" anchor="ctr"/>
          <a:lstStyle/>
          <a:p>
            <a:pPr eaLnBrk="0" hangingPunct="0">
              <a:spcBef>
                <a:spcPct val="0"/>
              </a:spcBef>
              <a:defRPr/>
            </a:pPr>
            <a:endParaRPr lang="en-US" dirty="0">
              <a:cs typeface="+mn-cs"/>
            </a:endParaRPr>
          </a:p>
        </p:txBody>
      </p:sp>
      <p:pic>
        <p:nvPicPr>
          <p:cNvPr id="11" name="Picture 52" descr="finColorHCRlogo2.jpg"/>
          <p:cNvPicPr>
            <a:picLocks noChangeAspect="1"/>
          </p:cNvPicPr>
          <p:nvPr userDrawn="1"/>
        </p:nvPicPr>
        <p:blipFill>
          <a:blip r:embed="rId2" cstate="print"/>
          <a:srcRect r="6917"/>
          <a:stretch>
            <a:fillRect/>
          </a:stretch>
        </p:blipFill>
        <p:spPr bwMode="auto">
          <a:xfrm>
            <a:off x="41275" y="5303838"/>
            <a:ext cx="1025525" cy="1173162"/>
          </a:xfrm>
          <a:prstGeom prst="rect">
            <a:avLst/>
          </a:prstGeom>
          <a:noFill/>
          <a:ln w="9525">
            <a:noFill/>
            <a:miter lim="800000"/>
            <a:headEnd/>
            <a:tailEnd/>
          </a:ln>
        </p:spPr>
      </p:pic>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C03BBCE-7590-4A66-9120-3505C278C9B1}" type="datetimeFigureOut">
              <a:rPr lang="en-US"/>
              <a:pPr>
                <a:defRPr/>
              </a:pPr>
              <a:t>9/18/2025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859399C-9C04-41A8-934F-2A04AA513C5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751057-1087-484C-927E-39ED11C9F31F}" type="datetimeFigureOut">
              <a:rPr lang="en-US"/>
              <a:pPr>
                <a:defRPr/>
              </a:pPr>
              <a:t>9/18/2025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2B70D5-BD0C-47E3-9A02-1A1A9368C1C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576DA1-6587-4D4B-A063-661BFE980251}" type="datetimeFigureOut">
              <a:rPr lang="en-US"/>
              <a:pPr>
                <a:defRPr/>
              </a:pPr>
              <a:t>9/18/2025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17C3087-4F0B-446F-8974-4588E1ABC29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28DFEB5-3E1E-4559-9F13-0248F46145B8}" type="datetimeFigureOut">
              <a:rPr lang="en-US"/>
              <a:pPr>
                <a:defRPr/>
              </a:pPr>
              <a:t>9/18/2025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D82B094-DE7E-4D15-9E16-2284F35F2FD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44" name="Rectangle 43"/>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45" name="Rectangle 44"/>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46" name="Rectangle 45"/>
          <p:cNvSpPr>
            <a:spLocks noChangeArrowheads="1"/>
          </p:cNvSpPr>
          <p:nvPr userDrawn="1"/>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47" name="Rectangle 46"/>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48" name="Rectangle 47"/>
          <p:cNvSpPr>
            <a:spLocks noChangeArrowheads="1"/>
          </p:cNvSpPr>
          <p:nvPr userDrawn="1"/>
        </p:nvSpPr>
        <p:spPr bwMode="auto">
          <a:xfrm>
            <a:off x="0" y="0"/>
            <a:ext cx="9144000" cy="301625"/>
          </a:xfrm>
          <a:prstGeom prst="rect">
            <a:avLst/>
          </a:prstGeom>
          <a:solidFill>
            <a:srgbClr val="9BBB59"/>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49" name="Rectangle 48"/>
          <p:cNvSpPr>
            <a:spLocks noChangeArrowheads="1"/>
          </p:cNvSpPr>
          <p:nvPr userDrawn="1"/>
        </p:nvSpPr>
        <p:spPr bwMode="auto">
          <a:xfrm>
            <a:off x="0" y="0"/>
            <a:ext cx="9144000" cy="6858000"/>
          </a:xfrm>
          <a:prstGeom prst="rect">
            <a:avLst/>
          </a:prstGeom>
          <a:noFill/>
          <a:ln w="9525" cap="flat" cmpd="sng" algn="ctr">
            <a:solidFill>
              <a:srgbClr val="9BBB59"/>
            </a:solid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sp>
        <p:nvSpPr>
          <p:cNvPr id="50" name="Rectangle 49"/>
          <p:cNvSpPr>
            <a:spLocks noChangeArrowheads="1"/>
          </p:cNvSpPr>
          <p:nvPr userDrawn="1"/>
        </p:nvSpPr>
        <p:spPr bwMode="auto">
          <a:xfrm>
            <a:off x="0" y="6484938"/>
            <a:ext cx="9144000" cy="373062"/>
          </a:xfrm>
          <a:prstGeom prst="rect">
            <a:avLst/>
          </a:prstGeom>
          <a:solidFill>
            <a:srgbClr val="9BBB59"/>
          </a:solidFill>
          <a:ln w="9525" cap="flat" cmpd="sng" algn="ctr">
            <a:noFill/>
            <a:prstDash val="solid"/>
            <a:miter lim="800000"/>
            <a:headEnd type="none" w="med" len="med"/>
            <a:tailEnd type="none" w="med" len="med"/>
          </a:ln>
          <a:effectLst/>
        </p:spPr>
        <p:txBody>
          <a:bodyPr wrap="none" anchor="ctr"/>
          <a:lstStyle/>
          <a:p>
            <a:pPr eaLnBrk="0" hangingPunct="0">
              <a:spcBef>
                <a:spcPct val="0"/>
              </a:spcBef>
              <a:defRPr/>
            </a:pPr>
            <a:endParaRPr lang="en-US" dirty="0">
              <a:cs typeface="+mn-cs"/>
            </a:endParaRPr>
          </a:p>
        </p:txBody>
      </p:sp>
      <p:pic>
        <p:nvPicPr>
          <p:cNvPr id="1033" name="Picture 52" descr="finColorHCRlogo2.jpg"/>
          <p:cNvPicPr>
            <a:picLocks noChangeAspect="1"/>
          </p:cNvPicPr>
          <p:nvPr userDrawn="1"/>
        </p:nvPicPr>
        <p:blipFill>
          <a:blip r:embed="rId7" cstate="print"/>
          <a:srcRect r="6917"/>
          <a:stretch>
            <a:fillRect/>
          </a:stretch>
        </p:blipFill>
        <p:spPr bwMode="auto">
          <a:xfrm>
            <a:off x="41275" y="5303838"/>
            <a:ext cx="1025525" cy="1173162"/>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5964" r:id="rId1"/>
    <p:sldLayoutId id="2147485950" r:id="rId2"/>
    <p:sldLayoutId id="2147485951" r:id="rId3"/>
    <p:sldLayoutId id="2147485965" r:id="rId4"/>
    <p:sldLayoutId id="2147485952" r:id="rId5"/>
  </p:sldLayoutIdLst>
  <p:transition spd="slow"/>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spcBef>
                <a:spcPct val="0"/>
              </a:spcBef>
              <a:defRPr sz="1200">
                <a:solidFill>
                  <a:schemeClr val="tx1">
                    <a:tint val="75000"/>
                  </a:schemeClr>
                </a:solidFill>
                <a:cs typeface="+mn-cs"/>
              </a:defRPr>
            </a:lvl1pPr>
          </a:lstStyle>
          <a:p>
            <a:pPr>
              <a:defRPr/>
            </a:pPr>
            <a:fld id="{99764645-5954-4631-93D4-9592E123486A}" type="datetimeFigureOut">
              <a:rPr lang="en-US"/>
              <a:pPr>
                <a:defRPr/>
              </a:pPr>
              <a:t>9/18/2025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spcBef>
                <a:spcPct val="0"/>
              </a:spcBef>
              <a:defRPr sz="1200">
                <a:solidFill>
                  <a:schemeClr val="tx1">
                    <a:tint val="75000"/>
                  </a:schemeClr>
                </a:solidFill>
                <a:cs typeface="+mn-cs"/>
              </a:defRPr>
            </a:lvl1pPr>
          </a:lstStyle>
          <a:p>
            <a:pPr>
              <a:defRPr/>
            </a:pPr>
            <a:endParaRPr lang="en-US" dirty="0"/>
          </a:p>
        </p:txBody>
      </p:sp>
    </p:spTree>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8" r:id="rId12"/>
    <p:sldLayoutId id="2147485969" r:id="rId13"/>
    <p:sldLayoutId id="2147485970" r:id="rId14"/>
    <p:sldLayoutId id="2147485971" r:id="rId15"/>
    <p:sldLayoutId id="2147485972" r:id="rId16"/>
    <p:sldLayoutId id="2147485973" r:id="rId17"/>
    <p:sldLayoutId id="2147485974" r:id="rId18"/>
    <p:sldLayoutId id="2147485975" r:id="rId19"/>
    <p:sldLayoutId id="2147485976" r:id="rId20"/>
    <p:sldLayoutId id="2147485977" r:id="rId21"/>
    <p:sldLayoutId id="2147485991" r:id="rId2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50" name="Rectangle 49"/>
          <p:cNvSpPr>
            <a:spLocks noChangeArrowheads="1"/>
          </p:cNvSpPr>
          <p:nvPr userDrawn="1"/>
        </p:nvSpPr>
        <p:spPr bwMode="auto">
          <a:xfrm>
            <a:off x="0" y="6484651"/>
            <a:ext cx="9144000" cy="373349"/>
          </a:xfrm>
          <a:prstGeom prst="rect">
            <a:avLst/>
          </a:prstGeom>
          <a:solidFill>
            <a:srgbClr val="7E9D4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5" name="Rectangle 44"/>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7" name="Rectangle 46"/>
          <p:cNvSpPr>
            <a:spLocks noChangeArrowheads="1"/>
          </p:cNvSpPr>
          <p:nvPr userDrawn="1"/>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8" name="Rectangle 47"/>
          <p:cNvSpPr>
            <a:spLocks noChangeArrowheads="1"/>
          </p:cNvSpPr>
          <p:nvPr userDrawn="1"/>
        </p:nvSpPr>
        <p:spPr bwMode="auto">
          <a:xfrm>
            <a:off x="0" y="0"/>
            <a:ext cx="9144000" cy="301752"/>
          </a:xfrm>
          <a:prstGeom prst="rect">
            <a:avLst/>
          </a:prstGeom>
          <a:solidFill>
            <a:srgbClr val="7E9D4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sp>
        <p:nvSpPr>
          <p:cNvPr id="49" name="Rectangle 48"/>
          <p:cNvSpPr>
            <a:spLocks noChangeArrowheads="1"/>
          </p:cNvSpPr>
          <p:nvPr userDrawn="1"/>
        </p:nvSpPr>
        <p:spPr bwMode="auto">
          <a:xfrm>
            <a:off x="0" y="0"/>
            <a:ext cx="9144000" cy="6858000"/>
          </a:xfrm>
          <a:prstGeom prst="rect">
            <a:avLst/>
          </a:prstGeom>
          <a:noFill/>
          <a:ln w="9525" cap="flat" cmpd="sng" algn="ctr">
            <a:solidFill>
              <a:srgbClr val="9BBB59"/>
            </a:solidFill>
            <a:prstDash val="solid"/>
            <a:miter lim="800000"/>
            <a:headEnd type="none" w="med" len="med"/>
            <a:tailEnd type="none" w="med" len="med"/>
          </a:ln>
          <a:effectLst/>
        </p:spPr>
        <p:txBody>
          <a:bodyPr vert="horz" wrap="none" lIns="91440" tIns="45720" rIns="91440" bIns="45720" anchor="ctr" compatLnSpc="1"/>
          <a:lstStyle/>
          <a:p>
            <a:pPr eaLnBrk="0" hangingPunct="0">
              <a:spcBef>
                <a:spcPct val="0"/>
              </a:spcBef>
            </a:pPr>
            <a:endParaRPr lang="en-US" dirty="0">
              <a:solidFill>
                <a:srgbClr val="000000"/>
              </a:solidFill>
              <a:cs typeface="+mn-cs"/>
            </a:endParaRPr>
          </a:p>
        </p:txBody>
      </p:sp>
      <p:pic>
        <p:nvPicPr>
          <p:cNvPr id="53" name="Picture 52" descr="finColorHCRlogo2.jpg"/>
          <p:cNvPicPr>
            <a:picLocks noChangeAspect="1"/>
          </p:cNvPicPr>
          <p:nvPr userDrawn="1"/>
        </p:nvPicPr>
        <p:blipFill>
          <a:blip r:embed="rId6" cstate="print"/>
          <a:srcRect r="6917"/>
          <a:stretch>
            <a:fillRect/>
          </a:stretch>
        </p:blipFill>
        <p:spPr>
          <a:xfrm>
            <a:off x="41322" y="5303796"/>
            <a:ext cx="1025478" cy="1173204"/>
          </a:xfrm>
          <a:prstGeom prst="rect">
            <a:avLst/>
          </a:prstGeom>
        </p:spPr>
      </p:pic>
    </p:spTree>
  </p:cSld>
  <p:clrMap bg1="dk1" tx1="lt1" bg2="dk2" tx2="lt2" accent1="accent1" accent2="accent2" accent3="accent3" accent4="accent4" accent5="accent5" accent6="accent6" hlink="hlink" folHlink="folHlink"/>
  <p:sldLayoutIdLst>
    <p:sldLayoutId id="2147485993" r:id="rId1"/>
    <p:sldLayoutId id="2147485994" r:id="rId2"/>
    <p:sldLayoutId id="2147485995" r:id="rId3"/>
    <p:sldLayoutId id="2147485996" r:id="rId4"/>
  </p:sldLayoutIdLst>
  <p:transition spd="slow">
    <p:fade/>
  </p:transition>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hcr.ny.gov/"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mailto:AHCGrantee.Support@hcr.ny.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AHCmortgages@hcr.ny.gov"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AHCsatisfactions@hcr.ny.gov"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AHCsatisfactions@hcr.ny.gov"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hcr.ny.gov/affordable-housing-corporation-0Genera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mailto:AHCGrantee.support@hcr.ny.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nColorHCRlogo2.jpg"/>
          <p:cNvPicPr>
            <a:picLocks noChangeAspect="1"/>
          </p:cNvPicPr>
          <p:nvPr/>
        </p:nvPicPr>
        <p:blipFill>
          <a:blip r:embed="rId3" cstate="print"/>
          <a:srcRect r="6015"/>
          <a:stretch>
            <a:fillRect/>
          </a:stretch>
        </p:blipFill>
        <p:spPr>
          <a:xfrm>
            <a:off x="0" y="3522573"/>
            <a:ext cx="3200400" cy="3127663"/>
          </a:xfrm>
          <a:prstGeom prst="rect">
            <a:avLst/>
          </a:prstGeom>
        </p:spPr>
      </p:pic>
      <p:sp>
        <p:nvSpPr>
          <p:cNvPr id="6" name="TextBox 5"/>
          <p:cNvSpPr txBox="1"/>
          <p:nvPr/>
        </p:nvSpPr>
        <p:spPr>
          <a:xfrm>
            <a:off x="0" y="304800"/>
            <a:ext cx="8839200" cy="2554545"/>
          </a:xfrm>
          <a:prstGeom prst="rect">
            <a:avLst/>
          </a:prstGeom>
          <a:noFill/>
        </p:spPr>
        <p:txBody>
          <a:bodyPr wrap="square" rtlCol="0">
            <a:spAutoFit/>
          </a:bodyPr>
          <a:lstStyle/>
          <a:p>
            <a:pPr algn="r"/>
            <a:r>
              <a:rPr lang="en-US" sz="3200" b="1" dirty="0">
                <a:latin typeface="+mj-lt"/>
              </a:rPr>
              <a:t>Affordable Housing Corporation (AHC) </a:t>
            </a:r>
          </a:p>
          <a:p>
            <a:pPr algn="r"/>
            <a:r>
              <a:rPr lang="en-US" sz="3200" dirty="0">
                <a:latin typeface="Calibri" pitchFamily="34" charset="0"/>
              </a:rPr>
              <a:t>		Affordable Home Ownership Development Program (AHODP)</a:t>
            </a:r>
          </a:p>
          <a:p>
            <a:pPr algn="r"/>
            <a:r>
              <a:rPr lang="en-US" sz="3200" dirty="0">
                <a:latin typeface="Calibri" pitchFamily="34" charset="0"/>
              </a:rPr>
              <a:t>2025 Rural Housing Coalition Conference</a:t>
            </a:r>
          </a:p>
        </p:txBody>
      </p:sp>
      <p:sp>
        <p:nvSpPr>
          <p:cNvPr id="26625" name="Rectangle 1"/>
          <p:cNvSpPr>
            <a:spLocks noChangeArrowheads="1"/>
          </p:cNvSpPr>
          <p:nvPr/>
        </p:nvSpPr>
        <p:spPr bwMode="auto">
          <a:xfrm>
            <a:off x="5486400" y="5470267"/>
            <a:ext cx="32004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pitchFamily="34" charset="0"/>
                <a:ea typeface="Times New Roman" pitchFamily="18" charset="0"/>
              </a:rPr>
              <a:t>KATHY HOCHUL, Governor</a:t>
            </a:r>
            <a:endParaRPr kumimoji="0" lang="en-US" sz="11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RuthAnne Visnauskas, Commissioner/CEO</a:t>
            </a:r>
            <a:endParaRPr kumimoji="0" lang="en-US" sz="1100" b="0"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Times New Roman" pitchFamily="18" charset="0"/>
              </a:rPr>
              <a:t>Dina Levy, Senior Vice President</a:t>
            </a:r>
          </a:p>
          <a:p>
            <a:pPr marL="0" marR="0" lvl="0" indent="0" algn="ctr" defTabSz="914400" rtl="0" eaLnBrk="0" fontAlgn="base" latinLnBrk="0" hangingPunct="0">
              <a:lnSpc>
                <a:spcPct val="100000"/>
              </a:lnSpc>
              <a:spcBef>
                <a:spcPct val="0"/>
              </a:spcBef>
              <a:spcAft>
                <a:spcPct val="0"/>
              </a:spcAft>
              <a:buClrTx/>
              <a:buSzTx/>
              <a:buFontTx/>
              <a:buNone/>
              <a:tabLst/>
            </a:pPr>
            <a:r>
              <a:rPr lang="en-US" sz="1200" dirty="0">
                <a:latin typeface="Arial" pitchFamily="34" charset="0"/>
              </a:rPr>
              <a:t>Dominic A. Martello, Vice President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rPr>
              <a:t>Elaine Chang, Assistant Vice President</a:t>
            </a:r>
            <a:endParaRPr kumimoji="0" lang="en-US" sz="1800" b="0" i="0" u="none" strike="noStrike" cap="none" normalizeH="0" baseline="0" dirty="0">
              <a:ln>
                <a:noFill/>
              </a:ln>
              <a:solidFill>
                <a:schemeClr val="tx1"/>
              </a:solidFill>
              <a:effectLst/>
              <a:latin typeface="Arial" pitchFamily="34" charset="0"/>
            </a:endParaRPr>
          </a:p>
        </p:txBody>
      </p:sp>
    </p:spTree>
    <p:extLst>
      <p:ext uri="{BB962C8B-B14F-4D97-AF65-F5344CB8AC3E}">
        <p14:creationId xmlns:p14="http://schemas.microsoft.com/office/powerpoint/2010/main" val="315348021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Text Box 4"/>
          <p:cNvSpPr txBox="1">
            <a:spLocks noChangeArrowheads="1"/>
          </p:cNvSpPr>
          <p:nvPr/>
        </p:nvSpPr>
        <p:spPr bwMode="auto">
          <a:xfrm>
            <a:off x="247650" y="1752600"/>
            <a:ext cx="8648700" cy="2616101"/>
          </a:xfrm>
          <a:prstGeom prst="rect">
            <a:avLst/>
          </a:prstGeom>
          <a:noFill/>
          <a:ln w="9525">
            <a:noFill/>
            <a:miter lim="800000"/>
            <a:headEnd/>
            <a:tailEnd/>
          </a:ln>
        </p:spPr>
        <p:txBody>
          <a:bodyPr>
            <a:spAutoFit/>
          </a:bodyPr>
          <a:lstStyle/>
          <a:p>
            <a:pPr marL="233363" indent="-233363">
              <a:buFontTx/>
              <a:buChar char="•"/>
            </a:pPr>
            <a:r>
              <a:rPr lang="en-US" sz="2400" dirty="0">
                <a:latin typeface="Calibri" pitchFamily="34" charset="0"/>
              </a:rPr>
              <a:t>Awards are granted on a </a:t>
            </a:r>
            <a:r>
              <a:rPr lang="en-US" sz="2400" b="1" i="1" dirty="0">
                <a:latin typeface="Calibri" pitchFamily="34" charset="0"/>
              </a:rPr>
              <a:t>per-unit</a:t>
            </a:r>
            <a:r>
              <a:rPr lang="en-US" sz="2400" dirty="0">
                <a:latin typeface="Calibri" pitchFamily="34" charset="0"/>
              </a:rPr>
              <a:t> basis</a:t>
            </a:r>
          </a:p>
          <a:p>
            <a:pPr marL="233363" indent="-233363">
              <a:buFontTx/>
              <a:buChar char="•"/>
            </a:pPr>
            <a:r>
              <a:rPr lang="en-US" sz="2400" dirty="0">
                <a:latin typeface="Calibri" pitchFamily="34" charset="0"/>
              </a:rPr>
              <a:t>Maximum per-unit award amounts depend on household income </a:t>
            </a:r>
            <a:r>
              <a:rPr lang="en-US" sz="1600" i="1" dirty="0">
                <a:latin typeface="Calibri" pitchFamily="34" charset="0"/>
              </a:rPr>
              <a:t>(based on a county’s HUD Low Income Limits, adjusted for family size)</a:t>
            </a:r>
          </a:p>
          <a:p>
            <a:pPr marL="233363" indent="-233363">
              <a:buFontTx/>
              <a:buChar char="•"/>
            </a:pPr>
            <a:r>
              <a:rPr lang="en-US" sz="2400" dirty="0">
                <a:latin typeface="Calibri" pitchFamily="34" charset="0"/>
              </a:rPr>
              <a:t>Total project awards may not exceed </a:t>
            </a:r>
            <a:r>
              <a:rPr lang="en-US" sz="2400" b="1" dirty="0">
                <a:latin typeface="Calibri" pitchFamily="34" charset="0"/>
              </a:rPr>
              <a:t>60%</a:t>
            </a:r>
            <a:r>
              <a:rPr lang="en-US" sz="2400" dirty="0">
                <a:latin typeface="Calibri" pitchFamily="34" charset="0"/>
              </a:rPr>
              <a:t> of the total project cost* </a:t>
            </a:r>
            <a:r>
              <a:rPr lang="en-US" sz="1600" i="1" dirty="0">
                <a:latin typeface="Calibri" pitchFamily="34" charset="0"/>
              </a:rPr>
              <a:t>(a minimum of 40% of the total project cost must come from other public and/or private sources)</a:t>
            </a:r>
            <a:endParaRPr lang="en-US" sz="2400" i="1" dirty="0">
              <a:latin typeface="Calibri" pitchFamily="34" charset="0"/>
            </a:endParaRPr>
          </a:p>
          <a:p>
            <a:pPr marL="233363" indent="-233363">
              <a:buFontTx/>
              <a:buChar char="•"/>
            </a:pPr>
            <a:r>
              <a:rPr lang="en-US" sz="2400" dirty="0">
                <a:latin typeface="Calibri" pitchFamily="34" charset="0"/>
              </a:rPr>
              <a:t>Per unit awards may not exceed </a:t>
            </a:r>
            <a:r>
              <a:rPr lang="en-US" sz="2400" b="1" dirty="0">
                <a:latin typeface="Calibri" pitchFamily="34" charset="0"/>
              </a:rPr>
              <a:t>60%</a:t>
            </a:r>
            <a:r>
              <a:rPr lang="en-US" sz="2400" dirty="0">
                <a:latin typeface="Calibri" pitchFamily="34" charset="0"/>
              </a:rPr>
              <a:t> of the project cost per unit*</a:t>
            </a:r>
          </a:p>
        </p:txBody>
      </p:sp>
      <p:sp>
        <p:nvSpPr>
          <p:cNvPr id="7" name="TextBox 8"/>
          <p:cNvSpPr txBox="1">
            <a:spLocks noChangeArrowheads="1"/>
          </p:cNvSpPr>
          <p:nvPr/>
        </p:nvSpPr>
        <p:spPr bwMode="auto">
          <a:xfrm>
            <a:off x="838200" y="685800"/>
            <a:ext cx="7315200" cy="584775"/>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Funding &amp; Activity Limits</a:t>
            </a:r>
          </a:p>
        </p:txBody>
      </p:sp>
      <p:sp>
        <p:nvSpPr>
          <p:cNvPr id="8" name="Text Box 12"/>
          <p:cNvSpPr txBox="1">
            <a:spLocks noChangeArrowheads="1"/>
          </p:cNvSpPr>
          <p:nvPr/>
        </p:nvSpPr>
        <p:spPr bwMode="auto">
          <a:xfrm>
            <a:off x="1323975" y="5105400"/>
            <a:ext cx="6496050" cy="646331"/>
          </a:xfrm>
          <a:prstGeom prst="rect">
            <a:avLst/>
          </a:prstGeom>
          <a:noFill/>
          <a:ln w="9525">
            <a:noFill/>
            <a:miter lim="800000"/>
            <a:headEnd/>
            <a:tailEnd/>
          </a:ln>
        </p:spPr>
        <p:txBody>
          <a:bodyPr>
            <a:spAutoFit/>
          </a:bodyPr>
          <a:lstStyle/>
          <a:p>
            <a:r>
              <a:rPr lang="en-US" i="1" dirty="0">
                <a:latin typeface="Calibri" pitchFamily="34" charset="0"/>
              </a:rPr>
              <a:t>*Except for home improvement projects (AHC funds of up to 100% of the total project cost may be available).  </a:t>
            </a:r>
            <a:endParaRPr lang="en-US" i="1" dirty="0">
              <a:latin typeface="Times New Roman" pitchFamily="18" charset="0"/>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71450" y="1524000"/>
            <a:ext cx="8648700" cy="5078313"/>
          </a:xfrm>
          <a:prstGeom prst="rect">
            <a:avLst/>
          </a:prstGeom>
          <a:noFill/>
          <a:ln w="9525">
            <a:noFill/>
            <a:miter lim="800000"/>
            <a:headEnd/>
            <a:tailEnd/>
          </a:ln>
        </p:spPr>
        <p:txBody>
          <a:bodyPr>
            <a:spAutoFit/>
          </a:bodyPr>
          <a:lstStyle/>
          <a:p>
            <a:pPr marL="233363" indent="-233363" algn="just">
              <a:buFontTx/>
              <a:buChar char="•"/>
              <a:defRPr/>
            </a:pPr>
            <a:r>
              <a:rPr lang="en-US" sz="2400" dirty="0">
                <a:latin typeface="Calibri" pitchFamily="34" charset="0"/>
              </a:rPr>
              <a:t>Homebuyers and homeowners who receive AHC funds must meet income and asset limits set by the Program. Alternative limits must be approved by AHC prior to execution of the Grant Agreement</a:t>
            </a:r>
          </a:p>
          <a:p>
            <a:pPr marL="233363" indent="-233363" algn="just">
              <a:buFontTx/>
              <a:buChar char="•"/>
              <a:defRPr/>
            </a:pPr>
            <a:r>
              <a:rPr lang="en-US" sz="2400" dirty="0">
                <a:latin typeface="Calibri" pitchFamily="34" charset="0"/>
              </a:rPr>
              <a:t>Homebuyers’ annual housing costs must be between 25-33% of their annual income. Justification for funding must be provided for any that are out of this range </a:t>
            </a:r>
          </a:p>
          <a:p>
            <a:pPr algn="just">
              <a:defRPr/>
            </a:pPr>
            <a:endParaRPr lang="en-US" sz="1600" i="1" dirty="0">
              <a:latin typeface="Calibri" pitchFamily="34" charset="0"/>
            </a:endParaRPr>
          </a:p>
          <a:p>
            <a:pPr marL="233363" indent="-233363" algn="just">
              <a:spcBef>
                <a:spcPts val="0"/>
              </a:spcBef>
              <a:buFontTx/>
              <a:buChar char="•"/>
              <a:defRPr/>
            </a:pPr>
            <a:r>
              <a:rPr lang="en-US" sz="2400" dirty="0">
                <a:latin typeface="Calibri" pitchFamily="34" charset="0"/>
              </a:rPr>
              <a:t>Homes built under the Program must be sold to or owned by low or moderate income buyers and must remain owner-occupied during the required occupancy period </a:t>
            </a:r>
          </a:p>
          <a:p>
            <a:pPr marL="233363" indent="-1588" algn="just">
              <a:spcBef>
                <a:spcPts val="0"/>
              </a:spcBef>
              <a:defRPr/>
            </a:pPr>
            <a:endParaRPr lang="en-US" sz="1600" i="1" dirty="0">
              <a:latin typeface="Calibri" pitchFamily="34" charset="0"/>
            </a:endParaRPr>
          </a:p>
          <a:p>
            <a:pPr marL="233363" indent="-1588" algn="just">
              <a:spcBef>
                <a:spcPts val="0"/>
              </a:spcBef>
              <a:defRPr/>
            </a:pPr>
            <a:r>
              <a:rPr lang="en-US" sz="1600" i="1" dirty="0">
                <a:latin typeface="Calibri" pitchFamily="34" charset="0"/>
              </a:rPr>
              <a:t>(Homeowners who sell their homes before the end of the occupancy period may be required to repay all or a portion of the grant that was received)</a:t>
            </a:r>
            <a:endParaRPr lang="en-US" sz="2400" dirty="0">
              <a:latin typeface="Calibri" pitchFamily="34" charset="0"/>
            </a:endParaRPr>
          </a:p>
        </p:txBody>
      </p:sp>
      <p:sp>
        <p:nvSpPr>
          <p:cNvPr id="7" name="TextBox 8"/>
          <p:cNvSpPr txBox="1">
            <a:spLocks noChangeArrowheads="1"/>
          </p:cNvSpPr>
          <p:nvPr/>
        </p:nvSpPr>
        <p:spPr bwMode="auto">
          <a:xfrm>
            <a:off x="838200" y="685800"/>
            <a:ext cx="7315200" cy="584775"/>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Funding &amp; Activity Limits</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8"/>
          <p:cNvSpPr txBox="1">
            <a:spLocks noChangeArrowheads="1"/>
          </p:cNvSpPr>
          <p:nvPr/>
        </p:nvSpPr>
        <p:spPr bwMode="auto">
          <a:xfrm>
            <a:off x="1079500" y="28575"/>
            <a:ext cx="7315200" cy="584775"/>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Funding &amp; Activity Limits</a:t>
            </a:r>
            <a:endParaRPr lang="en-US" sz="3600" b="1"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2978874644"/>
              </p:ext>
            </p:extLst>
          </p:nvPr>
        </p:nvGraphicFramePr>
        <p:xfrm>
          <a:off x="381000" y="1219200"/>
          <a:ext cx="7848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264703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8"/>
          <p:cNvSpPr txBox="1">
            <a:spLocks noChangeArrowheads="1"/>
          </p:cNvSpPr>
          <p:nvPr/>
        </p:nvSpPr>
        <p:spPr bwMode="auto">
          <a:xfrm>
            <a:off x="1079500" y="28575"/>
            <a:ext cx="7315200" cy="584775"/>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Funding &amp; Activity Limits</a:t>
            </a:r>
            <a:endParaRPr lang="en-US" sz="3600" b="1" dirty="0">
              <a:latin typeface="Calibri" pitchFamily="34" charset="0"/>
            </a:endParaRPr>
          </a:p>
        </p:txBody>
      </p:sp>
      <p:graphicFrame>
        <p:nvGraphicFramePr>
          <p:cNvPr id="5" name="Diagram 4"/>
          <p:cNvGraphicFramePr/>
          <p:nvPr>
            <p:extLst>
              <p:ext uri="{D42A27DB-BD31-4B8C-83A1-F6EECF244321}">
                <p14:modId xmlns:p14="http://schemas.microsoft.com/office/powerpoint/2010/main" val="1300215561"/>
              </p:ext>
            </p:extLst>
          </p:nvPr>
        </p:nvGraphicFramePr>
        <p:xfrm>
          <a:off x="0" y="762000"/>
          <a:ext cx="9144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6407F12-E799-F3A5-0DC6-F6FA4D51AD21}"/>
              </a:ext>
            </a:extLst>
          </p:cNvPr>
          <p:cNvSpPr txBox="1"/>
          <p:nvPr/>
        </p:nvSpPr>
        <p:spPr>
          <a:xfrm>
            <a:off x="2057400" y="6460093"/>
            <a:ext cx="4572000" cy="369332"/>
          </a:xfrm>
          <a:prstGeom prst="rect">
            <a:avLst/>
          </a:prstGeom>
          <a:noFill/>
        </p:spPr>
        <p:txBody>
          <a:bodyPr wrap="square">
            <a:spAutoFit/>
          </a:bodyPr>
          <a:lstStyle/>
          <a:p>
            <a:pPr algn="ctr" eaLnBrk="0" hangingPunct="0">
              <a:spcBef>
                <a:spcPct val="0"/>
              </a:spcBef>
            </a:pPr>
            <a:r>
              <a:rPr lang="en-US" sz="1800" b="1" dirty="0">
                <a:latin typeface="Calibri" pitchFamily="34" charset="0"/>
              </a:rPr>
              <a:t>*Subject to a 20 year lien term</a:t>
            </a:r>
            <a:endParaRPr lang="en-US" sz="2000" b="1" dirty="0">
              <a:latin typeface="Calibri" pitchFamily="34"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1A4A5-598F-2B58-E8FF-AD1EE892F9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91053-96E3-130A-96D7-DFFCD6EBCE4B}"/>
              </a:ext>
            </a:extLst>
          </p:cNvPr>
          <p:cNvSpPr>
            <a:spLocks noGrp="1"/>
          </p:cNvSpPr>
          <p:nvPr>
            <p:ph type="title"/>
          </p:nvPr>
        </p:nvSpPr>
        <p:spPr>
          <a:xfrm>
            <a:off x="457200" y="152400"/>
            <a:ext cx="8229600" cy="1066800"/>
          </a:xfrm>
        </p:spPr>
        <p:txBody>
          <a:bodyPr/>
          <a:lstStyle/>
          <a:p>
            <a:r>
              <a:rPr lang="en-US" sz="3200" b="1" dirty="0"/>
              <a:t>Homeowner/Homebuyer Eligibility</a:t>
            </a:r>
          </a:p>
        </p:txBody>
      </p:sp>
      <p:sp>
        <p:nvSpPr>
          <p:cNvPr id="3" name="Content Placeholder 2">
            <a:extLst>
              <a:ext uri="{FF2B5EF4-FFF2-40B4-BE49-F238E27FC236}">
                <a16:creationId xmlns:a16="http://schemas.microsoft.com/office/drawing/2014/main" id="{210030E1-D848-FE29-CCEA-2E9A87888141}"/>
              </a:ext>
            </a:extLst>
          </p:cNvPr>
          <p:cNvSpPr>
            <a:spLocks noGrp="1"/>
          </p:cNvSpPr>
          <p:nvPr>
            <p:ph idx="1"/>
          </p:nvPr>
        </p:nvSpPr>
        <p:spPr>
          <a:xfrm>
            <a:off x="457200" y="1219200"/>
            <a:ext cx="8229600" cy="5257800"/>
          </a:xfrm>
        </p:spPr>
        <p:txBody>
          <a:bodyPr/>
          <a:lstStyle/>
          <a:p>
            <a:pPr marL="0" indent="0" algn="just">
              <a:buNone/>
            </a:pPr>
            <a:r>
              <a:rPr lang="en-US" sz="2400" b="1" i="1" u="sng" dirty="0"/>
              <a:t>Q: How to Determine Homeowner/Homebuyer Eligibility for Grant Funds?</a:t>
            </a:r>
          </a:p>
          <a:p>
            <a:pPr marL="0" indent="0" algn="just">
              <a:buNone/>
            </a:pPr>
            <a:endParaRPr lang="en-US" sz="2400" b="1" i="1" u="sng" dirty="0"/>
          </a:p>
          <a:p>
            <a:pPr algn="just"/>
            <a:r>
              <a:rPr lang="en-US" sz="2400" dirty="0"/>
              <a:t>Best practices around declining grant requests (perhaps other Grantees can chime in)</a:t>
            </a:r>
          </a:p>
          <a:p>
            <a:pPr algn="just"/>
            <a:endParaRPr lang="en-US" sz="2400" dirty="0"/>
          </a:p>
          <a:p>
            <a:pPr algn="just"/>
            <a:r>
              <a:rPr lang="en-US" sz="2400" dirty="0"/>
              <a:t>Under what legal terms/circumstances can you deny a request (if applicant is difficult to work with, appears to be self-sabotaging, or when project doesn’t fit program guidelines)</a:t>
            </a:r>
          </a:p>
          <a:p>
            <a:pPr algn="just"/>
            <a:endParaRPr lang="en-US" sz="2400" dirty="0"/>
          </a:p>
          <a:p>
            <a:pPr marL="0" indent="0" algn="just">
              <a:buNone/>
            </a:pPr>
            <a:endParaRPr lang="en-US" sz="2400" dirty="0"/>
          </a:p>
          <a:p>
            <a:pPr marL="0" indent="0">
              <a:buNone/>
            </a:pPr>
            <a:endParaRPr lang="en-US" dirty="0"/>
          </a:p>
        </p:txBody>
      </p:sp>
    </p:spTree>
    <p:extLst>
      <p:ext uri="{BB962C8B-B14F-4D97-AF65-F5344CB8AC3E}">
        <p14:creationId xmlns:p14="http://schemas.microsoft.com/office/powerpoint/2010/main" val="157046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7C6C-A108-D117-7FBE-D0E6E088A1A6}"/>
              </a:ext>
            </a:extLst>
          </p:cNvPr>
          <p:cNvSpPr>
            <a:spLocks noGrp="1"/>
          </p:cNvSpPr>
          <p:nvPr>
            <p:ph type="title"/>
          </p:nvPr>
        </p:nvSpPr>
        <p:spPr>
          <a:xfrm>
            <a:off x="457200" y="152400"/>
            <a:ext cx="8229600" cy="1066800"/>
          </a:xfrm>
        </p:spPr>
        <p:txBody>
          <a:bodyPr/>
          <a:lstStyle/>
          <a:p>
            <a:r>
              <a:rPr lang="en-US" sz="3200" b="1" dirty="0"/>
              <a:t>Homeowner/Homebuyer Eligibility - </a:t>
            </a:r>
            <a:r>
              <a:rPr lang="en-US" sz="2800" b="1" dirty="0"/>
              <a:t>continued</a:t>
            </a:r>
          </a:p>
        </p:txBody>
      </p:sp>
      <p:sp>
        <p:nvSpPr>
          <p:cNvPr id="3" name="Content Placeholder 2">
            <a:extLst>
              <a:ext uri="{FF2B5EF4-FFF2-40B4-BE49-F238E27FC236}">
                <a16:creationId xmlns:a16="http://schemas.microsoft.com/office/drawing/2014/main" id="{0738ABB5-098D-79A9-2A02-AD302F8C7D41}"/>
              </a:ext>
            </a:extLst>
          </p:cNvPr>
          <p:cNvSpPr>
            <a:spLocks noGrp="1"/>
          </p:cNvSpPr>
          <p:nvPr>
            <p:ph idx="1"/>
          </p:nvPr>
        </p:nvSpPr>
        <p:spPr>
          <a:xfrm>
            <a:off x="457200" y="1219200"/>
            <a:ext cx="8229600" cy="5257800"/>
          </a:xfrm>
        </p:spPr>
        <p:txBody>
          <a:bodyPr/>
          <a:lstStyle/>
          <a:p>
            <a:pPr marL="0" indent="0" algn="just">
              <a:buNone/>
            </a:pPr>
            <a:r>
              <a:rPr lang="en-US" sz="2400" b="1" i="1" u="sng" dirty="0"/>
              <a:t>Q: How to Determine Homeowner/Homebuyer Eligibility for Grant Funds?</a:t>
            </a:r>
          </a:p>
          <a:p>
            <a:pPr marL="0" indent="0" algn="just">
              <a:buNone/>
            </a:pPr>
            <a:endParaRPr lang="en-US" sz="2400" b="1" i="1" u="sng" dirty="0"/>
          </a:p>
          <a:p>
            <a:pPr algn="just"/>
            <a:r>
              <a:rPr lang="en-US" sz="2400" dirty="0"/>
              <a:t>How to ensure decisions are communicated in a professional and legally sound manner</a:t>
            </a:r>
          </a:p>
          <a:p>
            <a:pPr algn="just"/>
            <a:endParaRPr lang="en-US" sz="2400" dirty="0"/>
          </a:p>
          <a:p>
            <a:pPr algn="just"/>
            <a:r>
              <a:rPr lang="en-US" sz="2400" dirty="0"/>
              <a:t>Minimizing risk of potential lawsuits when denying funding</a:t>
            </a:r>
          </a:p>
          <a:p>
            <a:pPr algn="just"/>
            <a:endParaRPr lang="en-US" sz="2400" dirty="0"/>
          </a:p>
          <a:p>
            <a:pPr marL="0" indent="0">
              <a:buNone/>
            </a:pPr>
            <a:endParaRPr lang="en-US" dirty="0"/>
          </a:p>
        </p:txBody>
      </p:sp>
    </p:spTree>
    <p:extLst>
      <p:ext uri="{BB962C8B-B14F-4D97-AF65-F5344CB8AC3E}">
        <p14:creationId xmlns:p14="http://schemas.microsoft.com/office/powerpoint/2010/main" val="18083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1FA29-8F9A-50B0-AE2A-DC8A99509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A8D3F4-025D-24D7-F392-25A644718801}"/>
              </a:ext>
            </a:extLst>
          </p:cNvPr>
          <p:cNvSpPr>
            <a:spLocks noGrp="1"/>
          </p:cNvSpPr>
          <p:nvPr>
            <p:ph type="title"/>
          </p:nvPr>
        </p:nvSpPr>
        <p:spPr/>
        <p:txBody>
          <a:bodyPr/>
          <a:lstStyle/>
          <a:p>
            <a:r>
              <a:rPr lang="en-US" sz="3200" b="1" dirty="0"/>
              <a:t>HCR Partnerships</a:t>
            </a:r>
          </a:p>
        </p:txBody>
      </p:sp>
      <p:sp>
        <p:nvSpPr>
          <p:cNvPr id="3" name="Content Placeholder 2">
            <a:extLst>
              <a:ext uri="{FF2B5EF4-FFF2-40B4-BE49-F238E27FC236}">
                <a16:creationId xmlns:a16="http://schemas.microsoft.com/office/drawing/2014/main" id="{FEB9AA58-1132-E05C-3F41-C153532BFCCF}"/>
              </a:ext>
            </a:extLst>
          </p:cNvPr>
          <p:cNvSpPr>
            <a:spLocks noGrp="1"/>
          </p:cNvSpPr>
          <p:nvPr>
            <p:ph idx="1"/>
          </p:nvPr>
        </p:nvSpPr>
        <p:spPr>
          <a:xfrm>
            <a:off x="457200" y="2133600"/>
            <a:ext cx="8229600" cy="3992563"/>
          </a:xfrm>
        </p:spPr>
        <p:txBody>
          <a:bodyPr/>
          <a:lstStyle/>
          <a:p>
            <a:pPr algn="just"/>
            <a:r>
              <a:rPr lang="en-US" sz="2400" dirty="0"/>
              <a:t>AHC can be used in conjunction with other HCR products including HOME funds, CDBG, Access to Homes, and Weatherization funds</a:t>
            </a:r>
          </a:p>
          <a:p>
            <a:pPr algn="just"/>
            <a:endParaRPr lang="en-US" sz="2400" dirty="0"/>
          </a:p>
          <a:p>
            <a:pPr algn="just"/>
            <a:r>
              <a:rPr lang="en-US" sz="2400" dirty="0"/>
              <a:t>These funds can be requested through the Office of Community Renewal</a:t>
            </a:r>
          </a:p>
          <a:p>
            <a:pPr marL="0" indent="0">
              <a:buNone/>
            </a:pPr>
            <a:endParaRPr lang="en-US" dirty="0"/>
          </a:p>
        </p:txBody>
      </p:sp>
    </p:spTree>
    <p:extLst>
      <p:ext uri="{BB962C8B-B14F-4D97-AF65-F5344CB8AC3E}">
        <p14:creationId xmlns:p14="http://schemas.microsoft.com/office/powerpoint/2010/main" val="1959836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0448-66C1-12C1-89DF-6B6239E65FC3}"/>
              </a:ext>
            </a:extLst>
          </p:cNvPr>
          <p:cNvSpPr>
            <a:spLocks noGrp="1"/>
          </p:cNvSpPr>
          <p:nvPr>
            <p:ph type="title"/>
          </p:nvPr>
        </p:nvSpPr>
        <p:spPr/>
        <p:txBody>
          <a:bodyPr/>
          <a:lstStyle/>
          <a:p>
            <a:r>
              <a:rPr lang="en-US" sz="3200" b="1" dirty="0"/>
              <a:t>SONYMA</a:t>
            </a:r>
          </a:p>
        </p:txBody>
      </p:sp>
      <p:sp>
        <p:nvSpPr>
          <p:cNvPr id="3" name="Content Placeholder 2">
            <a:extLst>
              <a:ext uri="{FF2B5EF4-FFF2-40B4-BE49-F238E27FC236}">
                <a16:creationId xmlns:a16="http://schemas.microsoft.com/office/drawing/2014/main" id="{391F7485-596A-97E9-6165-1D7643A74024}"/>
              </a:ext>
            </a:extLst>
          </p:cNvPr>
          <p:cNvSpPr>
            <a:spLocks noGrp="1"/>
          </p:cNvSpPr>
          <p:nvPr>
            <p:ph idx="1"/>
          </p:nvPr>
        </p:nvSpPr>
        <p:spPr>
          <a:xfrm>
            <a:off x="457200" y="2286000"/>
            <a:ext cx="8229600" cy="3962399"/>
          </a:xfrm>
        </p:spPr>
        <p:txBody>
          <a:bodyPr/>
          <a:lstStyle/>
          <a:p>
            <a:pPr algn="just"/>
            <a:r>
              <a:rPr lang="en-US" sz="2400" dirty="0"/>
              <a:t>SONYMA products available include the </a:t>
            </a:r>
            <a:r>
              <a:rPr lang="en-US" sz="2400" b="1" dirty="0"/>
              <a:t>Manufactured Home Loans Program </a:t>
            </a:r>
            <a:r>
              <a:rPr lang="en-US" sz="2400" dirty="0"/>
              <a:t>	</a:t>
            </a:r>
          </a:p>
          <a:p>
            <a:pPr lvl="1" algn="just"/>
            <a:r>
              <a:rPr lang="en-US" sz="2400" dirty="0"/>
              <a:t>Low interest rates and down payment assistance</a:t>
            </a:r>
          </a:p>
          <a:p>
            <a:pPr lvl="1" algn="just"/>
            <a:r>
              <a:rPr lang="en-US" sz="2400" dirty="0"/>
              <a:t>Owned or rented land</a:t>
            </a:r>
          </a:p>
          <a:p>
            <a:pPr lvl="1" algn="just"/>
            <a:endParaRPr lang="en-US" sz="2400" dirty="0"/>
          </a:p>
          <a:p>
            <a:pPr lvl="1" algn="just"/>
            <a:endParaRPr lang="en-US" sz="2400" dirty="0"/>
          </a:p>
          <a:p>
            <a:endParaRPr lang="en-US" dirty="0"/>
          </a:p>
        </p:txBody>
      </p:sp>
      <p:pic>
        <p:nvPicPr>
          <p:cNvPr id="7" name="Picture 6">
            <a:extLst>
              <a:ext uri="{FF2B5EF4-FFF2-40B4-BE49-F238E27FC236}">
                <a16:creationId xmlns:a16="http://schemas.microsoft.com/office/drawing/2014/main" id="{289A39B0-1633-88ED-9616-7C398C7EA4A4}"/>
              </a:ext>
            </a:extLst>
          </p:cNvPr>
          <p:cNvPicPr>
            <a:picLocks noChangeAspect="1"/>
          </p:cNvPicPr>
          <p:nvPr/>
        </p:nvPicPr>
        <p:blipFill>
          <a:blip r:embed="rId3"/>
          <a:stretch>
            <a:fillRect/>
          </a:stretch>
        </p:blipFill>
        <p:spPr>
          <a:xfrm>
            <a:off x="2667000" y="4724399"/>
            <a:ext cx="3810000" cy="1143001"/>
          </a:xfrm>
          <a:prstGeom prst="rect">
            <a:avLst/>
          </a:prstGeom>
        </p:spPr>
      </p:pic>
    </p:spTree>
    <p:extLst>
      <p:ext uri="{BB962C8B-B14F-4D97-AF65-F5344CB8AC3E}">
        <p14:creationId xmlns:p14="http://schemas.microsoft.com/office/powerpoint/2010/main" val="295377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43-3077-4474-8897-1CEFF8B188FA}"/>
              </a:ext>
            </a:extLst>
          </p:cNvPr>
          <p:cNvSpPr>
            <a:spLocks noGrp="1"/>
          </p:cNvSpPr>
          <p:nvPr>
            <p:ph type="title"/>
          </p:nvPr>
        </p:nvSpPr>
        <p:spPr/>
        <p:txBody>
          <a:bodyPr/>
          <a:lstStyle/>
          <a:p>
            <a:r>
              <a:rPr lang="en-US" sz="3200" b="1" dirty="0"/>
              <a:t>How to Apply</a:t>
            </a:r>
          </a:p>
        </p:txBody>
      </p:sp>
      <p:sp>
        <p:nvSpPr>
          <p:cNvPr id="3" name="Content Placeholder 2">
            <a:extLst>
              <a:ext uri="{FF2B5EF4-FFF2-40B4-BE49-F238E27FC236}">
                <a16:creationId xmlns:a16="http://schemas.microsoft.com/office/drawing/2014/main" id="{81CD0837-8D81-44E1-885A-F6BF6F820417}"/>
              </a:ext>
            </a:extLst>
          </p:cNvPr>
          <p:cNvSpPr>
            <a:spLocks noGrp="1"/>
          </p:cNvSpPr>
          <p:nvPr>
            <p:ph idx="1"/>
          </p:nvPr>
        </p:nvSpPr>
        <p:spPr>
          <a:xfrm>
            <a:off x="0" y="1752600"/>
            <a:ext cx="9144000" cy="4830762"/>
          </a:xfrm>
        </p:spPr>
        <p:txBody>
          <a:bodyPr/>
          <a:lstStyle/>
          <a:p>
            <a:r>
              <a:rPr lang="en-US" sz="2400" dirty="0"/>
              <a:t>Applications are accepted on a rolling basis until all funds have been awarded </a:t>
            </a:r>
          </a:p>
          <a:p>
            <a:r>
              <a:rPr lang="en-US" sz="2400" dirty="0"/>
              <a:t>A Notice of Funding Availability (NOFA) is sent to all potential applicants</a:t>
            </a:r>
          </a:p>
          <a:p>
            <a:r>
              <a:rPr lang="en-US" sz="2400" dirty="0"/>
              <a:t>Once applications are received, AHC staff determines project  eligibility and competitively evaluates the applications</a:t>
            </a:r>
          </a:p>
          <a:p>
            <a:r>
              <a:rPr lang="en-US" sz="2400" dirty="0"/>
              <a:t>Applications are available by visiting </a:t>
            </a:r>
            <a:r>
              <a:rPr lang="en-US" sz="2400" dirty="0">
                <a:hlinkClick r:id="rId3"/>
              </a:rPr>
              <a:t>WWW.HCR.NY.GOV</a:t>
            </a:r>
            <a:endParaRPr lang="en-US" sz="2400" dirty="0"/>
          </a:p>
          <a:p>
            <a:r>
              <a:rPr lang="en-US" sz="2400" dirty="0">
                <a:hlinkClick r:id="rId4"/>
              </a:rPr>
              <a:t>AHCGrantee.Support@hcr.ny.gov</a:t>
            </a:r>
            <a:endParaRPr lang="en-US" sz="2400" dirty="0"/>
          </a:p>
          <a:p>
            <a:endParaRPr lang="en-US" dirty="0"/>
          </a:p>
        </p:txBody>
      </p:sp>
    </p:spTree>
    <p:extLst>
      <p:ext uri="{BB962C8B-B14F-4D97-AF65-F5344CB8AC3E}">
        <p14:creationId xmlns:p14="http://schemas.microsoft.com/office/powerpoint/2010/main" val="371875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43-3077-4474-8897-1CEFF8B188FA}"/>
              </a:ext>
            </a:extLst>
          </p:cNvPr>
          <p:cNvSpPr>
            <a:spLocks noGrp="1"/>
          </p:cNvSpPr>
          <p:nvPr>
            <p:ph type="title"/>
          </p:nvPr>
        </p:nvSpPr>
        <p:spPr/>
        <p:txBody>
          <a:bodyPr/>
          <a:lstStyle/>
          <a:p>
            <a:r>
              <a:rPr lang="en-US" sz="3200" b="1" dirty="0"/>
              <a:t>What Happens After Grant Agreement Execution?</a:t>
            </a:r>
          </a:p>
        </p:txBody>
      </p:sp>
      <p:sp>
        <p:nvSpPr>
          <p:cNvPr id="3" name="Content Placeholder 2">
            <a:extLst>
              <a:ext uri="{FF2B5EF4-FFF2-40B4-BE49-F238E27FC236}">
                <a16:creationId xmlns:a16="http://schemas.microsoft.com/office/drawing/2014/main" id="{81CD0837-8D81-44E1-885A-F6BF6F820417}"/>
              </a:ext>
            </a:extLst>
          </p:cNvPr>
          <p:cNvSpPr>
            <a:spLocks noGrp="1"/>
          </p:cNvSpPr>
          <p:nvPr>
            <p:ph idx="1"/>
          </p:nvPr>
        </p:nvSpPr>
        <p:spPr>
          <a:xfrm>
            <a:off x="32657" y="2057400"/>
            <a:ext cx="9144000" cy="5440362"/>
          </a:xfrm>
        </p:spPr>
        <p:txBody>
          <a:bodyPr/>
          <a:lstStyle/>
          <a:p>
            <a:r>
              <a:rPr lang="en-US" sz="2400" dirty="0"/>
              <a:t>Disbursements</a:t>
            </a:r>
          </a:p>
          <a:p>
            <a:r>
              <a:rPr lang="en-US" sz="2400" dirty="0"/>
              <a:t>Mortgages</a:t>
            </a:r>
          </a:p>
          <a:p>
            <a:r>
              <a:rPr lang="en-US" sz="2400" dirty="0"/>
              <a:t>Close-out</a:t>
            </a:r>
          </a:p>
          <a:p>
            <a:r>
              <a:rPr lang="en-US" sz="2400" dirty="0"/>
              <a:t>Occupancy Monitoring</a:t>
            </a:r>
          </a:p>
          <a:p>
            <a:pPr algn="just"/>
            <a:r>
              <a:rPr lang="en-US" sz="2400" dirty="0"/>
              <a:t>Payoff letters</a:t>
            </a:r>
          </a:p>
          <a:p>
            <a:r>
              <a:rPr lang="en-US" sz="2400" dirty="0"/>
              <a:t>Satisfactions, Assumptions, and Subordinations</a:t>
            </a:r>
          </a:p>
          <a:p>
            <a:pPr marL="0" indent="0">
              <a:buNone/>
            </a:pPr>
            <a:endParaRPr lang="en-US" dirty="0"/>
          </a:p>
        </p:txBody>
      </p:sp>
    </p:spTree>
    <p:extLst>
      <p:ext uri="{BB962C8B-B14F-4D97-AF65-F5344CB8AC3E}">
        <p14:creationId xmlns:p14="http://schemas.microsoft.com/office/powerpoint/2010/main" val="134598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838200" y="685800"/>
            <a:ext cx="7315200" cy="1631216"/>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The Affordable Home Ownership Development Program</a:t>
            </a:r>
          </a:p>
          <a:p>
            <a:pPr algn="ctr" eaLnBrk="0" hangingPunct="0">
              <a:spcBef>
                <a:spcPct val="0"/>
              </a:spcBef>
            </a:pPr>
            <a:endParaRPr lang="en-US" sz="3600" b="1" dirty="0">
              <a:latin typeface="Calibri" pitchFamily="34" charset="0"/>
            </a:endParaRPr>
          </a:p>
        </p:txBody>
      </p:sp>
      <p:sp>
        <p:nvSpPr>
          <p:cNvPr id="19459" name="TextBox 8"/>
          <p:cNvSpPr txBox="1">
            <a:spLocks noChangeArrowheads="1"/>
          </p:cNvSpPr>
          <p:nvPr/>
        </p:nvSpPr>
        <p:spPr bwMode="auto">
          <a:xfrm>
            <a:off x="914400" y="2590800"/>
            <a:ext cx="7543800" cy="4154984"/>
          </a:xfrm>
          <a:prstGeom prst="rect">
            <a:avLst/>
          </a:prstGeom>
          <a:noFill/>
          <a:ln w="9525">
            <a:noFill/>
            <a:miter lim="800000"/>
            <a:headEnd/>
            <a:tailEnd/>
          </a:ln>
        </p:spPr>
        <p:txBody>
          <a:bodyPr wrap="square">
            <a:spAutoFit/>
          </a:bodyPr>
          <a:lstStyle/>
          <a:p>
            <a:pPr marL="233363" indent="-233363" algn="just" eaLnBrk="0" hangingPunct="0">
              <a:spcBef>
                <a:spcPct val="0"/>
              </a:spcBef>
            </a:pPr>
            <a:r>
              <a:rPr lang="en-US" sz="2400" b="1" i="1" u="sng" dirty="0">
                <a:latin typeface="Calibri" pitchFamily="34" charset="0"/>
              </a:rPr>
              <a:t>Two Primary Program Goals:</a:t>
            </a:r>
          </a:p>
          <a:p>
            <a:pPr marL="233363" indent="-233363" algn="just" eaLnBrk="0" hangingPunct="0">
              <a:spcBef>
                <a:spcPct val="0"/>
              </a:spcBef>
            </a:pPr>
            <a:r>
              <a:rPr lang="en-US" sz="2400" dirty="0">
                <a:latin typeface="Calibri" pitchFamily="34" charset="0"/>
              </a:rPr>
              <a:t>	To promote home ownership among families of low and moderate income for whom there are few affordable home ownership alternatives in the private market</a:t>
            </a: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To stimulate the development, stabilization and preservation of New York communities</a:t>
            </a: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b="1" i="1" u="sng" dirty="0">
                <a:latin typeface="Calibri" pitchFamily="34" charset="0"/>
              </a:rPr>
              <a:t>2025-2026 Funding Allocation:</a:t>
            </a:r>
            <a:r>
              <a:rPr lang="en-US" sz="2400" dirty="0">
                <a:latin typeface="Calibri" pitchFamily="34" charset="0"/>
              </a:rPr>
              <a:t> $26 Million</a:t>
            </a:r>
            <a:r>
              <a:rPr lang="en-US" sz="2400" b="1" i="1" u="sng" dirty="0">
                <a:latin typeface="Calibri" pitchFamily="34" charset="0"/>
              </a:rPr>
              <a:t> </a:t>
            </a:r>
          </a:p>
          <a:p>
            <a:pPr marL="233363" indent="-233363" eaLnBrk="0" hangingPunct="0">
              <a:spcBef>
                <a:spcPct val="0"/>
              </a:spcBef>
            </a:pPr>
            <a:endParaRPr lang="en-US" sz="2400" b="1" i="1" u="sng" dirty="0">
              <a:latin typeface="Calibri" pitchFamily="34" charset="0"/>
            </a:endParaRPr>
          </a:p>
          <a:p>
            <a:pPr marL="233363" indent="-233363" eaLnBrk="0" hangingPunct="0">
              <a:spcBef>
                <a:spcPct val="0"/>
              </a:spcBef>
            </a:pPr>
            <a:endParaRPr lang="en-US" sz="2400" dirty="0">
              <a:latin typeface="Calibri" pitchFamily="34"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43-3077-4474-8897-1CEFF8B188FA}"/>
              </a:ext>
            </a:extLst>
          </p:cNvPr>
          <p:cNvSpPr>
            <a:spLocks noGrp="1"/>
          </p:cNvSpPr>
          <p:nvPr>
            <p:ph type="title"/>
          </p:nvPr>
        </p:nvSpPr>
        <p:spPr/>
        <p:txBody>
          <a:bodyPr/>
          <a:lstStyle/>
          <a:p>
            <a:r>
              <a:rPr lang="en-US" sz="3200" b="1" dirty="0"/>
              <a:t>Disbursements</a:t>
            </a:r>
          </a:p>
        </p:txBody>
      </p:sp>
      <p:sp>
        <p:nvSpPr>
          <p:cNvPr id="3" name="Content Placeholder 2">
            <a:extLst>
              <a:ext uri="{FF2B5EF4-FFF2-40B4-BE49-F238E27FC236}">
                <a16:creationId xmlns:a16="http://schemas.microsoft.com/office/drawing/2014/main" id="{81CD0837-8D81-44E1-885A-F6BF6F820417}"/>
              </a:ext>
            </a:extLst>
          </p:cNvPr>
          <p:cNvSpPr>
            <a:spLocks noGrp="1"/>
          </p:cNvSpPr>
          <p:nvPr>
            <p:ph idx="1"/>
          </p:nvPr>
        </p:nvSpPr>
        <p:spPr>
          <a:xfrm>
            <a:off x="32657" y="1447800"/>
            <a:ext cx="9144000" cy="6049962"/>
          </a:xfrm>
        </p:spPr>
        <p:txBody>
          <a:bodyPr/>
          <a:lstStyle/>
          <a:p>
            <a:r>
              <a:rPr lang="en-US" sz="2400" dirty="0"/>
              <a:t>Refer to our website – </a:t>
            </a:r>
            <a:r>
              <a:rPr lang="en-US" sz="2400" b="1" dirty="0"/>
              <a:t>https://hcr.ny.gov</a:t>
            </a:r>
          </a:p>
          <a:p>
            <a:r>
              <a:rPr lang="en-US" sz="2400" dirty="0"/>
              <a:t>Submit entire submissions as a pdf to an email (please do not send piecemeal) </a:t>
            </a:r>
          </a:p>
          <a:p>
            <a:r>
              <a:rPr lang="en-US" sz="2400" dirty="0"/>
              <a:t>Home Improvement – advances or reimbursements</a:t>
            </a:r>
          </a:p>
          <a:p>
            <a:r>
              <a:rPr lang="en-US" sz="2400" dirty="0"/>
              <a:t>New Construction – buyer in place with sales contract and lender commitment</a:t>
            </a:r>
          </a:p>
          <a:p>
            <a:r>
              <a:rPr lang="en-US" sz="2400" dirty="0"/>
              <a:t>Acquisition/Rehabilitation – in addition to sales contract and lender commitment, scope of work</a:t>
            </a:r>
          </a:p>
          <a:p>
            <a:pPr marL="0" indent="0">
              <a:buNone/>
            </a:pPr>
            <a:endParaRPr lang="en-US" dirty="0"/>
          </a:p>
        </p:txBody>
      </p:sp>
    </p:spTree>
    <p:extLst>
      <p:ext uri="{BB962C8B-B14F-4D97-AF65-F5344CB8AC3E}">
        <p14:creationId xmlns:p14="http://schemas.microsoft.com/office/powerpoint/2010/main" val="3924090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43-3077-4474-8897-1CEFF8B188FA}"/>
              </a:ext>
            </a:extLst>
          </p:cNvPr>
          <p:cNvSpPr>
            <a:spLocks noGrp="1"/>
          </p:cNvSpPr>
          <p:nvPr>
            <p:ph type="title"/>
          </p:nvPr>
        </p:nvSpPr>
        <p:spPr/>
        <p:txBody>
          <a:bodyPr/>
          <a:lstStyle/>
          <a:p>
            <a:r>
              <a:rPr lang="en-US" sz="3200" b="1" dirty="0"/>
              <a:t>Mortgages</a:t>
            </a:r>
          </a:p>
        </p:txBody>
      </p:sp>
      <p:sp>
        <p:nvSpPr>
          <p:cNvPr id="3" name="Content Placeholder 2">
            <a:extLst>
              <a:ext uri="{FF2B5EF4-FFF2-40B4-BE49-F238E27FC236}">
                <a16:creationId xmlns:a16="http://schemas.microsoft.com/office/drawing/2014/main" id="{81CD0837-8D81-44E1-885A-F6BF6F820417}"/>
              </a:ext>
            </a:extLst>
          </p:cNvPr>
          <p:cNvSpPr>
            <a:spLocks noGrp="1"/>
          </p:cNvSpPr>
          <p:nvPr>
            <p:ph idx="1"/>
          </p:nvPr>
        </p:nvSpPr>
        <p:spPr>
          <a:xfrm>
            <a:off x="0" y="1600199"/>
            <a:ext cx="9144000" cy="5554717"/>
          </a:xfrm>
        </p:spPr>
        <p:txBody>
          <a:bodyPr/>
          <a:lstStyle/>
          <a:p>
            <a:r>
              <a:rPr lang="en-US" sz="2400" b="1" i="1" u="sng" dirty="0">
                <a:solidFill>
                  <a:srgbClr val="FF0000"/>
                </a:solidFill>
              </a:rPr>
              <a:t>Updated mortgages on the website for increased funding amounts and lien terms</a:t>
            </a:r>
          </a:p>
          <a:p>
            <a:r>
              <a:rPr lang="en-US" sz="2400" dirty="0"/>
              <a:t>No calculations necessary due to updated language </a:t>
            </a:r>
          </a:p>
          <a:p>
            <a:r>
              <a:rPr lang="en-US" sz="2400" dirty="0"/>
              <a:t>Take time to fill out the appropriate fields</a:t>
            </a:r>
          </a:p>
          <a:p>
            <a:pPr algn="just"/>
            <a:r>
              <a:rPr lang="en-US" sz="2400" dirty="0"/>
              <a:t>Make sure that all deed holders sign the mortgage</a:t>
            </a:r>
          </a:p>
          <a:p>
            <a:r>
              <a:rPr lang="en-US" sz="2400" dirty="0"/>
              <a:t>Life tenants and remaindermen should sign </a:t>
            </a:r>
          </a:p>
          <a:p>
            <a:r>
              <a:rPr lang="en-US" sz="2400" b="1" u="sng" dirty="0"/>
              <a:t>Have the mortgage signed early and then file after work completed</a:t>
            </a:r>
          </a:p>
          <a:p>
            <a:endParaRPr lang="en-US" sz="2400" b="1" u="sng" dirty="0"/>
          </a:p>
          <a:p>
            <a:r>
              <a:rPr lang="en-US" sz="2400" b="1" u="sng" dirty="0">
                <a:solidFill>
                  <a:srgbClr val="FF0000"/>
                </a:solidFill>
              </a:rPr>
              <a:t>ALL AHC FUND SHOULD BE SECURED, INCLUDING ADMIN FEES!</a:t>
            </a:r>
          </a:p>
          <a:p>
            <a:pPr marL="0" indent="0">
              <a:buNone/>
            </a:pPr>
            <a:endParaRPr lang="en-US" dirty="0"/>
          </a:p>
        </p:txBody>
      </p:sp>
    </p:spTree>
    <p:extLst>
      <p:ext uri="{BB962C8B-B14F-4D97-AF65-F5344CB8AC3E}">
        <p14:creationId xmlns:p14="http://schemas.microsoft.com/office/powerpoint/2010/main" val="308298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43-3077-4474-8897-1CEFF8B188FA}"/>
              </a:ext>
            </a:extLst>
          </p:cNvPr>
          <p:cNvSpPr>
            <a:spLocks noGrp="1"/>
          </p:cNvSpPr>
          <p:nvPr>
            <p:ph type="title"/>
          </p:nvPr>
        </p:nvSpPr>
        <p:spPr/>
        <p:txBody>
          <a:bodyPr/>
          <a:lstStyle/>
          <a:p>
            <a:r>
              <a:rPr lang="en-US" sz="3200" b="1" dirty="0"/>
              <a:t>Close-out</a:t>
            </a:r>
          </a:p>
        </p:txBody>
      </p:sp>
      <p:sp>
        <p:nvSpPr>
          <p:cNvPr id="3" name="Content Placeholder 2">
            <a:extLst>
              <a:ext uri="{FF2B5EF4-FFF2-40B4-BE49-F238E27FC236}">
                <a16:creationId xmlns:a16="http://schemas.microsoft.com/office/drawing/2014/main" id="{81CD0837-8D81-44E1-885A-F6BF6F820417}"/>
              </a:ext>
            </a:extLst>
          </p:cNvPr>
          <p:cNvSpPr>
            <a:spLocks noGrp="1"/>
          </p:cNvSpPr>
          <p:nvPr>
            <p:ph idx="1"/>
          </p:nvPr>
        </p:nvSpPr>
        <p:spPr>
          <a:xfrm>
            <a:off x="32657" y="1676400"/>
            <a:ext cx="9144000" cy="5821362"/>
          </a:xfrm>
        </p:spPr>
        <p:txBody>
          <a:bodyPr/>
          <a:lstStyle/>
          <a:p>
            <a:r>
              <a:rPr lang="en-US" sz="2400" b="1" u="sng" dirty="0"/>
              <a:t>If you don’t need all of the AHC funds, we can recapture the remaining funds</a:t>
            </a:r>
          </a:p>
          <a:p>
            <a:r>
              <a:rPr lang="en-US" sz="2400" dirty="0"/>
              <a:t>Submit the appropriate close-out documents via email asap</a:t>
            </a:r>
          </a:p>
          <a:p>
            <a:r>
              <a:rPr lang="en-US" sz="2400" dirty="0"/>
              <a:t>Close-out Certification Form</a:t>
            </a:r>
          </a:p>
          <a:p>
            <a:r>
              <a:rPr lang="en-US" sz="2400" dirty="0">
                <a:hlinkClick r:id="rId3"/>
              </a:rPr>
              <a:t>AHCmortgages@hcr.ny.gov</a:t>
            </a:r>
            <a:endParaRPr lang="en-US" sz="2400" dirty="0"/>
          </a:p>
          <a:p>
            <a:r>
              <a:rPr lang="en-US" sz="2400" dirty="0"/>
              <a:t>GUS</a:t>
            </a:r>
          </a:p>
          <a:p>
            <a:r>
              <a:rPr lang="en-US" sz="2400" dirty="0"/>
              <a:t>MWBE approval to close</a:t>
            </a:r>
          </a:p>
          <a:p>
            <a:pPr marL="0" indent="0">
              <a:buNone/>
            </a:pPr>
            <a:endParaRPr lang="en-US" dirty="0"/>
          </a:p>
        </p:txBody>
      </p:sp>
    </p:spTree>
    <p:extLst>
      <p:ext uri="{BB962C8B-B14F-4D97-AF65-F5344CB8AC3E}">
        <p14:creationId xmlns:p14="http://schemas.microsoft.com/office/powerpoint/2010/main" val="292769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43-3077-4474-8897-1CEFF8B188FA}"/>
              </a:ext>
            </a:extLst>
          </p:cNvPr>
          <p:cNvSpPr>
            <a:spLocks noGrp="1"/>
          </p:cNvSpPr>
          <p:nvPr>
            <p:ph type="title"/>
          </p:nvPr>
        </p:nvSpPr>
        <p:spPr/>
        <p:txBody>
          <a:bodyPr/>
          <a:lstStyle/>
          <a:p>
            <a:r>
              <a:rPr lang="en-US" sz="3200" b="1" dirty="0"/>
              <a:t>Occupancy Monitoring</a:t>
            </a:r>
          </a:p>
        </p:txBody>
      </p:sp>
      <p:sp>
        <p:nvSpPr>
          <p:cNvPr id="3" name="Content Placeholder 2">
            <a:extLst>
              <a:ext uri="{FF2B5EF4-FFF2-40B4-BE49-F238E27FC236}">
                <a16:creationId xmlns:a16="http://schemas.microsoft.com/office/drawing/2014/main" id="{81CD0837-8D81-44E1-885A-F6BF6F820417}"/>
              </a:ext>
            </a:extLst>
          </p:cNvPr>
          <p:cNvSpPr>
            <a:spLocks noGrp="1"/>
          </p:cNvSpPr>
          <p:nvPr>
            <p:ph idx="1"/>
          </p:nvPr>
        </p:nvSpPr>
        <p:spPr>
          <a:xfrm>
            <a:off x="32657" y="2057400"/>
            <a:ext cx="9144000" cy="5440362"/>
          </a:xfrm>
        </p:spPr>
        <p:txBody>
          <a:bodyPr/>
          <a:lstStyle/>
          <a:p>
            <a:r>
              <a:rPr lang="en-US" sz="2400" dirty="0"/>
              <a:t>Grantee decides process to monitor annually</a:t>
            </a:r>
          </a:p>
          <a:p>
            <a:r>
              <a:rPr lang="en-US" sz="2400" dirty="0"/>
              <a:t>Submit reports to the AHC Project Manager</a:t>
            </a:r>
          </a:p>
          <a:p>
            <a:r>
              <a:rPr lang="en-US" sz="2400" dirty="0"/>
              <a:t>30-day letters</a:t>
            </a:r>
          </a:p>
          <a:p>
            <a:pPr marL="0" indent="0">
              <a:buNone/>
            </a:pPr>
            <a:endParaRPr lang="en-US" dirty="0"/>
          </a:p>
        </p:txBody>
      </p:sp>
    </p:spTree>
    <p:extLst>
      <p:ext uri="{BB962C8B-B14F-4D97-AF65-F5344CB8AC3E}">
        <p14:creationId xmlns:p14="http://schemas.microsoft.com/office/powerpoint/2010/main" val="332406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43-3077-4474-8897-1CEFF8B188FA}"/>
              </a:ext>
            </a:extLst>
          </p:cNvPr>
          <p:cNvSpPr>
            <a:spLocks noGrp="1"/>
          </p:cNvSpPr>
          <p:nvPr>
            <p:ph type="title"/>
          </p:nvPr>
        </p:nvSpPr>
        <p:spPr/>
        <p:txBody>
          <a:bodyPr/>
          <a:lstStyle/>
          <a:p>
            <a:r>
              <a:rPr lang="en-US" sz="3200" b="1" dirty="0"/>
              <a:t>Payoff Letters</a:t>
            </a:r>
          </a:p>
        </p:txBody>
      </p:sp>
      <p:sp>
        <p:nvSpPr>
          <p:cNvPr id="3" name="Content Placeholder 2">
            <a:extLst>
              <a:ext uri="{FF2B5EF4-FFF2-40B4-BE49-F238E27FC236}">
                <a16:creationId xmlns:a16="http://schemas.microsoft.com/office/drawing/2014/main" id="{81CD0837-8D81-44E1-885A-F6BF6F820417}"/>
              </a:ext>
            </a:extLst>
          </p:cNvPr>
          <p:cNvSpPr>
            <a:spLocks noGrp="1"/>
          </p:cNvSpPr>
          <p:nvPr>
            <p:ph idx="1"/>
          </p:nvPr>
        </p:nvSpPr>
        <p:spPr>
          <a:xfrm>
            <a:off x="32657" y="2057400"/>
            <a:ext cx="9144000" cy="5440362"/>
          </a:xfrm>
        </p:spPr>
        <p:txBody>
          <a:bodyPr/>
          <a:lstStyle/>
          <a:p>
            <a:r>
              <a:rPr lang="en-US" sz="2400" dirty="0">
                <a:hlinkClick r:id="rId3"/>
              </a:rPr>
              <a:t>AHCsatisfactions@hcr.ny.gov</a:t>
            </a:r>
            <a:endParaRPr lang="en-US" sz="2400" dirty="0"/>
          </a:p>
          <a:p>
            <a:r>
              <a:rPr lang="en-US" sz="2400" dirty="0"/>
              <a:t>Request should come from the Grantee</a:t>
            </a:r>
          </a:p>
          <a:p>
            <a:r>
              <a:rPr lang="en-US" sz="2400" dirty="0"/>
              <a:t>AHC will determine amount owed, if any, and send the letter back to the Grantee </a:t>
            </a:r>
            <a:r>
              <a:rPr lang="en-US" sz="2400" dirty="0">
                <a:solidFill>
                  <a:srgbClr val="FF0000"/>
                </a:solidFill>
              </a:rPr>
              <a:t>(If you see an error in AHC’s calculation, please let us know prior to sending the letter to the homeowner).</a:t>
            </a:r>
          </a:p>
          <a:p>
            <a:r>
              <a:rPr lang="en-US" sz="2400" dirty="0"/>
              <a:t>Checks to be sent to the lockbox address provided on the payoff letter</a:t>
            </a:r>
          </a:p>
        </p:txBody>
      </p:sp>
    </p:spTree>
    <p:extLst>
      <p:ext uri="{BB962C8B-B14F-4D97-AF65-F5344CB8AC3E}">
        <p14:creationId xmlns:p14="http://schemas.microsoft.com/office/powerpoint/2010/main" val="1296630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A043-3077-4474-8897-1CEFF8B188FA}"/>
              </a:ext>
            </a:extLst>
          </p:cNvPr>
          <p:cNvSpPr>
            <a:spLocks noGrp="1"/>
          </p:cNvSpPr>
          <p:nvPr>
            <p:ph type="title"/>
          </p:nvPr>
        </p:nvSpPr>
        <p:spPr/>
        <p:txBody>
          <a:bodyPr/>
          <a:lstStyle/>
          <a:p>
            <a:r>
              <a:rPr lang="en-US" sz="3200" b="1" dirty="0"/>
              <a:t>Satisfactions, Assumptions, and Subordinations </a:t>
            </a:r>
          </a:p>
        </p:txBody>
      </p:sp>
      <p:sp>
        <p:nvSpPr>
          <p:cNvPr id="3" name="Content Placeholder 2">
            <a:extLst>
              <a:ext uri="{FF2B5EF4-FFF2-40B4-BE49-F238E27FC236}">
                <a16:creationId xmlns:a16="http://schemas.microsoft.com/office/drawing/2014/main" id="{81CD0837-8D81-44E1-885A-F6BF6F820417}"/>
              </a:ext>
            </a:extLst>
          </p:cNvPr>
          <p:cNvSpPr>
            <a:spLocks noGrp="1"/>
          </p:cNvSpPr>
          <p:nvPr>
            <p:ph idx="1"/>
          </p:nvPr>
        </p:nvSpPr>
        <p:spPr>
          <a:xfrm>
            <a:off x="-28903" y="2057400"/>
            <a:ext cx="9144000" cy="5135562"/>
          </a:xfrm>
        </p:spPr>
        <p:txBody>
          <a:bodyPr/>
          <a:lstStyle/>
          <a:p>
            <a:r>
              <a:rPr lang="en-US" sz="2400" dirty="0">
                <a:hlinkClick r:id="rId3"/>
              </a:rPr>
              <a:t>AHCsatisfactions@hcr.ny.gov</a:t>
            </a:r>
            <a:endParaRPr lang="en-US" sz="2400" dirty="0"/>
          </a:p>
          <a:p>
            <a:r>
              <a:rPr lang="en-US" sz="2400" dirty="0"/>
              <a:t>All requests must be submitted from the Grantee</a:t>
            </a:r>
          </a:p>
          <a:p>
            <a:r>
              <a:rPr lang="en-US" sz="2400" dirty="0"/>
              <a:t>Satisfactions - Grantee submission also certifies that homeowner has fulfilled residency requirement</a:t>
            </a:r>
          </a:p>
          <a:p>
            <a:pPr algn="just"/>
            <a:r>
              <a:rPr lang="en-US" sz="2400" dirty="0"/>
              <a:t>Assumptions - Grantee must income/asset qualify buyers that want to assume an existing AHC mortgage</a:t>
            </a:r>
          </a:p>
          <a:p>
            <a:r>
              <a:rPr lang="en-US" sz="2400" b="1" i="1" u="sng" dirty="0">
                <a:solidFill>
                  <a:srgbClr val="FF0000"/>
                </a:solidFill>
              </a:rPr>
              <a:t>Subordination of the AHC lien – subject to AHC review and approval</a:t>
            </a:r>
          </a:p>
          <a:p>
            <a:pPr marL="0" indent="0">
              <a:buNone/>
            </a:pPr>
            <a:endParaRPr lang="en-US" dirty="0"/>
          </a:p>
        </p:txBody>
      </p:sp>
    </p:spTree>
    <p:extLst>
      <p:ext uri="{BB962C8B-B14F-4D97-AF65-F5344CB8AC3E}">
        <p14:creationId xmlns:p14="http://schemas.microsoft.com/office/powerpoint/2010/main" val="226326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CBA01E-4A80-41DD-B5B4-8F8463DFD3D1}"/>
              </a:ext>
            </a:extLst>
          </p:cNvPr>
          <p:cNvSpPr>
            <a:spLocks noGrp="1"/>
          </p:cNvSpPr>
          <p:nvPr>
            <p:ph type="title"/>
          </p:nvPr>
        </p:nvSpPr>
        <p:spPr>
          <a:xfrm>
            <a:off x="457200" y="274638"/>
            <a:ext cx="8229600" cy="1143000"/>
          </a:xfrm>
        </p:spPr>
        <p:txBody>
          <a:bodyPr wrap="square" anchor="ctr">
            <a:normAutofit/>
          </a:bodyPr>
          <a:lstStyle/>
          <a:p>
            <a:r>
              <a:rPr lang="en-US" sz="3200" b="1" dirty="0"/>
              <a:t>Your AHC Team</a:t>
            </a:r>
          </a:p>
        </p:txBody>
      </p:sp>
      <p:sp>
        <p:nvSpPr>
          <p:cNvPr id="15" name="Content Placeholder 2">
            <a:extLst>
              <a:ext uri="{FF2B5EF4-FFF2-40B4-BE49-F238E27FC236}">
                <a16:creationId xmlns:a16="http://schemas.microsoft.com/office/drawing/2014/main" id="{6A05A29D-D146-4B44-9A33-77CD81359F2D}"/>
              </a:ext>
            </a:extLst>
          </p:cNvPr>
          <p:cNvSpPr>
            <a:spLocks noGrp="1"/>
          </p:cNvSpPr>
          <p:nvPr>
            <p:ph idx="1"/>
          </p:nvPr>
        </p:nvSpPr>
        <p:spPr>
          <a:xfrm>
            <a:off x="457200" y="1600200"/>
            <a:ext cx="8229600" cy="4983162"/>
          </a:xfrm>
        </p:spPr>
        <p:txBody>
          <a:bodyPr/>
          <a:lstStyle/>
          <a:p>
            <a:pPr marL="0" indent="0">
              <a:buNone/>
            </a:pPr>
            <a:r>
              <a:rPr lang="en-US" sz="2400" dirty="0"/>
              <a:t>VP - Dominic Martello</a:t>
            </a:r>
          </a:p>
          <a:p>
            <a:pPr marL="0" indent="0">
              <a:buNone/>
            </a:pPr>
            <a:r>
              <a:rPr lang="en-US" sz="2400" dirty="0"/>
              <a:t>AVP - Elaine Chang</a:t>
            </a:r>
          </a:p>
          <a:p>
            <a:pPr marL="0" indent="0">
              <a:buNone/>
            </a:pPr>
            <a:r>
              <a:rPr lang="en-US" sz="2400" dirty="0"/>
              <a:t>SPM - Regions 1, 2, and 3 – Deirdre Fisher-Kemp</a:t>
            </a:r>
          </a:p>
          <a:p>
            <a:pPr marL="0" indent="0">
              <a:buNone/>
            </a:pPr>
            <a:r>
              <a:rPr lang="en-US" sz="2400" dirty="0"/>
              <a:t>PM - Regions 4 and 8 – Alina Robateau</a:t>
            </a:r>
          </a:p>
          <a:p>
            <a:pPr marL="0" indent="0">
              <a:buNone/>
            </a:pPr>
            <a:r>
              <a:rPr lang="en-US" sz="2400" dirty="0"/>
              <a:t>PM - Regions 5, 6, and 7 – Amanda Verdon</a:t>
            </a:r>
          </a:p>
          <a:p>
            <a:pPr marL="0" indent="0">
              <a:buNone/>
            </a:pPr>
            <a:r>
              <a:rPr lang="en-US" sz="2400" dirty="0"/>
              <a:t>PM - Region 9 and 10 – Stella FitzGerald</a:t>
            </a:r>
          </a:p>
          <a:p>
            <a:pPr marL="0" indent="0">
              <a:buNone/>
            </a:pPr>
            <a:r>
              <a:rPr lang="en-US" sz="2400" dirty="0"/>
              <a:t>PA – Jamie McNulty</a:t>
            </a:r>
          </a:p>
          <a:p>
            <a:pPr marL="0" indent="0">
              <a:buNone/>
            </a:pPr>
            <a:r>
              <a:rPr lang="en-US" sz="2400" dirty="0"/>
              <a:t>    Emails:   Firstname.Lastname@hcr.ny.gov</a:t>
            </a:r>
          </a:p>
        </p:txBody>
      </p:sp>
    </p:spTree>
    <p:extLst>
      <p:ext uri="{BB962C8B-B14F-4D97-AF65-F5344CB8AC3E}">
        <p14:creationId xmlns:p14="http://schemas.microsoft.com/office/powerpoint/2010/main" val="1611942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CBA01E-4A80-41DD-B5B4-8F8463DFD3D1}"/>
              </a:ext>
            </a:extLst>
          </p:cNvPr>
          <p:cNvSpPr>
            <a:spLocks noGrp="1"/>
          </p:cNvSpPr>
          <p:nvPr>
            <p:ph type="title"/>
          </p:nvPr>
        </p:nvSpPr>
        <p:spPr>
          <a:xfrm>
            <a:off x="457200" y="274638"/>
            <a:ext cx="8229600" cy="1143000"/>
          </a:xfrm>
        </p:spPr>
        <p:txBody>
          <a:bodyPr wrap="square" anchor="ctr">
            <a:normAutofit/>
          </a:bodyPr>
          <a:lstStyle/>
          <a:p>
            <a:r>
              <a:rPr lang="en-US" sz="3200" b="1" dirty="0"/>
              <a:t>Final Notes</a:t>
            </a:r>
          </a:p>
        </p:txBody>
      </p:sp>
      <p:sp>
        <p:nvSpPr>
          <p:cNvPr id="15" name="Content Placeholder 2">
            <a:extLst>
              <a:ext uri="{FF2B5EF4-FFF2-40B4-BE49-F238E27FC236}">
                <a16:creationId xmlns:a16="http://schemas.microsoft.com/office/drawing/2014/main" id="{6A05A29D-D146-4B44-9A33-77CD81359F2D}"/>
              </a:ext>
            </a:extLst>
          </p:cNvPr>
          <p:cNvSpPr>
            <a:spLocks noGrp="1"/>
          </p:cNvSpPr>
          <p:nvPr>
            <p:ph idx="1"/>
          </p:nvPr>
        </p:nvSpPr>
        <p:spPr>
          <a:xfrm>
            <a:off x="457200" y="1828800"/>
            <a:ext cx="8229600" cy="4525963"/>
          </a:xfrm>
        </p:spPr>
        <p:txBody>
          <a:bodyPr/>
          <a:lstStyle/>
          <a:p>
            <a:pPr marL="0" indent="0">
              <a:buNone/>
            </a:pPr>
            <a:r>
              <a:rPr lang="en-US" sz="2400" dirty="0"/>
              <a:t>Important link:</a:t>
            </a:r>
          </a:p>
          <a:p>
            <a:pPr marL="0" indent="0">
              <a:buNone/>
            </a:pPr>
            <a:r>
              <a:rPr lang="en-US" sz="2400" dirty="0">
                <a:hlinkClick r:id="rId3"/>
              </a:rPr>
              <a:t>https://hcr.ny.gov/affordable-housing-corporation-0General</a:t>
            </a:r>
            <a:endParaRPr lang="en-US" sz="2400" dirty="0"/>
          </a:p>
          <a:p>
            <a:pPr marL="0" indent="0">
              <a:buNone/>
            </a:pPr>
            <a:endParaRPr lang="en-US" sz="2400" dirty="0"/>
          </a:p>
          <a:p>
            <a:pPr marL="0" indent="0">
              <a:buNone/>
            </a:pPr>
            <a:r>
              <a:rPr lang="en-US" sz="2400" dirty="0"/>
              <a:t>Questions:</a:t>
            </a:r>
          </a:p>
          <a:p>
            <a:pPr marL="0" indent="0">
              <a:buNone/>
            </a:pPr>
            <a:r>
              <a:rPr lang="en-US" sz="2400" dirty="0">
                <a:hlinkClick r:id="rId4"/>
              </a:rPr>
              <a:t>AHCGrantee.support@hcr.ny.gov</a:t>
            </a:r>
            <a:endParaRPr lang="en-US" sz="2400" dirty="0"/>
          </a:p>
          <a:p>
            <a:pPr marL="0" indent="0">
              <a:buNone/>
            </a:pPr>
            <a:endParaRPr lang="en-US" dirty="0"/>
          </a:p>
        </p:txBody>
      </p:sp>
    </p:spTree>
    <p:extLst>
      <p:ext uri="{BB962C8B-B14F-4D97-AF65-F5344CB8AC3E}">
        <p14:creationId xmlns:p14="http://schemas.microsoft.com/office/powerpoint/2010/main" val="401029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09600" y="609600"/>
            <a:ext cx="7772400" cy="5105400"/>
          </a:xfrm>
          <a:prstGeom prst="rect">
            <a:avLst/>
          </a:prstGeom>
        </p:spPr>
        <p:txBody>
          <a:bodyPr/>
          <a:lstStyle/>
          <a:p>
            <a:pPr algn="ctr"/>
            <a:r>
              <a:rPr lang="en-US" sz="3200" b="1" dirty="0">
                <a:latin typeface="Calibri" pitchFamily="34" charset="0"/>
              </a:rPr>
              <a:t>Eligible Applicants</a:t>
            </a:r>
          </a:p>
          <a:p>
            <a:pPr lvl="1">
              <a:buFont typeface="Arial" pitchFamily="34" charset="0"/>
              <a:buChar char="•"/>
            </a:pPr>
            <a:r>
              <a:rPr lang="en-US" sz="2400" dirty="0">
                <a:latin typeface="Calibri" pitchFamily="34" charset="0"/>
              </a:rPr>
              <a:t>Municipalities</a:t>
            </a:r>
          </a:p>
          <a:p>
            <a:pPr lvl="1">
              <a:buFont typeface="Arial" pitchFamily="34" charset="0"/>
              <a:buChar char="•"/>
            </a:pPr>
            <a:r>
              <a:rPr lang="en-US" sz="2400" dirty="0">
                <a:latin typeface="Calibri" pitchFamily="34" charset="0"/>
              </a:rPr>
              <a:t>Municipality Designees</a:t>
            </a:r>
          </a:p>
          <a:p>
            <a:pPr lvl="1">
              <a:buFont typeface="Arial" pitchFamily="34" charset="0"/>
              <a:buChar char="•"/>
            </a:pPr>
            <a:r>
              <a:rPr lang="en-US" sz="2400" dirty="0">
                <a:latin typeface="Calibri" pitchFamily="34" charset="0"/>
              </a:rPr>
              <a:t>NPCs &amp; RPCs</a:t>
            </a:r>
          </a:p>
          <a:p>
            <a:pPr lvl="1">
              <a:buFont typeface="Arial" pitchFamily="34" charset="0"/>
              <a:buChar char="•"/>
            </a:pPr>
            <a:r>
              <a:rPr lang="en-US" sz="2400" dirty="0">
                <a:latin typeface="Calibri" pitchFamily="34" charset="0"/>
              </a:rPr>
              <a:t>Municipal Housing Authorities</a:t>
            </a:r>
          </a:p>
          <a:p>
            <a:pPr lvl="1">
              <a:buFont typeface="Arial" pitchFamily="34" charset="0"/>
              <a:buChar char="•"/>
            </a:pPr>
            <a:r>
              <a:rPr lang="en-US" sz="2400" dirty="0">
                <a:latin typeface="Calibri" pitchFamily="34" charset="0"/>
              </a:rPr>
              <a:t>Housing Development Fund Companies</a:t>
            </a:r>
          </a:p>
          <a:p>
            <a:pPr lvl="1">
              <a:buFont typeface="Arial" pitchFamily="34" charset="0"/>
              <a:buChar char="•"/>
            </a:pPr>
            <a:r>
              <a:rPr lang="en-US" sz="2400" dirty="0">
                <a:latin typeface="Calibri" pitchFamily="34" charset="0"/>
              </a:rPr>
              <a:t>Non-Profit Organizations</a:t>
            </a:r>
          </a:p>
          <a:p>
            <a:pPr lvl="1">
              <a:buFont typeface="Arial" pitchFamily="34" charset="0"/>
              <a:buChar char="•"/>
            </a:pPr>
            <a:r>
              <a:rPr lang="en-US" sz="2400" dirty="0">
                <a:latin typeface="Calibri" pitchFamily="34" charset="0"/>
              </a:rPr>
              <a:t>Charitable Organizations </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8"/>
          <p:cNvSpPr txBox="1">
            <a:spLocks noChangeArrowheads="1"/>
          </p:cNvSpPr>
          <p:nvPr/>
        </p:nvSpPr>
        <p:spPr bwMode="auto">
          <a:xfrm>
            <a:off x="914400" y="516553"/>
            <a:ext cx="7315200" cy="646331"/>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Eligible Activities - Project Types</a:t>
            </a:r>
            <a:r>
              <a:rPr lang="en-US" sz="3600" b="1" dirty="0">
                <a:latin typeface="Calibri" pitchFamily="34" charset="0"/>
              </a:rPr>
              <a:t> </a:t>
            </a:r>
          </a:p>
        </p:txBody>
      </p:sp>
      <p:sp>
        <p:nvSpPr>
          <p:cNvPr id="20483" name="TextBox 8"/>
          <p:cNvSpPr txBox="1">
            <a:spLocks noChangeArrowheads="1"/>
          </p:cNvSpPr>
          <p:nvPr/>
        </p:nvSpPr>
        <p:spPr bwMode="auto">
          <a:xfrm>
            <a:off x="800100" y="1447800"/>
            <a:ext cx="7543800" cy="4893647"/>
          </a:xfrm>
          <a:prstGeom prst="rect">
            <a:avLst/>
          </a:prstGeom>
          <a:noFill/>
          <a:ln w="9525">
            <a:noFill/>
            <a:miter lim="800000"/>
            <a:headEnd/>
            <a:tailEnd/>
          </a:ln>
        </p:spPr>
        <p:txBody>
          <a:bodyPr>
            <a:spAutoFit/>
          </a:bodyPr>
          <a:lstStyle/>
          <a:p>
            <a:pPr marL="233363" indent="-233363" algn="just" eaLnBrk="0" hangingPunct="0">
              <a:spcBef>
                <a:spcPct val="0"/>
              </a:spcBef>
            </a:pPr>
            <a:r>
              <a:rPr lang="en-US" sz="2400" b="1" i="1" u="sng" dirty="0">
                <a:latin typeface="Calibri" pitchFamily="34" charset="0"/>
              </a:rPr>
              <a:t>Q: What are the different program offerings from AHC? We have been HIP program participants for some time and we would like to see if there are other programs that would be beneficial in our community.</a:t>
            </a:r>
          </a:p>
          <a:p>
            <a:pPr marL="233363" indent="-233363" algn="just" eaLnBrk="0" hangingPunct="0">
              <a:spcBef>
                <a:spcPct val="0"/>
              </a:spcBef>
            </a:pPr>
            <a:endParaRPr lang="en-US" sz="2400" b="1" i="1" u="sng" dirty="0">
              <a:latin typeface="Calibri" pitchFamily="34" charset="0"/>
            </a:endParaRPr>
          </a:p>
          <a:p>
            <a:pPr marL="233363" indent="-233363" algn="just" eaLnBrk="0" hangingPunct="0">
              <a:spcBef>
                <a:spcPct val="0"/>
              </a:spcBef>
            </a:pPr>
            <a:r>
              <a:rPr lang="en-US" sz="2400" b="1" dirty="0">
                <a:latin typeface="Calibri" pitchFamily="34" charset="0"/>
              </a:rPr>
              <a:t>*Home Improvement</a:t>
            </a: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a:t>
            </a:r>
            <a:endParaRPr lang="en-US" sz="2400" b="1" dirty="0">
              <a:latin typeface="Calibri" pitchFamily="34" charset="0"/>
            </a:endParaRPr>
          </a:p>
          <a:p>
            <a:pPr marL="233363" indent="-233363" eaLnBrk="0" hangingPunct="0">
              <a:spcBef>
                <a:spcPct val="0"/>
              </a:spcBef>
            </a:pPr>
            <a:r>
              <a:rPr lang="en-US" sz="2400" b="1" dirty="0">
                <a:latin typeface="Calibri" pitchFamily="34" charset="0"/>
              </a:rPr>
              <a:t>*New Construction </a:t>
            </a:r>
          </a:p>
          <a:p>
            <a:pPr marL="233363" indent="-233363" algn="just" eaLnBrk="0" hangingPunct="0">
              <a:spcBef>
                <a:spcPct val="0"/>
              </a:spcBef>
            </a:pPr>
            <a:r>
              <a:rPr lang="en-US" sz="2400" b="1" dirty="0">
                <a:latin typeface="Calibri" pitchFamily="34" charset="0"/>
              </a:rPr>
              <a:t>	</a:t>
            </a:r>
          </a:p>
          <a:p>
            <a:pPr marL="233363" indent="-233363" algn="just" eaLnBrk="0" hangingPunct="0">
              <a:spcBef>
                <a:spcPct val="0"/>
              </a:spcBef>
            </a:pPr>
            <a:r>
              <a:rPr lang="en-US" sz="2400" b="1" dirty="0">
                <a:latin typeface="Calibri" pitchFamily="34" charset="0"/>
              </a:rPr>
              <a:t>*Acquisition and Rehabilitation</a:t>
            </a: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a:t>
            </a: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a:t>
            </a:r>
            <a:endParaRPr lang="en-US" sz="2400" b="1" dirty="0">
              <a:latin typeface="Calibri" pitchFamily="34" charset="0"/>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8"/>
          <p:cNvSpPr txBox="1">
            <a:spLocks noChangeArrowheads="1"/>
          </p:cNvSpPr>
          <p:nvPr/>
        </p:nvSpPr>
        <p:spPr bwMode="auto">
          <a:xfrm>
            <a:off x="914400" y="609600"/>
            <a:ext cx="7315200" cy="584775"/>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Project Types</a:t>
            </a:r>
            <a:endParaRPr lang="en-US" sz="3600" b="1" dirty="0">
              <a:latin typeface="Calibri" pitchFamily="34" charset="0"/>
            </a:endParaRPr>
          </a:p>
        </p:txBody>
      </p:sp>
      <p:sp>
        <p:nvSpPr>
          <p:cNvPr id="20483" name="TextBox 8"/>
          <p:cNvSpPr txBox="1">
            <a:spLocks noChangeArrowheads="1"/>
          </p:cNvSpPr>
          <p:nvPr/>
        </p:nvSpPr>
        <p:spPr bwMode="auto">
          <a:xfrm>
            <a:off x="800100" y="1447800"/>
            <a:ext cx="7543800" cy="3416320"/>
          </a:xfrm>
          <a:prstGeom prst="rect">
            <a:avLst/>
          </a:prstGeom>
          <a:noFill/>
          <a:ln w="9525">
            <a:noFill/>
            <a:miter lim="800000"/>
            <a:headEnd/>
            <a:tailEnd/>
          </a:ln>
        </p:spPr>
        <p:txBody>
          <a:bodyPr>
            <a:spAutoFit/>
          </a:bodyPr>
          <a:lstStyle/>
          <a:p>
            <a:pPr marL="233363" indent="-233363" eaLnBrk="0" hangingPunct="0">
              <a:spcBef>
                <a:spcPct val="0"/>
              </a:spcBef>
            </a:pPr>
            <a:r>
              <a:rPr lang="en-US" sz="2400" b="1" i="1" u="sng" dirty="0">
                <a:latin typeface="Calibri" pitchFamily="34" charset="0"/>
              </a:rPr>
              <a:t>Home Improvement:</a:t>
            </a:r>
          </a:p>
          <a:p>
            <a:pPr marL="233363" indent="-233363" algn="just" eaLnBrk="0" hangingPunct="0">
              <a:spcBef>
                <a:spcPct val="0"/>
              </a:spcBef>
            </a:pPr>
            <a:r>
              <a:rPr lang="en-US" sz="2400" b="1" i="1" dirty="0">
                <a:latin typeface="Calibri" pitchFamily="34" charset="0"/>
              </a:rPr>
              <a:t>	</a:t>
            </a:r>
            <a:r>
              <a:rPr lang="en-US" sz="2400" dirty="0">
                <a:latin typeface="Calibri" pitchFamily="34" charset="0"/>
              </a:rPr>
              <a:t>To existing, one- to four-family owner-occupied homes.</a:t>
            </a: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AHC funds may be used to correct basic structural defects that threaten the health and safety of the residents, and to prolong the useful life of the home. </a:t>
            </a: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a:t>
            </a:r>
            <a:r>
              <a:rPr lang="en-US" i="1" dirty="0">
                <a:latin typeface="Calibri" pitchFamily="34" charset="0"/>
              </a:rPr>
              <a:t>(Co-ops, condominiums and manufactured homes are included)</a:t>
            </a:r>
          </a:p>
          <a:p>
            <a:pPr marL="233363" indent="-233363" eaLnBrk="0" hangingPunct="0">
              <a:spcBef>
                <a:spcPct val="0"/>
              </a:spcBef>
            </a:pPr>
            <a:endParaRPr lang="en-US" sz="2400" b="1" dirty="0">
              <a:latin typeface="Calibri" pitchFamily="34" charset="0"/>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E2E13-F882-1A4D-FD54-62B3239E14D8}"/>
            </a:ext>
          </a:extLst>
        </p:cNvPr>
        <p:cNvGrpSpPr/>
        <p:nvPr/>
      </p:nvGrpSpPr>
      <p:grpSpPr>
        <a:xfrm>
          <a:off x="0" y="0"/>
          <a:ext cx="0" cy="0"/>
          <a:chOff x="0" y="0"/>
          <a:chExt cx="0" cy="0"/>
        </a:xfrm>
      </p:grpSpPr>
      <p:sp>
        <p:nvSpPr>
          <p:cNvPr id="20482" name="TextBox 8">
            <a:extLst>
              <a:ext uri="{FF2B5EF4-FFF2-40B4-BE49-F238E27FC236}">
                <a16:creationId xmlns:a16="http://schemas.microsoft.com/office/drawing/2014/main" id="{E11C2C51-DC35-BCA3-A962-6B49F4B0A8E8}"/>
              </a:ext>
            </a:extLst>
          </p:cNvPr>
          <p:cNvSpPr txBox="1">
            <a:spLocks noChangeArrowheads="1"/>
          </p:cNvSpPr>
          <p:nvPr/>
        </p:nvSpPr>
        <p:spPr bwMode="auto">
          <a:xfrm>
            <a:off x="914400" y="609600"/>
            <a:ext cx="7315200" cy="584775"/>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Project Types</a:t>
            </a:r>
            <a:endParaRPr lang="en-US" sz="3600" b="1" dirty="0">
              <a:latin typeface="Calibri" pitchFamily="34" charset="0"/>
            </a:endParaRPr>
          </a:p>
        </p:txBody>
      </p:sp>
      <p:sp>
        <p:nvSpPr>
          <p:cNvPr id="20483" name="TextBox 8">
            <a:extLst>
              <a:ext uri="{FF2B5EF4-FFF2-40B4-BE49-F238E27FC236}">
                <a16:creationId xmlns:a16="http://schemas.microsoft.com/office/drawing/2014/main" id="{9865E6FA-C29E-7D24-9708-2FC72E726E07}"/>
              </a:ext>
            </a:extLst>
          </p:cNvPr>
          <p:cNvSpPr txBox="1">
            <a:spLocks noChangeArrowheads="1"/>
          </p:cNvSpPr>
          <p:nvPr/>
        </p:nvSpPr>
        <p:spPr bwMode="auto">
          <a:xfrm>
            <a:off x="800100" y="1447800"/>
            <a:ext cx="7543800" cy="4524315"/>
          </a:xfrm>
          <a:prstGeom prst="rect">
            <a:avLst/>
          </a:prstGeom>
          <a:noFill/>
          <a:ln w="9525">
            <a:noFill/>
            <a:miter lim="800000"/>
            <a:headEnd/>
            <a:tailEnd/>
          </a:ln>
        </p:spPr>
        <p:txBody>
          <a:bodyPr>
            <a:spAutoFit/>
          </a:bodyPr>
          <a:lstStyle/>
          <a:p>
            <a:pPr marL="233363" indent="-233363" eaLnBrk="0" hangingPunct="0">
              <a:spcBef>
                <a:spcPct val="0"/>
              </a:spcBef>
            </a:pPr>
            <a:r>
              <a:rPr lang="en-US" sz="2400" b="1" i="1" u="sng" dirty="0">
                <a:latin typeface="Calibri" pitchFamily="34" charset="0"/>
              </a:rPr>
              <a:t>New Construction :</a:t>
            </a:r>
          </a:p>
          <a:p>
            <a:pPr marL="233363" indent="-233363" algn="just" eaLnBrk="0" hangingPunct="0">
              <a:spcBef>
                <a:spcPct val="0"/>
              </a:spcBef>
            </a:pPr>
            <a:r>
              <a:rPr lang="en-US" sz="2400" b="1" i="1" dirty="0">
                <a:latin typeface="Calibri" pitchFamily="34" charset="0"/>
              </a:rPr>
              <a:t>	</a:t>
            </a:r>
            <a:r>
              <a:rPr lang="en-US" sz="2400" dirty="0">
                <a:latin typeface="Calibri" pitchFamily="34" charset="0"/>
              </a:rPr>
              <a:t>One- to four-family owner-occupied homes for sale.</a:t>
            </a: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AHC funds may be used for construction financing, permanent financing, infrastructure improvements, site acquisition, closing cost assistance, and the replacement of dilapidated mobile homes with manufactured or stick-built homes on homeowner-owned land. </a:t>
            </a: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Eligible properties include owner-occupied one- to four-family homes, co-ops, condos and manufactured homes.</a:t>
            </a:r>
          </a:p>
          <a:p>
            <a:pPr marL="233363" indent="-233363" eaLnBrk="0" hangingPunct="0">
              <a:spcBef>
                <a:spcPct val="0"/>
              </a:spcBef>
            </a:pPr>
            <a:endParaRPr lang="en-US" sz="2400" b="1" dirty="0">
              <a:latin typeface="Calibri" pitchFamily="34" charset="0"/>
            </a:endParaRPr>
          </a:p>
        </p:txBody>
      </p:sp>
    </p:spTree>
    <p:extLst>
      <p:ext uri="{BB962C8B-B14F-4D97-AF65-F5344CB8AC3E}">
        <p14:creationId xmlns:p14="http://schemas.microsoft.com/office/powerpoint/2010/main" val="283540158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8"/>
          <p:cNvSpPr txBox="1">
            <a:spLocks noChangeArrowheads="1"/>
          </p:cNvSpPr>
          <p:nvPr/>
        </p:nvSpPr>
        <p:spPr bwMode="auto">
          <a:xfrm>
            <a:off x="914400" y="609600"/>
            <a:ext cx="7315200" cy="584775"/>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Project Types</a:t>
            </a:r>
            <a:endParaRPr lang="en-US" sz="3600" b="1" dirty="0">
              <a:latin typeface="Calibri" pitchFamily="34" charset="0"/>
            </a:endParaRPr>
          </a:p>
        </p:txBody>
      </p:sp>
      <p:sp>
        <p:nvSpPr>
          <p:cNvPr id="20483" name="TextBox 8"/>
          <p:cNvSpPr txBox="1">
            <a:spLocks noChangeArrowheads="1"/>
          </p:cNvSpPr>
          <p:nvPr/>
        </p:nvSpPr>
        <p:spPr bwMode="auto">
          <a:xfrm>
            <a:off x="800100" y="1600200"/>
            <a:ext cx="7543800" cy="4893647"/>
          </a:xfrm>
          <a:prstGeom prst="rect">
            <a:avLst/>
          </a:prstGeom>
          <a:noFill/>
          <a:ln w="9525">
            <a:noFill/>
            <a:miter lim="800000"/>
            <a:headEnd/>
            <a:tailEnd/>
          </a:ln>
        </p:spPr>
        <p:txBody>
          <a:bodyPr>
            <a:spAutoFit/>
          </a:bodyPr>
          <a:lstStyle/>
          <a:p>
            <a:pPr marL="233363" indent="-233363" algn="just" eaLnBrk="0" hangingPunct="0">
              <a:spcBef>
                <a:spcPct val="0"/>
              </a:spcBef>
            </a:pPr>
            <a:r>
              <a:rPr lang="en-US" sz="2400" b="1" i="1" u="sng" dirty="0">
                <a:latin typeface="Calibri" pitchFamily="34" charset="0"/>
              </a:rPr>
              <a:t>Acquisition and Rehabilitation </a:t>
            </a:r>
            <a:r>
              <a:rPr lang="en-US" sz="2400" dirty="0">
                <a:latin typeface="Calibri" pitchFamily="34" charset="0"/>
              </a:rPr>
              <a:t>:</a:t>
            </a:r>
          </a:p>
          <a:p>
            <a:pPr marL="233363" indent="-233363" algn="just" eaLnBrk="0" hangingPunct="0">
              <a:spcBef>
                <a:spcPct val="0"/>
              </a:spcBef>
            </a:pPr>
            <a:r>
              <a:rPr lang="en-US" sz="2400" dirty="0">
                <a:latin typeface="Calibri" pitchFamily="34" charset="0"/>
              </a:rPr>
              <a:t>	One- to four-family owner-occupied homes for sale. </a:t>
            </a:r>
          </a:p>
          <a:p>
            <a:pPr marL="233363" indent="-233363" algn="just" eaLnBrk="0" hangingPunct="0">
              <a:spcBef>
                <a:spcPct val="0"/>
              </a:spcBef>
            </a:pPr>
            <a:r>
              <a:rPr lang="en-US" sz="2400" dirty="0">
                <a:latin typeface="Calibri" pitchFamily="34" charset="0"/>
              </a:rPr>
              <a:t>	</a:t>
            </a:r>
          </a:p>
          <a:p>
            <a:pPr marL="233363" indent="-233363" algn="just" eaLnBrk="0" hangingPunct="0">
              <a:spcBef>
                <a:spcPct val="0"/>
              </a:spcBef>
            </a:pPr>
            <a:r>
              <a:rPr lang="en-US" sz="2400" dirty="0">
                <a:latin typeface="Calibri" pitchFamily="34" charset="0"/>
              </a:rPr>
              <a:t>	AHC funds may be used for construction financing, permanent financing, infrastructure improvements, site acquisition, and closing cost assistance.</a:t>
            </a: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a:t>
            </a:r>
            <a:r>
              <a:rPr lang="en-US" sz="2400" b="1" i="1" u="sng" dirty="0">
                <a:solidFill>
                  <a:srgbClr val="FF0000"/>
                </a:solidFill>
                <a:latin typeface="Calibri" pitchFamily="34" charset="0"/>
              </a:rPr>
              <a:t>More than 50% of the AHC funds must be used towards rehabilitation.</a:t>
            </a:r>
          </a:p>
          <a:p>
            <a:pPr marL="233363" indent="-233363" eaLnBrk="0" hangingPunct="0">
              <a:spcBef>
                <a:spcPct val="0"/>
              </a:spcBef>
            </a:pPr>
            <a:endParaRPr lang="en-US" sz="2400" dirty="0">
              <a:latin typeface="Calibri" pitchFamily="34" charset="0"/>
            </a:endParaRPr>
          </a:p>
          <a:p>
            <a:pPr marL="233363" indent="-233363" eaLnBrk="0" hangingPunct="0">
              <a:spcBef>
                <a:spcPct val="0"/>
              </a:spcBef>
            </a:pPr>
            <a:endParaRPr lang="en-US" sz="2400" dirty="0">
              <a:latin typeface="Calibri" pitchFamily="34" charset="0"/>
            </a:endParaRPr>
          </a:p>
          <a:p>
            <a:pPr marL="233363" indent="-233363" eaLnBrk="0" hangingPunct="0">
              <a:spcBef>
                <a:spcPct val="0"/>
              </a:spcBef>
            </a:pPr>
            <a:endParaRPr lang="en-US" sz="2400" dirty="0">
              <a:latin typeface="Calibri" pitchFamily="34" charset="0"/>
            </a:endParaRPr>
          </a:p>
          <a:p>
            <a:pPr marL="233363" indent="-233363" eaLnBrk="0" hangingPunct="0">
              <a:spcBef>
                <a:spcPct val="0"/>
              </a:spcBef>
            </a:pPr>
            <a:endParaRPr lang="en-US" sz="2400" dirty="0">
              <a:latin typeface="Calibri" pitchFamily="34" charset="0"/>
            </a:endParaRPr>
          </a:p>
        </p:txBody>
      </p:sp>
      <p:sp>
        <p:nvSpPr>
          <p:cNvPr id="20485" name="Text Box 5"/>
          <p:cNvSpPr txBox="1">
            <a:spLocks noChangeArrowheads="1"/>
          </p:cNvSpPr>
          <p:nvPr/>
        </p:nvSpPr>
        <p:spPr bwMode="auto">
          <a:xfrm>
            <a:off x="1409700" y="5181600"/>
            <a:ext cx="6324600" cy="366713"/>
          </a:xfrm>
          <a:prstGeom prst="rect">
            <a:avLst/>
          </a:prstGeom>
          <a:noFill/>
          <a:ln w="9525">
            <a:noFill/>
            <a:miter lim="800000"/>
            <a:headEnd/>
            <a:tailEnd/>
          </a:ln>
        </p:spPr>
        <p:txBody>
          <a:bodyPr>
            <a:spAutoFit/>
          </a:bodyPr>
          <a:lstStyle/>
          <a:p>
            <a:pPr algn="ctr"/>
            <a:r>
              <a:rPr lang="en-US" i="1" dirty="0">
                <a:latin typeface="Calibri" pitchFamily="34" charset="0"/>
              </a:rPr>
              <a:t>(Co-ops, condominiums &amp; manufactured homes are included)</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A3689-2677-4D3F-EC72-62D5A277FB22}"/>
            </a:ext>
          </a:extLst>
        </p:cNvPr>
        <p:cNvGrpSpPr/>
        <p:nvPr/>
      </p:nvGrpSpPr>
      <p:grpSpPr>
        <a:xfrm>
          <a:off x="0" y="0"/>
          <a:ext cx="0" cy="0"/>
          <a:chOff x="0" y="0"/>
          <a:chExt cx="0" cy="0"/>
        </a:xfrm>
      </p:grpSpPr>
      <p:sp>
        <p:nvSpPr>
          <p:cNvPr id="20482" name="TextBox 8">
            <a:extLst>
              <a:ext uri="{FF2B5EF4-FFF2-40B4-BE49-F238E27FC236}">
                <a16:creationId xmlns:a16="http://schemas.microsoft.com/office/drawing/2014/main" id="{FE2EBD92-793B-25A5-4F20-C0DA1FD7F801}"/>
              </a:ext>
            </a:extLst>
          </p:cNvPr>
          <p:cNvSpPr txBox="1">
            <a:spLocks noChangeArrowheads="1"/>
          </p:cNvSpPr>
          <p:nvPr/>
        </p:nvSpPr>
        <p:spPr bwMode="auto">
          <a:xfrm>
            <a:off x="914400" y="609600"/>
            <a:ext cx="7315200" cy="646331"/>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Eligible Activities - Question</a:t>
            </a:r>
            <a:r>
              <a:rPr lang="en-US" sz="3600" b="1" dirty="0">
                <a:latin typeface="Calibri" pitchFamily="34" charset="0"/>
              </a:rPr>
              <a:t> </a:t>
            </a:r>
          </a:p>
        </p:txBody>
      </p:sp>
      <p:sp>
        <p:nvSpPr>
          <p:cNvPr id="20483" name="TextBox 8">
            <a:extLst>
              <a:ext uri="{FF2B5EF4-FFF2-40B4-BE49-F238E27FC236}">
                <a16:creationId xmlns:a16="http://schemas.microsoft.com/office/drawing/2014/main" id="{8A076009-FF2A-134C-E134-919AFE7FD993}"/>
              </a:ext>
            </a:extLst>
          </p:cNvPr>
          <p:cNvSpPr txBox="1">
            <a:spLocks noChangeArrowheads="1"/>
          </p:cNvSpPr>
          <p:nvPr/>
        </p:nvSpPr>
        <p:spPr bwMode="auto">
          <a:xfrm>
            <a:off x="800100" y="1447800"/>
            <a:ext cx="7543800" cy="2677656"/>
          </a:xfrm>
          <a:prstGeom prst="rect">
            <a:avLst/>
          </a:prstGeom>
          <a:noFill/>
          <a:ln w="9525">
            <a:noFill/>
            <a:miter lim="800000"/>
            <a:headEnd/>
            <a:tailEnd/>
          </a:ln>
        </p:spPr>
        <p:txBody>
          <a:bodyPr>
            <a:spAutoFit/>
          </a:bodyPr>
          <a:lstStyle/>
          <a:p>
            <a:pPr marL="233363" indent="-233363" algn="just" eaLnBrk="0" hangingPunct="0">
              <a:spcBef>
                <a:spcPct val="0"/>
              </a:spcBef>
            </a:pPr>
            <a:r>
              <a:rPr lang="en-US" sz="2400" b="1" i="1" u="sng" dirty="0">
                <a:latin typeface="Calibri" pitchFamily="34" charset="0"/>
              </a:rPr>
              <a:t>Q: How does AHC view applications for rehabilitation that target either a specific municipality (as opposed to a whole county) or a specific rehabilitation activity (like a whole project targeting roof replacement). How much latitude do we have to design a program that meets very specific needs in our area?</a:t>
            </a:r>
            <a:endParaRPr lang="en-US" i="1" dirty="0">
              <a:latin typeface="Calibri" pitchFamily="34" charset="0"/>
            </a:endParaRPr>
          </a:p>
          <a:p>
            <a:pPr marL="233363" indent="-233363" eaLnBrk="0" hangingPunct="0">
              <a:spcBef>
                <a:spcPct val="0"/>
              </a:spcBef>
            </a:pPr>
            <a:endParaRPr lang="en-US" sz="2400" b="1" dirty="0">
              <a:latin typeface="Calibri" pitchFamily="34" charset="0"/>
            </a:endParaRPr>
          </a:p>
        </p:txBody>
      </p:sp>
    </p:spTree>
    <p:extLst>
      <p:ext uri="{BB962C8B-B14F-4D97-AF65-F5344CB8AC3E}">
        <p14:creationId xmlns:p14="http://schemas.microsoft.com/office/powerpoint/2010/main" val="73112406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0D2D4-2B55-C3B4-FD36-B7A3D8612FEA}"/>
            </a:ext>
          </a:extLst>
        </p:cNvPr>
        <p:cNvGrpSpPr/>
        <p:nvPr/>
      </p:nvGrpSpPr>
      <p:grpSpPr>
        <a:xfrm>
          <a:off x="0" y="0"/>
          <a:ext cx="0" cy="0"/>
          <a:chOff x="0" y="0"/>
          <a:chExt cx="0" cy="0"/>
        </a:xfrm>
      </p:grpSpPr>
      <p:sp>
        <p:nvSpPr>
          <p:cNvPr id="20482" name="TextBox 8">
            <a:extLst>
              <a:ext uri="{FF2B5EF4-FFF2-40B4-BE49-F238E27FC236}">
                <a16:creationId xmlns:a16="http://schemas.microsoft.com/office/drawing/2014/main" id="{EBCB4C62-A540-CD64-11AD-5914AAABEDA4}"/>
              </a:ext>
            </a:extLst>
          </p:cNvPr>
          <p:cNvSpPr txBox="1">
            <a:spLocks noChangeArrowheads="1"/>
          </p:cNvSpPr>
          <p:nvPr/>
        </p:nvSpPr>
        <p:spPr bwMode="auto">
          <a:xfrm>
            <a:off x="914400" y="609600"/>
            <a:ext cx="7315200" cy="646331"/>
          </a:xfrm>
          <a:prstGeom prst="rect">
            <a:avLst/>
          </a:prstGeom>
          <a:noFill/>
          <a:ln w="9525">
            <a:noFill/>
            <a:miter lim="800000"/>
            <a:headEnd/>
            <a:tailEnd/>
          </a:ln>
        </p:spPr>
        <p:txBody>
          <a:bodyPr>
            <a:spAutoFit/>
          </a:bodyPr>
          <a:lstStyle/>
          <a:p>
            <a:pPr algn="ctr" eaLnBrk="0" hangingPunct="0">
              <a:spcBef>
                <a:spcPct val="0"/>
              </a:spcBef>
            </a:pPr>
            <a:r>
              <a:rPr lang="en-US" sz="3200" b="1" dirty="0">
                <a:latin typeface="Calibri" pitchFamily="34" charset="0"/>
              </a:rPr>
              <a:t>Creating a Budget - Question</a:t>
            </a:r>
            <a:r>
              <a:rPr lang="en-US" sz="3600" b="1" dirty="0">
                <a:latin typeface="Calibri" pitchFamily="34" charset="0"/>
              </a:rPr>
              <a:t> </a:t>
            </a:r>
          </a:p>
        </p:txBody>
      </p:sp>
      <p:sp>
        <p:nvSpPr>
          <p:cNvPr id="20483" name="TextBox 8">
            <a:extLst>
              <a:ext uri="{FF2B5EF4-FFF2-40B4-BE49-F238E27FC236}">
                <a16:creationId xmlns:a16="http://schemas.microsoft.com/office/drawing/2014/main" id="{440BE403-0E2E-5B47-DFBB-A43B59A3173A}"/>
              </a:ext>
            </a:extLst>
          </p:cNvPr>
          <p:cNvSpPr txBox="1">
            <a:spLocks noChangeArrowheads="1"/>
          </p:cNvSpPr>
          <p:nvPr/>
        </p:nvSpPr>
        <p:spPr bwMode="auto">
          <a:xfrm>
            <a:off x="800100" y="1447800"/>
            <a:ext cx="7543800" cy="5262979"/>
          </a:xfrm>
          <a:prstGeom prst="rect">
            <a:avLst/>
          </a:prstGeom>
          <a:noFill/>
          <a:ln w="9525">
            <a:noFill/>
            <a:miter lim="800000"/>
            <a:headEnd/>
            <a:tailEnd/>
          </a:ln>
        </p:spPr>
        <p:txBody>
          <a:bodyPr>
            <a:spAutoFit/>
          </a:bodyPr>
          <a:lstStyle/>
          <a:p>
            <a:pPr marL="233363" indent="-233363" algn="just" eaLnBrk="0" hangingPunct="0">
              <a:spcBef>
                <a:spcPct val="0"/>
              </a:spcBef>
            </a:pPr>
            <a:r>
              <a:rPr lang="en-US" sz="2400" b="1" i="1" u="sng" dirty="0">
                <a:latin typeface="Calibri" pitchFamily="34" charset="0"/>
              </a:rPr>
              <a:t>Q: Guidance on construction management vs admin, and what is considered a reasonable construction management amount?</a:t>
            </a:r>
            <a:endParaRPr lang="en-US" sz="2400" i="1" dirty="0">
              <a:latin typeface="Calibri" pitchFamily="34" charset="0"/>
            </a:endParaRPr>
          </a:p>
          <a:p>
            <a:pPr marL="233363" indent="-233363" algn="just" eaLnBrk="0" hangingPunct="0">
              <a:spcBef>
                <a:spcPct val="0"/>
              </a:spcBef>
            </a:pPr>
            <a:endParaRPr lang="en-US" sz="2400" b="1" dirty="0">
              <a:latin typeface="Calibri" pitchFamily="34" charset="0"/>
            </a:endParaRPr>
          </a:p>
          <a:p>
            <a:pPr marL="233363" indent="-233363" algn="just" eaLnBrk="0" hangingPunct="0">
              <a:spcBef>
                <a:spcPct val="0"/>
              </a:spcBef>
            </a:pPr>
            <a:r>
              <a:rPr lang="en-US" sz="2400" dirty="0">
                <a:latin typeface="Calibri" pitchFamily="34" charset="0"/>
              </a:rPr>
              <a:t>	Construction Management Fee: for overseeing an entire project from planning to completion, ensuring project is on time, within budget and meets specs</a:t>
            </a:r>
          </a:p>
          <a:p>
            <a:pPr marL="233363" indent="-233363" algn="just" eaLnBrk="0" hangingPunct="0">
              <a:spcBef>
                <a:spcPct val="0"/>
              </a:spcBef>
            </a:pPr>
            <a:endParaRPr lang="en-US" sz="2400" b="1" dirty="0">
              <a:latin typeface="Calibri" pitchFamily="34" charset="0"/>
            </a:endParaRPr>
          </a:p>
          <a:p>
            <a:pPr marL="233363" indent="-233363" algn="just" eaLnBrk="0" hangingPunct="0">
              <a:spcBef>
                <a:spcPct val="0"/>
              </a:spcBef>
            </a:pPr>
            <a:r>
              <a:rPr lang="en-US" sz="2400" b="1" dirty="0">
                <a:latin typeface="Calibri" pitchFamily="34" charset="0"/>
              </a:rPr>
              <a:t>	</a:t>
            </a:r>
            <a:r>
              <a:rPr lang="en-US" sz="2400" dirty="0">
                <a:latin typeface="Calibri" pitchFamily="34" charset="0"/>
              </a:rPr>
              <a:t>Admin Fee: covers general costs of managing and processing info or overseeing non-project-specific tasks, including paperwork, account management, and overhead costs</a:t>
            </a:r>
            <a:endParaRPr lang="en-US" sz="2400" b="1" dirty="0">
              <a:latin typeface="Calibri" pitchFamily="34" charset="0"/>
            </a:endParaRPr>
          </a:p>
          <a:p>
            <a:pPr marL="233363" indent="-233363" algn="just" eaLnBrk="0" hangingPunct="0">
              <a:spcBef>
                <a:spcPct val="0"/>
              </a:spcBef>
            </a:pPr>
            <a:endParaRPr lang="en-US" sz="2400" dirty="0">
              <a:latin typeface="Calibri" pitchFamily="34" charset="0"/>
            </a:endParaRPr>
          </a:p>
          <a:p>
            <a:pPr marL="233363" indent="-233363" algn="just" eaLnBrk="0" hangingPunct="0">
              <a:spcBef>
                <a:spcPct val="0"/>
              </a:spcBef>
            </a:pPr>
            <a:r>
              <a:rPr lang="en-US" sz="2400" dirty="0">
                <a:latin typeface="Calibri" pitchFamily="34" charset="0"/>
              </a:rPr>
              <a:t>	</a:t>
            </a:r>
            <a:endParaRPr lang="en-US" sz="2400" b="1" dirty="0">
              <a:latin typeface="Calibri" pitchFamily="34" charset="0"/>
            </a:endParaRPr>
          </a:p>
        </p:txBody>
      </p:sp>
    </p:spTree>
    <p:extLst>
      <p:ext uri="{BB962C8B-B14F-4D97-AF65-F5344CB8AC3E}">
        <p14:creationId xmlns:p14="http://schemas.microsoft.com/office/powerpoint/2010/main" val="3135719492"/>
      </p:ext>
    </p:extLst>
  </p:cSld>
  <p:clrMapOvr>
    <a:masterClrMapping/>
  </p:clrMapOvr>
  <p:transition spd="slow">
    <p:fade/>
  </p:transition>
</p:sld>
</file>

<file path=ppt/theme/theme1.xml><?xml version="1.0" encoding="utf-8"?>
<a:theme xmlns:a="http://schemas.openxmlformats.org/drawingml/2006/main" name="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tream">
  <a:themeElements>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1871</Words>
  <Application>Microsoft Office PowerPoint</Application>
  <PresentationFormat>On-screen Show (4:3)</PresentationFormat>
  <Paragraphs>236</Paragraphs>
  <Slides>27</Slides>
  <Notes>27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Calibri</vt:lpstr>
      <vt:lpstr>Garamond</vt:lpstr>
      <vt:lpstr>Symbol</vt:lpstr>
      <vt:lpstr>Times New Roman</vt:lpstr>
      <vt:lpstr>Wingdings</vt:lpstr>
      <vt:lpstr>Stream</vt:lpstr>
      <vt:lpstr>Custom Design</vt:lpstr>
      <vt:lpstr>1_Stream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Homeowner/Homebuyer Eligibility</vt:lpstr>
      <vt:lpstr>Homeowner/Homebuyer Eligibility - continued</vt:lpstr>
      <vt:lpstr>HCR Partnerships</vt:lpstr>
      <vt:lpstr>SONYMA</vt:lpstr>
      <vt:lpstr>How to Apply</vt:lpstr>
      <vt:lpstr>What Happens After Grant Agreement Execution?</vt:lpstr>
      <vt:lpstr>Disbursements</vt:lpstr>
      <vt:lpstr>Mortgages</vt:lpstr>
      <vt:lpstr>Close-out</vt:lpstr>
      <vt:lpstr>Occupancy Monitoring</vt:lpstr>
      <vt:lpstr>Payoff Letters</vt:lpstr>
      <vt:lpstr>Satisfactions, Assumptions, and Subordinations </vt:lpstr>
      <vt:lpstr>Your AHC Team</vt:lpstr>
      <vt:lpstr>Final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Martello</dc:creator>
  <cp:lastModifiedBy>Elaine Chang M.</cp:lastModifiedBy>
  <cp:revision>63</cp:revision>
  <dcterms:created xsi:type="dcterms:W3CDTF">2020-09-11T16:52:12Z</dcterms:created>
  <dcterms:modified xsi:type="dcterms:W3CDTF">2025-09-18T19:20:50Z</dcterms:modified>
</cp:coreProperties>
</file>