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74" r:id="rId5"/>
    <p:sldId id="258" r:id="rId6"/>
    <p:sldId id="292" r:id="rId7"/>
    <p:sldId id="259" r:id="rId8"/>
    <p:sldId id="262" r:id="rId9"/>
    <p:sldId id="261" r:id="rId10"/>
    <p:sldId id="263" r:id="rId11"/>
    <p:sldId id="275" r:id="rId12"/>
    <p:sldId id="266" r:id="rId13"/>
    <p:sldId id="264" r:id="rId14"/>
    <p:sldId id="276" r:id="rId15"/>
    <p:sldId id="277" r:id="rId16"/>
    <p:sldId id="260" r:id="rId17"/>
    <p:sldId id="293" r:id="rId18"/>
    <p:sldId id="290" r:id="rId19"/>
    <p:sldId id="285" r:id="rId20"/>
    <p:sldId id="268" r:id="rId21"/>
    <p:sldId id="280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2092" autoAdjust="0"/>
  </p:normalViewPr>
  <p:slideViewPr>
    <p:cSldViewPr snapToGrid="0">
      <p:cViewPr varScale="1">
        <p:scale>
          <a:sx n="50" d="100"/>
          <a:sy n="50" d="100"/>
        </p:scale>
        <p:origin x="19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AE75C-7A97-4DD0-A1B0-B6AF578CACB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07C2FF9-294D-4C60-AC5B-7ACF9D625D4B}">
      <dgm:prSet custT="1"/>
      <dgm:spPr/>
      <dgm:t>
        <a:bodyPr/>
        <a:lstStyle/>
        <a:p>
          <a:pPr>
            <a:defRPr cap="all"/>
          </a:pPr>
          <a:r>
            <a:rPr lang="en-US" sz="1800" b="0" i="0" dirty="0"/>
            <a:t>Conducting a housing needs assessment before drafting zoning regulations for ADU. </a:t>
          </a:r>
          <a:endParaRPr lang="en-US" sz="1800" dirty="0"/>
        </a:p>
      </dgm:t>
    </dgm:pt>
    <dgm:pt modelId="{BBE173BD-FB9E-4744-9A29-9311D802E6C5}" type="parTrans" cxnId="{535727CE-E3E6-4805-A03F-F4D76F3A820C}">
      <dgm:prSet/>
      <dgm:spPr/>
      <dgm:t>
        <a:bodyPr/>
        <a:lstStyle/>
        <a:p>
          <a:endParaRPr lang="en-US"/>
        </a:p>
      </dgm:t>
    </dgm:pt>
    <dgm:pt modelId="{0D17BEBA-A051-4F14-9463-29D812E392B8}" type="sibTrans" cxnId="{535727CE-E3E6-4805-A03F-F4D76F3A820C}">
      <dgm:prSet/>
      <dgm:spPr/>
      <dgm:t>
        <a:bodyPr/>
        <a:lstStyle/>
        <a:p>
          <a:endParaRPr lang="en-US"/>
        </a:p>
      </dgm:t>
    </dgm:pt>
    <dgm:pt modelId="{56DF4B1F-24F3-41E5-A0C6-52FBF1B5005A}">
      <dgm:prSet custT="1"/>
      <dgm:spPr/>
      <dgm:t>
        <a:bodyPr/>
        <a:lstStyle/>
        <a:p>
          <a:pPr>
            <a:defRPr cap="all"/>
          </a:pPr>
          <a:r>
            <a:rPr lang="en-US" sz="1800" dirty="0"/>
            <a:t>Address ADU in your comprehensive plan. </a:t>
          </a:r>
        </a:p>
      </dgm:t>
    </dgm:pt>
    <dgm:pt modelId="{C366AF75-5552-4FF9-B546-A0A3BA1CEF61}" type="parTrans" cxnId="{B46A752B-EDD0-4D04-A30D-19D7D32A0294}">
      <dgm:prSet/>
      <dgm:spPr/>
      <dgm:t>
        <a:bodyPr/>
        <a:lstStyle/>
        <a:p>
          <a:endParaRPr lang="en-US"/>
        </a:p>
      </dgm:t>
    </dgm:pt>
    <dgm:pt modelId="{4476A4E4-1465-43D6-A72C-7F5B34DAF86C}" type="sibTrans" cxnId="{B46A752B-EDD0-4D04-A30D-19D7D32A0294}">
      <dgm:prSet/>
      <dgm:spPr/>
      <dgm:t>
        <a:bodyPr/>
        <a:lstStyle/>
        <a:p>
          <a:endParaRPr lang="en-US"/>
        </a:p>
      </dgm:t>
    </dgm:pt>
    <dgm:pt modelId="{BC691D5D-0C0A-47B8-AA3B-9080DA409A19}">
      <dgm:prSet custT="1"/>
      <dgm:spPr/>
      <dgm:t>
        <a:bodyPr/>
        <a:lstStyle/>
        <a:p>
          <a:pPr>
            <a:defRPr cap="all"/>
          </a:pPr>
          <a:r>
            <a:rPr lang="en-US" sz="1800" dirty="0"/>
            <a:t>Amend your Zoning Code to permit accessory dwelling units in single-family zoning districts. </a:t>
          </a:r>
        </a:p>
      </dgm:t>
    </dgm:pt>
    <dgm:pt modelId="{882835EE-A3E3-49F9-97EE-0D946F3CF9D9}" type="parTrans" cxnId="{58BCB624-D0B3-48E2-B562-7A688952B607}">
      <dgm:prSet/>
      <dgm:spPr/>
      <dgm:t>
        <a:bodyPr/>
        <a:lstStyle/>
        <a:p>
          <a:endParaRPr lang="en-US"/>
        </a:p>
      </dgm:t>
    </dgm:pt>
    <dgm:pt modelId="{7B153F81-E090-4E71-B285-43B0ED15048D}" type="sibTrans" cxnId="{58BCB624-D0B3-48E2-B562-7A688952B607}">
      <dgm:prSet/>
      <dgm:spPr/>
      <dgm:t>
        <a:bodyPr/>
        <a:lstStyle/>
        <a:p>
          <a:endParaRPr lang="en-US"/>
        </a:p>
      </dgm:t>
    </dgm:pt>
    <dgm:pt modelId="{3953F20E-6FAF-4105-BFDE-1E1AFF5A476D}" type="pres">
      <dgm:prSet presAssocID="{65CAE75C-7A97-4DD0-A1B0-B6AF578CACBA}" presName="root" presStyleCnt="0">
        <dgm:presLayoutVars>
          <dgm:dir/>
          <dgm:resizeHandles val="exact"/>
        </dgm:presLayoutVars>
      </dgm:prSet>
      <dgm:spPr/>
    </dgm:pt>
    <dgm:pt modelId="{E9AC8FA6-F668-486E-82B7-9389ABDA3ABD}" type="pres">
      <dgm:prSet presAssocID="{807C2FF9-294D-4C60-AC5B-7ACF9D625D4B}" presName="compNode" presStyleCnt="0"/>
      <dgm:spPr/>
    </dgm:pt>
    <dgm:pt modelId="{1B2C192E-E780-4720-9CBA-52C21B797F18}" type="pres">
      <dgm:prSet presAssocID="{807C2FF9-294D-4C60-AC5B-7ACF9D625D4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7C388AE-9461-4497-9295-504CC5A8F5C8}" type="pres">
      <dgm:prSet presAssocID="{807C2FF9-294D-4C60-AC5B-7ACF9D625D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88835A04-757D-4465-8BC2-736443165DF6}" type="pres">
      <dgm:prSet presAssocID="{807C2FF9-294D-4C60-AC5B-7ACF9D625D4B}" presName="spaceRect" presStyleCnt="0"/>
      <dgm:spPr/>
    </dgm:pt>
    <dgm:pt modelId="{F120587D-AC89-4CC5-9396-F7EC7063DE23}" type="pres">
      <dgm:prSet presAssocID="{807C2FF9-294D-4C60-AC5B-7ACF9D625D4B}" presName="textRect" presStyleLbl="revTx" presStyleIdx="0" presStyleCnt="3" custScaleX="104898" custScaleY="106278">
        <dgm:presLayoutVars>
          <dgm:chMax val="1"/>
          <dgm:chPref val="1"/>
        </dgm:presLayoutVars>
      </dgm:prSet>
      <dgm:spPr/>
    </dgm:pt>
    <dgm:pt modelId="{B19E17B4-FCC1-4DEA-8DCC-BB67C47BCCF6}" type="pres">
      <dgm:prSet presAssocID="{0D17BEBA-A051-4F14-9463-29D812E392B8}" presName="sibTrans" presStyleCnt="0"/>
      <dgm:spPr/>
    </dgm:pt>
    <dgm:pt modelId="{487EFAEB-80A1-494E-9D5E-B0A2E414FA4D}" type="pres">
      <dgm:prSet presAssocID="{56DF4B1F-24F3-41E5-A0C6-52FBF1B5005A}" presName="compNode" presStyleCnt="0"/>
      <dgm:spPr/>
    </dgm:pt>
    <dgm:pt modelId="{D021B088-0ED7-4E00-85FD-760F746A4475}" type="pres">
      <dgm:prSet presAssocID="{56DF4B1F-24F3-41E5-A0C6-52FBF1B5005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D4C12B8-FDFF-4A0B-9E40-A0982A56E893}" type="pres">
      <dgm:prSet presAssocID="{56DF4B1F-24F3-41E5-A0C6-52FBF1B500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BE3EA545-68DB-4250-ADE3-F5BA732102F3}" type="pres">
      <dgm:prSet presAssocID="{56DF4B1F-24F3-41E5-A0C6-52FBF1B5005A}" presName="spaceRect" presStyleCnt="0"/>
      <dgm:spPr/>
    </dgm:pt>
    <dgm:pt modelId="{BDF7418D-7A2F-4C86-B4E1-D512DFFB59F4}" type="pres">
      <dgm:prSet presAssocID="{56DF4B1F-24F3-41E5-A0C6-52FBF1B5005A}" presName="textRect" presStyleLbl="revTx" presStyleIdx="1" presStyleCnt="3">
        <dgm:presLayoutVars>
          <dgm:chMax val="1"/>
          <dgm:chPref val="1"/>
        </dgm:presLayoutVars>
      </dgm:prSet>
      <dgm:spPr/>
    </dgm:pt>
    <dgm:pt modelId="{142336C5-F883-4FF2-BBC6-FAA18C0FAABF}" type="pres">
      <dgm:prSet presAssocID="{4476A4E4-1465-43D6-A72C-7F5B34DAF86C}" presName="sibTrans" presStyleCnt="0"/>
      <dgm:spPr/>
    </dgm:pt>
    <dgm:pt modelId="{47C18DB7-B901-45C6-B8D5-49625FF08AB3}" type="pres">
      <dgm:prSet presAssocID="{BC691D5D-0C0A-47B8-AA3B-9080DA409A19}" presName="compNode" presStyleCnt="0"/>
      <dgm:spPr/>
    </dgm:pt>
    <dgm:pt modelId="{31A0CBD5-1415-40C9-8A93-F7ABC2879A49}" type="pres">
      <dgm:prSet presAssocID="{BC691D5D-0C0A-47B8-AA3B-9080DA409A1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D13E141-69FB-4B1C-9D82-3F455913AF46}" type="pres">
      <dgm:prSet presAssocID="{BC691D5D-0C0A-47B8-AA3B-9080DA409A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0C8C3D51-4626-4191-A1B9-43F8DE8F5BBA}" type="pres">
      <dgm:prSet presAssocID="{BC691D5D-0C0A-47B8-AA3B-9080DA409A19}" presName="spaceRect" presStyleCnt="0"/>
      <dgm:spPr/>
    </dgm:pt>
    <dgm:pt modelId="{2EEB9C4C-E939-40C0-801F-A12E6814136D}" type="pres">
      <dgm:prSet presAssocID="{BC691D5D-0C0A-47B8-AA3B-9080DA409A1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620C801-7045-4726-A0E6-5119A97CFA7A}" type="presOf" srcId="{65CAE75C-7A97-4DD0-A1B0-B6AF578CACBA}" destId="{3953F20E-6FAF-4105-BFDE-1E1AFF5A476D}" srcOrd="0" destOrd="0" presId="urn:microsoft.com/office/officeart/2018/5/layout/IconLeafLabelList"/>
    <dgm:cxn modelId="{58BCB624-D0B3-48E2-B562-7A688952B607}" srcId="{65CAE75C-7A97-4DD0-A1B0-B6AF578CACBA}" destId="{BC691D5D-0C0A-47B8-AA3B-9080DA409A19}" srcOrd="2" destOrd="0" parTransId="{882835EE-A3E3-49F9-97EE-0D946F3CF9D9}" sibTransId="{7B153F81-E090-4E71-B285-43B0ED15048D}"/>
    <dgm:cxn modelId="{B663FB25-AF84-4562-B340-C55CB7E66FA0}" type="presOf" srcId="{BC691D5D-0C0A-47B8-AA3B-9080DA409A19}" destId="{2EEB9C4C-E939-40C0-801F-A12E6814136D}" srcOrd="0" destOrd="0" presId="urn:microsoft.com/office/officeart/2018/5/layout/IconLeafLabelList"/>
    <dgm:cxn modelId="{660FB828-4DC2-40D9-8199-50DAFBBA6FAC}" type="presOf" srcId="{56DF4B1F-24F3-41E5-A0C6-52FBF1B5005A}" destId="{BDF7418D-7A2F-4C86-B4E1-D512DFFB59F4}" srcOrd="0" destOrd="0" presId="urn:microsoft.com/office/officeart/2018/5/layout/IconLeafLabelList"/>
    <dgm:cxn modelId="{B46A752B-EDD0-4D04-A30D-19D7D32A0294}" srcId="{65CAE75C-7A97-4DD0-A1B0-B6AF578CACBA}" destId="{56DF4B1F-24F3-41E5-A0C6-52FBF1B5005A}" srcOrd="1" destOrd="0" parTransId="{C366AF75-5552-4FF9-B546-A0A3BA1CEF61}" sibTransId="{4476A4E4-1465-43D6-A72C-7F5B34DAF86C}"/>
    <dgm:cxn modelId="{42C2E569-3B28-4626-8FEC-F034022ABFBC}" type="presOf" srcId="{807C2FF9-294D-4C60-AC5B-7ACF9D625D4B}" destId="{F120587D-AC89-4CC5-9396-F7EC7063DE23}" srcOrd="0" destOrd="0" presId="urn:microsoft.com/office/officeart/2018/5/layout/IconLeafLabelList"/>
    <dgm:cxn modelId="{535727CE-E3E6-4805-A03F-F4D76F3A820C}" srcId="{65CAE75C-7A97-4DD0-A1B0-B6AF578CACBA}" destId="{807C2FF9-294D-4C60-AC5B-7ACF9D625D4B}" srcOrd="0" destOrd="0" parTransId="{BBE173BD-FB9E-4744-9A29-9311D802E6C5}" sibTransId="{0D17BEBA-A051-4F14-9463-29D812E392B8}"/>
    <dgm:cxn modelId="{62F63073-93C9-4F9B-954C-0375237CCA50}" type="presParOf" srcId="{3953F20E-6FAF-4105-BFDE-1E1AFF5A476D}" destId="{E9AC8FA6-F668-486E-82B7-9389ABDA3ABD}" srcOrd="0" destOrd="0" presId="urn:microsoft.com/office/officeart/2018/5/layout/IconLeafLabelList"/>
    <dgm:cxn modelId="{196909AC-3594-49B9-B132-DB6F845A7C8E}" type="presParOf" srcId="{E9AC8FA6-F668-486E-82B7-9389ABDA3ABD}" destId="{1B2C192E-E780-4720-9CBA-52C21B797F18}" srcOrd="0" destOrd="0" presId="urn:microsoft.com/office/officeart/2018/5/layout/IconLeafLabelList"/>
    <dgm:cxn modelId="{5EFFFB67-82C8-41C2-8CD8-5340B493565D}" type="presParOf" srcId="{E9AC8FA6-F668-486E-82B7-9389ABDA3ABD}" destId="{E7C388AE-9461-4497-9295-504CC5A8F5C8}" srcOrd="1" destOrd="0" presId="urn:microsoft.com/office/officeart/2018/5/layout/IconLeafLabelList"/>
    <dgm:cxn modelId="{7D703A77-3311-400E-A6D6-9E3786FB98A1}" type="presParOf" srcId="{E9AC8FA6-F668-486E-82B7-9389ABDA3ABD}" destId="{88835A04-757D-4465-8BC2-736443165DF6}" srcOrd="2" destOrd="0" presId="urn:microsoft.com/office/officeart/2018/5/layout/IconLeafLabelList"/>
    <dgm:cxn modelId="{6B01447E-471E-4DFA-99C4-DA9433A0B053}" type="presParOf" srcId="{E9AC8FA6-F668-486E-82B7-9389ABDA3ABD}" destId="{F120587D-AC89-4CC5-9396-F7EC7063DE23}" srcOrd="3" destOrd="0" presId="urn:microsoft.com/office/officeart/2018/5/layout/IconLeafLabelList"/>
    <dgm:cxn modelId="{3ABDBA7D-8A90-4BC8-B2FF-4D21679262D7}" type="presParOf" srcId="{3953F20E-6FAF-4105-BFDE-1E1AFF5A476D}" destId="{B19E17B4-FCC1-4DEA-8DCC-BB67C47BCCF6}" srcOrd="1" destOrd="0" presId="urn:microsoft.com/office/officeart/2018/5/layout/IconLeafLabelList"/>
    <dgm:cxn modelId="{B8A696E9-5153-4D90-BD33-58CFBAD56EE1}" type="presParOf" srcId="{3953F20E-6FAF-4105-BFDE-1E1AFF5A476D}" destId="{487EFAEB-80A1-494E-9D5E-B0A2E414FA4D}" srcOrd="2" destOrd="0" presId="urn:microsoft.com/office/officeart/2018/5/layout/IconLeafLabelList"/>
    <dgm:cxn modelId="{BBA21E65-B315-4EB2-8BDD-6B15A5E8FDEC}" type="presParOf" srcId="{487EFAEB-80A1-494E-9D5E-B0A2E414FA4D}" destId="{D021B088-0ED7-4E00-85FD-760F746A4475}" srcOrd="0" destOrd="0" presId="urn:microsoft.com/office/officeart/2018/5/layout/IconLeafLabelList"/>
    <dgm:cxn modelId="{D7B98165-24DA-4916-8392-DF5C5C5593B1}" type="presParOf" srcId="{487EFAEB-80A1-494E-9D5E-B0A2E414FA4D}" destId="{2D4C12B8-FDFF-4A0B-9E40-A0982A56E893}" srcOrd="1" destOrd="0" presId="urn:microsoft.com/office/officeart/2018/5/layout/IconLeafLabelList"/>
    <dgm:cxn modelId="{FEA08B1A-AFCD-4FC6-8676-7906C398B9F2}" type="presParOf" srcId="{487EFAEB-80A1-494E-9D5E-B0A2E414FA4D}" destId="{BE3EA545-68DB-4250-ADE3-F5BA732102F3}" srcOrd="2" destOrd="0" presId="urn:microsoft.com/office/officeart/2018/5/layout/IconLeafLabelList"/>
    <dgm:cxn modelId="{18DCB8FE-DE2B-4DF3-B4FE-2CF41B49E423}" type="presParOf" srcId="{487EFAEB-80A1-494E-9D5E-B0A2E414FA4D}" destId="{BDF7418D-7A2F-4C86-B4E1-D512DFFB59F4}" srcOrd="3" destOrd="0" presId="urn:microsoft.com/office/officeart/2018/5/layout/IconLeafLabelList"/>
    <dgm:cxn modelId="{5958D32F-A688-4797-9E5A-BBCD3A7B9D5F}" type="presParOf" srcId="{3953F20E-6FAF-4105-BFDE-1E1AFF5A476D}" destId="{142336C5-F883-4FF2-BBC6-FAA18C0FAABF}" srcOrd="3" destOrd="0" presId="urn:microsoft.com/office/officeart/2018/5/layout/IconLeafLabelList"/>
    <dgm:cxn modelId="{E4CB40A6-4174-4CB4-B5C2-A9475E8CB287}" type="presParOf" srcId="{3953F20E-6FAF-4105-BFDE-1E1AFF5A476D}" destId="{47C18DB7-B901-45C6-B8D5-49625FF08AB3}" srcOrd="4" destOrd="0" presId="urn:microsoft.com/office/officeart/2018/5/layout/IconLeafLabelList"/>
    <dgm:cxn modelId="{CCADAD17-C684-479E-A11C-E5B19D71D167}" type="presParOf" srcId="{47C18DB7-B901-45C6-B8D5-49625FF08AB3}" destId="{31A0CBD5-1415-40C9-8A93-F7ABC2879A49}" srcOrd="0" destOrd="0" presId="urn:microsoft.com/office/officeart/2018/5/layout/IconLeafLabelList"/>
    <dgm:cxn modelId="{CA6B55EA-C7F7-4717-89C1-E70C33BE5E53}" type="presParOf" srcId="{47C18DB7-B901-45C6-B8D5-49625FF08AB3}" destId="{FD13E141-69FB-4B1C-9D82-3F455913AF46}" srcOrd="1" destOrd="0" presId="urn:microsoft.com/office/officeart/2018/5/layout/IconLeafLabelList"/>
    <dgm:cxn modelId="{1ECFCD4B-67A3-4259-95F4-9BC33A05D669}" type="presParOf" srcId="{47C18DB7-B901-45C6-B8D5-49625FF08AB3}" destId="{0C8C3D51-4626-4191-A1B9-43F8DE8F5BBA}" srcOrd="2" destOrd="0" presId="urn:microsoft.com/office/officeart/2018/5/layout/IconLeafLabelList"/>
    <dgm:cxn modelId="{48E5DE65-A4F2-4452-BAC9-0E3BF61C7A58}" type="presParOf" srcId="{47C18DB7-B901-45C6-B8D5-49625FF08AB3}" destId="{2EEB9C4C-E939-40C0-801F-A12E6814136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C192E-E780-4720-9CBA-52C21B797F18}">
      <dsp:nvSpPr>
        <dsp:cNvPr id="0" name=""/>
        <dsp:cNvSpPr/>
      </dsp:nvSpPr>
      <dsp:spPr>
        <a:xfrm>
          <a:off x="679050" y="390163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388AE-9461-4497-9295-504CC5A8F5C8}">
      <dsp:nvSpPr>
        <dsp:cNvPr id="0" name=""/>
        <dsp:cNvSpPr/>
      </dsp:nvSpPr>
      <dsp:spPr>
        <a:xfrm>
          <a:off x="1081237" y="792351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0587D-AC89-4CC5-9396-F7EC7063DE23}">
      <dsp:nvSpPr>
        <dsp:cNvPr id="0" name=""/>
        <dsp:cNvSpPr/>
      </dsp:nvSpPr>
      <dsp:spPr>
        <a:xfrm>
          <a:off x="2" y="2833440"/>
          <a:ext cx="3245281" cy="107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0" i="0" kern="1200" dirty="0"/>
            <a:t>Conducting a housing needs assessment before drafting zoning regulations for ADU. </a:t>
          </a:r>
          <a:endParaRPr lang="en-US" sz="1800" kern="1200" dirty="0"/>
        </a:p>
      </dsp:txBody>
      <dsp:txXfrm>
        <a:off x="2" y="2833440"/>
        <a:ext cx="3245281" cy="1074075"/>
      </dsp:txXfrm>
    </dsp:sp>
    <dsp:sp modelId="{D021B088-0ED7-4E00-85FD-760F746A4475}">
      <dsp:nvSpPr>
        <dsp:cNvPr id="0" name=""/>
        <dsp:cNvSpPr/>
      </dsp:nvSpPr>
      <dsp:spPr>
        <a:xfrm>
          <a:off x="4389972" y="406025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C12B8-FDFF-4A0B-9E40-A0982A56E893}">
      <dsp:nvSpPr>
        <dsp:cNvPr id="0" name=""/>
        <dsp:cNvSpPr/>
      </dsp:nvSpPr>
      <dsp:spPr>
        <a:xfrm>
          <a:off x="4792159" y="808213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7418D-7A2F-4C86-B4E1-D512DFFB59F4}">
      <dsp:nvSpPr>
        <dsp:cNvPr id="0" name=""/>
        <dsp:cNvSpPr/>
      </dsp:nvSpPr>
      <dsp:spPr>
        <a:xfrm>
          <a:off x="3786690" y="2881025"/>
          <a:ext cx="3093750" cy="101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Address ADU in your comprehensive plan. </a:t>
          </a:r>
        </a:p>
      </dsp:txBody>
      <dsp:txXfrm>
        <a:off x="3786690" y="2881025"/>
        <a:ext cx="3093750" cy="1010628"/>
      </dsp:txXfrm>
    </dsp:sp>
    <dsp:sp modelId="{31A0CBD5-1415-40C9-8A93-F7ABC2879A49}">
      <dsp:nvSpPr>
        <dsp:cNvPr id="0" name=""/>
        <dsp:cNvSpPr/>
      </dsp:nvSpPr>
      <dsp:spPr>
        <a:xfrm>
          <a:off x="8025128" y="406025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3E141-69FB-4B1C-9D82-3F455913AF46}">
      <dsp:nvSpPr>
        <dsp:cNvPr id="0" name=""/>
        <dsp:cNvSpPr/>
      </dsp:nvSpPr>
      <dsp:spPr>
        <a:xfrm>
          <a:off x="8427315" y="808213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B9C4C-E939-40C0-801F-A12E6814136D}">
      <dsp:nvSpPr>
        <dsp:cNvPr id="0" name=""/>
        <dsp:cNvSpPr/>
      </dsp:nvSpPr>
      <dsp:spPr>
        <a:xfrm>
          <a:off x="7421847" y="2881025"/>
          <a:ext cx="3093750" cy="101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Amend your Zoning Code to permit accessory dwelling units in single-family zoning districts. </a:t>
          </a:r>
        </a:p>
      </dsp:txBody>
      <dsp:txXfrm>
        <a:off x="7421847" y="2881025"/>
        <a:ext cx="3093750" cy="1010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6DD589-1710-4EFC-A1FC-C9331E97A20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A17368-CBE1-4D8F-9041-14A09D3ED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7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A4BB-C5C2-492C-A2C6-5C221EB00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F2D3D-A309-4FD7-AB9F-017DCC323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81396-EE7D-4FC4-8F10-F564C5C7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F0133-E42B-4958-9C17-0B22A2E9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73AE0-F74D-487B-BE79-38D36066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07EB-13EE-4730-87DD-07B5BC71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41DB1-7564-43E3-9804-68D98E41C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8636-71BB-4B2D-828A-AC78376F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02ECF-4FAA-431E-9DBD-7950E79F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E5D93-84CD-4B0F-A470-DF2F2F31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00D00-02A9-4FBB-9EAD-1A68D3D3A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1DB20-E372-43AA-AA82-605AC78E2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315C1-DEE4-44D1-9B3D-A20D4FEF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DA27-6256-4E7A-B80D-DAE880ED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F3833-0D29-4033-8524-058F395B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258E-11E7-4587-A3C0-F553501D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5C54-E931-4C66-8662-2FBEB34CA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8475D-5227-4FD3-B45E-96F9F689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6C8A7-4CEB-47FA-A556-106E506E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63AA-1399-416F-AEAB-1A600C4D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2580-5630-4084-BDDE-65B3C4A2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1B2FB-A3B7-4488-9AD5-D7209E2A0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8B0C-86A2-4AC9-8F9C-1347290D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FF4CF-53F8-465E-BC77-1C2A9A8A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26AF0-CAA7-4A82-8BC7-E9E59C46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2F53-9F0A-453D-A59D-2825F36B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ABE04-64B7-435E-B569-53657059B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5BC76-9E5B-4782-B061-C76BD47D2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C4434-FD03-4382-AE87-A0E297D8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6DA4D-3A5C-4D9F-88AD-F9015631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1D5-33B1-48C4-930E-D9AB05B8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3577-902A-4B3D-802F-16186FD7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CF24-0A73-4BF3-80E7-B54077329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F7CA5-8D7F-4C7C-A6B1-8A77FD652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D3A7C-00A2-4227-9FE4-03599BD64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07D4C-A54C-4CCE-A2D4-A597A67D0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DB9B7-BFA8-4766-9EA1-B4958BBE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9D313-3EE0-4130-8FE9-7CDD5071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C98FA-1509-4227-A5D4-EB5F8FDE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1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5FFC-1C1F-485D-AF5D-DBE08CED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BDEE3-31AE-4FB4-A2FE-2EF7448D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A5F81-D3DD-44B8-B4A8-F953E016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9BBC0-2E02-43E5-B1D7-55D30CFD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6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42344-ADA4-4474-B697-8FBD2E03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EFA72-AE0C-4F36-96BA-D3909C00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9B27-8266-44A5-819A-B785FDBA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FAEB-00EE-4F08-BE83-7BDC3F23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26A5-B596-47A5-B5BA-955E76BA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73309-EA13-4B78-85B1-FC67A9977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231CE-C33B-4996-A15D-1FE87CAB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E91EC-82CC-43A3-88B5-9DD9B8D7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6763C-A141-432C-A6F7-F5D44C64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6F2F-00E6-4942-8EC7-657E6557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C7278-3E76-446F-8ABD-1BC7168B0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8583A-2977-46FC-98E4-209A6B969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EAE91-FCDC-4E9B-B366-2321C4BB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CCDE8-89B5-4499-A82C-A10CB240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CC5DE-5763-48AA-91BB-A120A853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8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63144-ED41-464D-91CD-F982E769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9419F-DC4D-4A5A-B040-FF5A242E8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52D4-ACCA-46A9-A109-1EF49A3F9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2E1D-BBCC-4899-B398-60D632886D1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CDC4C-05FF-457A-A059-5D5C07E3D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D3657-C942-4F8F-9D17-01A6E21F1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3AF1-7A26-44A9-8D9D-054BD829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8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gray@kblaw.co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6BAB4-8003-435F-B38A-0975304A3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234018" cy="3146465"/>
          </a:xfrm>
        </p:spPr>
        <p:txBody>
          <a:bodyPr anchor="b">
            <a:normAutofit fontScale="90000"/>
          </a:bodyPr>
          <a:lstStyle/>
          <a:p>
            <a:b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Accessory Dwelling Units: </a:t>
            </a:r>
            <a:b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Increasing Our Housing Stock One Unit at a Time</a:t>
            </a:r>
            <a:endParaRPr lang="en-US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2451C-5467-4E8E-9AC8-6C2442BD8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54" y="4016829"/>
            <a:ext cx="3234017" cy="2214065"/>
          </a:xfrm>
        </p:spPr>
        <p:txBody>
          <a:bodyPr anchor="t">
            <a:normAutofit/>
          </a:bodyPr>
          <a:lstStyle/>
          <a:p>
            <a:endParaRPr lang="en-US" sz="2800" b="1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800" b="1" dirty="0">
                <a:solidFill>
                  <a:schemeClr val="tx1">
                    <a:alpha val="60000"/>
                  </a:schemeClr>
                </a:solidFill>
              </a:rPr>
              <a:t>Jennifer Gray, Esq.</a:t>
            </a:r>
          </a:p>
          <a:p>
            <a:r>
              <a:rPr lang="en-US" sz="2800" b="1" dirty="0">
                <a:solidFill>
                  <a:schemeClr val="tx1">
                    <a:alpha val="60000"/>
                  </a:schemeClr>
                </a:solidFill>
              </a:rPr>
              <a:t>Keane &amp; Beane, P.C. </a:t>
            </a:r>
          </a:p>
          <a:p>
            <a:r>
              <a:rPr lang="en-US" sz="2800" b="1" dirty="0">
                <a:solidFill>
                  <a:schemeClr val="tx1">
                    <a:alpha val="60000"/>
                  </a:schemeClr>
                </a:solidFill>
              </a:rPr>
              <a:t>White Plains, NY </a:t>
            </a:r>
          </a:p>
        </p:txBody>
      </p:sp>
      <p:pic>
        <p:nvPicPr>
          <p:cNvPr id="1026" name="Picture 2" descr="Accessory Dwelling Unit Resources | Shelburne, VT - Official Website">
            <a:extLst>
              <a:ext uri="{FF2B5EF4-FFF2-40B4-BE49-F238E27FC236}">
                <a16:creationId xmlns:a16="http://schemas.microsoft.com/office/drawing/2014/main" id="{C44FACC0-A80D-4A93-AE2F-E58E91B13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530823"/>
            <a:ext cx="6631341" cy="36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F2674C7C-2CC1-4CA2-B922-126893E46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38" y="6230894"/>
            <a:ext cx="3149762" cy="6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D450-6EE7-4D68-8E4D-3E832F66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Considerations in Drafting Zoning Regulations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DA6EB-6F53-471F-9358-FF5064600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</a:rPr>
              <a:t>State a clea</a:t>
            </a:r>
            <a:r>
              <a:rPr lang="en-US" sz="2000" dirty="0"/>
              <a:t>r purpose and intent </a:t>
            </a:r>
          </a:p>
          <a:p>
            <a:r>
              <a:rPr lang="en-US" sz="2000" dirty="0"/>
              <a:t>Define ADU</a:t>
            </a:r>
          </a:p>
          <a:p>
            <a:r>
              <a:rPr lang="en-US" sz="2000" dirty="0"/>
              <a:t>Where are accessory dwelling units permitted? </a:t>
            </a:r>
          </a:p>
          <a:p>
            <a:pPr lvl="1"/>
            <a:r>
              <a:rPr lang="en-US" sz="2000" dirty="0"/>
              <a:t>In all residential districts? </a:t>
            </a:r>
          </a:p>
          <a:p>
            <a:pPr lvl="1"/>
            <a:r>
              <a:rPr lang="en-US" sz="2000" dirty="0"/>
              <a:t>On all lots that contain single-family homes?</a:t>
            </a:r>
          </a:p>
          <a:p>
            <a:r>
              <a:rPr lang="en-US" sz="2000" b="0" i="0" dirty="0">
                <a:effectLst/>
              </a:rPr>
              <a:t>Owner Occupancy </a:t>
            </a:r>
          </a:p>
          <a:p>
            <a:r>
              <a:rPr lang="en-US" sz="2000" b="0" i="0" dirty="0">
                <a:effectLst/>
              </a:rPr>
              <a:t>Special Permit or Site Plan Approval required?</a:t>
            </a:r>
          </a:p>
          <a:p>
            <a:r>
              <a:rPr lang="en-US" sz="2000" dirty="0"/>
              <a:t>D</a:t>
            </a:r>
            <a:r>
              <a:rPr lang="en-US" sz="2000" b="0" i="0" dirty="0">
                <a:effectLst/>
              </a:rPr>
              <a:t>imensional and design standards to ensure neighborhood compatibility</a:t>
            </a:r>
          </a:p>
          <a:p>
            <a:pPr marL="457200" lvl="1" indent="0">
              <a:buNone/>
            </a:pPr>
            <a:r>
              <a:rPr lang="en-US" sz="2000" dirty="0"/>
              <a:t>
              </a:t>
            </a:r>
          </a:p>
        </p:txBody>
      </p:sp>
      <p:pic>
        <p:nvPicPr>
          <p:cNvPr id="5" name="Picture 4" descr="Houses in a village">
            <a:extLst>
              <a:ext uri="{FF2B5EF4-FFF2-40B4-BE49-F238E27FC236}">
                <a16:creationId xmlns:a16="http://schemas.microsoft.com/office/drawing/2014/main" id="{A3ADE1EA-A8A3-3335-3D90-B60B3DB1F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4" r="2937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9C5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66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7730-940D-4F09-8428-BCF0DAA4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More Considerations in Drafting Zoning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6DC4-A751-421F-A9A4-8934E008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Off-street parking requirements </a:t>
            </a:r>
          </a:p>
          <a:p>
            <a:r>
              <a:rPr lang="en-US" b="0" i="0" dirty="0">
                <a:effectLst/>
              </a:rPr>
              <a:t>Minimum lot size</a:t>
            </a:r>
          </a:p>
          <a:p>
            <a:r>
              <a:rPr lang="en-US" dirty="0"/>
              <a:t>L</a:t>
            </a:r>
            <a:r>
              <a:rPr lang="en-US" b="0" i="0" dirty="0">
                <a:effectLst/>
              </a:rPr>
              <a:t>imits on the number of bedrooms</a:t>
            </a:r>
          </a:p>
          <a:p>
            <a:r>
              <a:rPr lang="en-US" dirty="0"/>
              <a:t>Minimum and maximum apartment size </a:t>
            </a:r>
          </a:p>
          <a:p>
            <a:r>
              <a:rPr lang="en-US" dirty="0"/>
              <a:t>Coverage requirements </a:t>
            </a:r>
          </a:p>
          <a:p>
            <a:r>
              <a:rPr lang="en-US" dirty="0"/>
              <a:t>Setback requirements </a:t>
            </a:r>
          </a:p>
          <a:p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31D87-8E3C-065A-398E-E40A03D16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2" r="128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D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2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Accessory Dwelling Units Address the Housing Crisis - The River">
            <a:extLst>
              <a:ext uri="{FF2B5EF4-FFF2-40B4-BE49-F238E27FC236}">
                <a16:creationId xmlns:a16="http://schemas.microsoft.com/office/drawing/2014/main" id="{BF8FE395-F372-2403-2EFC-50333BEE2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r="-1" b="1523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7E34E-9F9D-40A2-9C0A-602D715D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State Initiatives to Promote Accessory Dwelling Units </a:t>
            </a:r>
          </a:p>
        </p:txBody>
      </p: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6682-620E-436D-94C5-B83775656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0" i="0" dirty="0">
                <a:solidFill>
                  <a:schemeClr val="bg1"/>
                </a:solidFill>
                <a:effectLst/>
                <a:latin typeface="Nunito" pitchFamily="2" charset="0"/>
              </a:rPr>
              <a:t>State lawmakers across the </a:t>
            </a:r>
            <a:r>
              <a:rPr lang="en-US" sz="2400" dirty="0">
                <a:solidFill>
                  <a:schemeClr val="bg1"/>
                </a:solidFill>
                <a:latin typeface="Nunito" pitchFamily="2" charset="0"/>
              </a:rPr>
              <a:t>country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Nunito" pitchFamily="2" charset="0"/>
              </a:rPr>
              <a:t>continue to pursue legislation to encourage development of ADUs.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4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EEFDE-ECA1-4C64-BB2E-8A3B7759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State-Wide Accessory Dwelling Laws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593B3-98D6-449E-B1FA-1F29F9DF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805" y="2663211"/>
            <a:ext cx="3408121" cy="3408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9EC86-20E5-4FFC-AE67-2467F9A5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93" y="559708"/>
            <a:ext cx="3105975" cy="287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5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EEFDE-ECA1-4C64-BB2E-8A3B7759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State-Wide Accessory Dwelling Laws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Welcome to Oregon Sign in Brookings, OR">
            <a:extLst>
              <a:ext uri="{FF2B5EF4-FFF2-40B4-BE49-F238E27FC236}">
                <a16:creationId xmlns:a16="http://schemas.microsoft.com/office/drawing/2014/main" id="{6AFFE6E4-40BD-4757-B016-C87A7FE5B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43" y="382814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op States For Business 2022: Connecticut">
            <a:extLst>
              <a:ext uri="{FF2B5EF4-FFF2-40B4-BE49-F238E27FC236}">
                <a16:creationId xmlns:a16="http://schemas.microsoft.com/office/drawing/2014/main" id="{F963634C-FEF2-4EDF-A1C7-C98F2B1F82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2693"/>
          <a:stretch/>
        </p:blipFill>
        <p:spPr bwMode="auto">
          <a:xfrm>
            <a:off x="7775730" y="2616200"/>
            <a:ext cx="3687607" cy="35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4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idge and cityscape">
            <a:extLst>
              <a:ext uri="{FF2B5EF4-FFF2-40B4-BE49-F238E27FC236}">
                <a16:creationId xmlns:a16="http://schemas.microsoft.com/office/drawing/2014/main" id="{BB47899C-3721-6C25-9620-C1BAEB841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9" r="2607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C9F44-AAD8-43E0-80F8-C36CE1262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What’s going on in New York? </a:t>
            </a:r>
          </a:p>
        </p:txBody>
      </p:sp>
    </p:spTree>
    <p:extLst>
      <p:ext uri="{BB962C8B-B14F-4D97-AF65-F5344CB8AC3E}">
        <p14:creationId xmlns:p14="http://schemas.microsoft.com/office/powerpoint/2010/main" val="202987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7EE6B-34B4-41A3-9A75-1EC627C4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New York State ADU Legislation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Proposed in 2022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4FF1-A444-498A-B023-0F5A1FCE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b="0" i="0" dirty="0">
                <a:effectLst/>
              </a:rPr>
              <a:t>Governor </a:t>
            </a:r>
            <a:r>
              <a:rPr lang="en-US" b="0" i="0" dirty="0" err="1">
                <a:effectLst/>
              </a:rPr>
              <a:t>Hochul</a:t>
            </a:r>
            <a:r>
              <a:rPr lang="en-US" b="0" i="0" dirty="0">
                <a:effectLst/>
              </a:rPr>
              <a:t> included an ADU initiative in last year’s Executive Budget</a:t>
            </a:r>
          </a:p>
          <a:p>
            <a:r>
              <a:rPr lang="en-US" b="0" i="0" dirty="0">
                <a:effectLst/>
              </a:rPr>
              <a:t>The proposal mandated local governments pass legislation allowing ADUs </a:t>
            </a:r>
          </a:p>
          <a:p>
            <a:r>
              <a:rPr lang="en-US" b="0" i="0" dirty="0">
                <a:effectLst/>
              </a:rPr>
              <a:t>The Governor argued it was partly intended to legalize and bring up to code illegal apartments in single-family homes</a:t>
            </a:r>
          </a:p>
          <a:p>
            <a:r>
              <a:rPr lang="en-US" dirty="0"/>
              <a:t>The proposal was removed after lawmakers</a:t>
            </a:r>
            <a:r>
              <a:rPr lang="en-US" b="0" i="0" dirty="0">
                <a:effectLst/>
              </a:rPr>
              <a:t> raised concerns with its potential impact on local zoning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8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68F3D-4027-1005-CBB1-51CC352B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Plus One ADU Program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88560-F58B-8C54-8AC5-E7FC2493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2022-2023 NYS Capital Budget made available $85M to create and repair ADUs across the State </a:t>
            </a:r>
          </a:p>
          <a:p>
            <a:r>
              <a:rPr lang="en-US" dirty="0"/>
              <a:t>NY Department of Housing and Community Renewal</a:t>
            </a:r>
          </a:p>
          <a:p>
            <a:r>
              <a:rPr lang="en-US" dirty="0"/>
              <a:t>Provides grants of up to $10M to partnership teams of local governments and NFP organizations who then provide assistance to low- to moderate-income individuals to construct or repair an ADU.</a:t>
            </a:r>
          </a:p>
          <a:p>
            <a:r>
              <a:rPr lang="en-US" dirty="0"/>
              <a:t>Assistance of up to $125,000 available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small house with a lawn and a driveway&#10;&#10;Description automatically generated">
            <a:extLst>
              <a:ext uri="{FF2B5EF4-FFF2-40B4-BE49-F238E27FC236}">
                <a16:creationId xmlns:a16="http://schemas.microsoft.com/office/drawing/2014/main" id="{820D6A66-D149-16A9-24E7-D05F35371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1" r="2962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90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7ED8-277A-4520-B3D4-1795709B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1" y="5118754"/>
            <a:ext cx="9493003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Proposed Legislation in the Senate and Assembly 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NEWS: Action needed to get Lyme bill through New York state senate |  LymeDisease.org">
            <a:extLst>
              <a:ext uri="{FF2B5EF4-FFF2-40B4-BE49-F238E27FC236}">
                <a16:creationId xmlns:a16="http://schemas.microsoft.com/office/drawing/2014/main" id="{2B30EA8E-07E4-E60D-6156-2418F1AC1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5156" r="9313" b="7375"/>
          <a:stretch/>
        </p:blipFill>
        <p:spPr bwMode="auto">
          <a:xfrm>
            <a:off x="939666" y="1107095"/>
            <a:ext cx="2883139" cy="2752581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Oval 1036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NY Bill on Legacy Admission and Early Decision | Ivy Coach">
            <a:extLst>
              <a:ext uri="{FF2B5EF4-FFF2-40B4-BE49-F238E27FC236}">
                <a16:creationId xmlns:a16="http://schemas.microsoft.com/office/drawing/2014/main" id="{1B231B9B-7E0A-6CB0-AD6D-A539CB572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79BADF-A679-E789-BF43-874D3677F6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29" r="17134" b="-3"/>
          <a:stretch/>
        </p:blipFill>
        <p:spPr>
          <a:xfrm>
            <a:off x="4610100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691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7D3D6-A4CC-4F25-AF39-CCE69F3C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Accessory Dwelling Unit Incentive Act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5650-947C-417C-B369-65C98402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A01401</a:t>
            </a:r>
          </a:p>
          <a:p>
            <a:r>
              <a:rPr lang="en-US" dirty="0"/>
              <a:t>Introduced and referred to housing on January 17, 2023</a:t>
            </a:r>
          </a:p>
          <a:p>
            <a:r>
              <a:rPr lang="en-US" dirty="0"/>
              <a:t>The purpose of this bill is to establish financial incentives to create accessory dwelling units. </a:t>
            </a:r>
          </a:p>
          <a:p>
            <a:r>
              <a:rPr lang="en-US" dirty="0"/>
              <a:t>The act creates a forgivable loan program,  an income tax credit, and a real property tax exemption to incentivize property owners to construct accessory dwelling units where such units are permitted. </a:t>
            </a:r>
          </a:p>
          <a:p>
            <a:pPr marL="0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4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116AE-4AB1-430B-B555-9B0B3806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Outline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D4E9C-5774-4306-9475-E83D27B48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88878" cy="5678827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Defining ADUs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Benefits of ADUs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Community Concerns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Local regulation of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ADUs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 legislation concerning ADUs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9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7D3D6-A4CC-4F25-AF39-CCE69F3C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Affordable Housing Plans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5650-947C-417C-B369-65C98402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A02017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and referred to local governments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January 23, 2023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
             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purpose of this bill is to direct local governments to prepare a plan to help meet the affordable housing needs of their community and region.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bill will require local governments to craft and enact comprehensive five-year plans to address the local and regional lack of affordable housing and the appropriate solutions deemed necessary. </a:t>
            </a:r>
          </a:p>
          <a:p>
            <a:pPr marL="0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3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401889"/>
            <a:ext cx="8458200" cy="1470025"/>
          </a:xfrm>
        </p:spPr>
        <p:txBody>
          <a:bodyPr>
            <a:normAutofit fontScale="90000"/>
          </a:bodyPr>
          <a:lstStyle/>
          <a:p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19300" y="2281635"/>
            <a:ext cx="7696200" cy="171053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800" dirty="0"/>
              <a:t>445 Hamilton Ave | White Plains, NY</a:t>
            </a:r>
            <a:br>
              <a:rPr lang="en-US" sz="1800" dirty="0"/>
            </a:br>
            <a:r>
              <a:rPr lang="en-US" sz="1800" dirty="0"/>
              <a:t>200 Westage Business Center | Fishkill, NY </a:t>
            </a:r>
          </a:p>
          <a:p>
            <a:pPr marL="109728" indent="0" algn="ctr">
              <a:buNone/>
            </a:pPr>
            <a:r>
              <a:rPr lang="en-US" sz="1800" b="1" dirty="0"/>
              <a:t>www.kblaw.com</a:t>
            </a:r>
            <a:br>
              <a:rPr lang="en-US" sz="1800" dirty="0"/>
            </a:br>
            <a:r>
              <a:rPr lang="en-US" sz="1800" dirty="0"/>
              <a:t>914/946-4777 | 845/896-0120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2971800"/>
            <a:ext cx="7772400" cy="1676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br>
              <a:rPr lang="en-US" sz="5400" dirty="0">
                <a:solidFill>
                  <a:srgbClr val="37302A"/>
                </a:solidFill>
              </a:rPr>
            </a:br>
            <a:br>
              <a:rPr lang="en-US" sz="5400" dirty="0">
                <a:solidFill>
                  <a:srgbClr val="37302A"/>
                </a:solidFill>
              </a:rPr>
            </a:br>
            <a:br>
              <a:rPr lang="en-US" sz="5400" dirty="0">
                <a:solidFill>
                  <a:srgbClr val="37302A"/>
                </a:solidFill>
              </a:rPr>
            </a:br>
            <a:br>
              <a:rPr lang="en-US" sz="5400" dirty="0">
                <a:solidFill>
                  <a:srgbClr val="37302A"/>
                </a:solidFill>
              </a:rPr>
            </a:br>
            <a:endParaRPr lang="en-US" sz="2400" dirty="0">
              <a:solidFill>
                <a:srgbClr val="37302A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1752600"/>
            <a:ext cx="7772400" cy="312420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br>
              <a:rPr lang="en-US" sz="5400" dirty="0">
                <a:solidFill>
                  <a:srgbClr val="37302A"/>
                </a:solidFill>
              </a:rPr>
            </a:br>
            <a:br>
              <a:rPr lang="en-US" sz="5400" dirty="0">
                <a:solidFill>
                  <a:srgbClr val="37302A"/>
                </a:solidFill>
              </a:rPr>
            </a:br>
            <a:br>
              <a:rPr lang="en-US" sz="5400" dirty="0">
                <a:solidFill>
                  <a:srgbClr val="37302A"/>
                </a:solidFill>
              </a:rPr>
            </a:br>
            <a:br>
              <a:rPr lang="en-US" sz="5400" dirty="0">
                <a:solidFill>
                  <a:srgbClr val="37302A"/>
                </a:solidFill>
              </a:rPr>
            </a:br>
            <a:endParaRPr lang="en-US" sz="2400" dirty="0">
              <a:solidFill>
                <a:srgbClr val="37302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92" y="580233"/>
            <a:ext cx="6008416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752600" y="3640236"/>
            <a:ext cx="82296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lang="en-US" sz="2600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lang="en-US" sz="2400" kern="12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Garamond" pitchFamily="18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Garamond" pitchFamily="18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Clr>
                <a:srgbClr val="85776D"/>
              </a:buClr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109728" indent="0" algn="ctr">
              <a:buClr>
                <a:srgbClr val="85776D"/>
              </a:buClr>
              <a:buNone/>
            </a:pPr>
            <a:r>
              <a:rPr lang="en-US" sz="3200" b="1" dirty="0">
                <a:solidFill>
                  <a:prstClr val="black"/>
                </a:solidFill>
              </a:rPr>
              <a:t>For Further Information </a:t>
            </a:r>
          </a:p>
          <a:p>
            <a:pPr marL="109728" indent="0" algn="ctr">
              <a:buClr>
                <a:srgbClr val="85776D"/>
              </a:buClr>
              <a:buNone/>
            </a:pPr>
            <a:r>
              <a:rPr lang="en-US" sz="3200" dirty="0">
                <a:solidFill>
                  <a:prstClr val="black"/>
                </a:solidFill>
              </a:rPr>
              <a:t>Jennifer Gray, Esq. </a:t>
            </a:r>
          </a:p>
          <a:p>
            <a:pPr marL="109728" indent="0" algn="ctr">
              <a:buClr>
                <a:srgbClr val="85776D"/>
              </a:buClr>
              <a:buNone/>
            </a:pPr>
            <a:r>
              <a:rPr lang="en-US" sz="3200" dirty="0">
                <a:solidFill>
                  <a:prstClr val="black"/>
                </a:solidFill>
                <a:hlinkClick r:id="rId3"/>
              </a:rPr>
              <a:t>Jgray@kblaw.com</a:t>
            </a:r>
            <a:r>
              <a:rPr lang="en-US" sz="3200" dirty="0">
                <a:solidFill>
                  <a:prstClr val="black"/>
                </a:solidFill>
              </a:rPr>
              <a:t>
              </a:t>
            </a:r>
          </a:p>
          <a:p>
            <a:pPr marL="109728" indent="0" algn="ctr">
              <a:buClr>
                <a:srgbClr val="85776D"/>
              </a:buClr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76DA2-A7EF-46C5-A22C-1FA57F8A9546}"/>
              </a:ext>
            </a:extLst>
          </p:cNvPr>
          <p:cNvSpPr/>
          <p:nvPr/>
        </p:nvSpPr>
        <p:spPr>
          <a:xfrm>
            <a:off x="237893" y="245327"/>
            <a:ext cx="11716214" cy="6290509"/>
          </a:xfrm>
          <a:prstGeom prst="rect">
            <a:avLst/>
          </a:prstGeom>
          <a:noFill/>
          <a:ln w="635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5A427-FD6B-4F55-8857-C644FD58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The Rise of the Single-Family Home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42D7-BD9F-4364-90F5-3818DEAB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Following World War II, society shifted towards suburbanization.</a:t>
            </a:r>
          </a:p>
          <a:p>
            <a:r>
              <a:rPr lang="en-US" sz="2000" b="0" i="0" dirty="0">
                <a:effectLst/>
              </a:rPr>
              <a:t>The 1944 authorization of the Veterans Affairs home loan program – part of the GI Bill of Rights – guaranteed millions of loans for single-family homes and mobile homes. </a:t>
            </a:r>
          </a:p>
          <a:p>
            <a:r>
              <a:rPr lang="en-US" sz="2000" b="0" i="0" dirty="0">
                <a:effectLst/>
              </a:rPr>
              <a:t>The increase in housing construction following World War II led to the growth of suburban areas.</a:t>
            </a:r>
          </a:p>
          <a:p>
            <a:r>
              <a:rPr lang="en-US" sz="2000" dirty="0"/>
              <a:t>Single family zoning became the norm</a:t>
            </a:r>
          </a:p>
        </p:txBody>
      </p:sp>
      <p:pic>
        <p:nvPicPr>
          <p:cNvPr id="7" name="Picture 6" descr="A family walking in front of a house&#10;&#10;Description automatically generated with medium confidence">
            <a:extLst>
              <a:ext uri="{FF2B5EF4-FFF2-40B4-BE49-F238E27FC236}">
                <a16:creationId xmlns:a16="http://schemas.microsoft.com/office/drawing/2014/main" id="{EAAB7156-135E-4CFB-B34F-E0CC252F2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r="244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005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rketplace, several&#10;&#10;Description automatically generated">
            <a:extLst>
              <a:ext uri="{FF2B5EF4-FFF2-40B4-BE49-F238E27FC236}">
                <a16:creationId xmlns:a16="http://schemas.microsoft.com/office/drawing/2014/main" id="{359E31B5-C71B-44A8-B94E-82A2E9054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" b="13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C0DAF-38E5-4ADF-B328-AE9DEA2E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dirty="0"/>
              <a:t>The Future of Single-Family Zoning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B6707-7E69-4474-9D1E-4BCD8AFDB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en-US" sz="2400" dirty="0"/>
              <a:t>Historically, the idea of single-family homes has been </a:t>
            </a:r>
            <a:r>
              <a:rPr lang="en-US" sz="2400" b="0" i="0" dirty="0">
                <a:effectLst/>
              </a:rPr>
              <a:t>embraced by homeowners and local governments across the country to protect neighborhoods from dense development. </a:t>
            </a:r>
          </a:p>
          <a:p>
            <a:r>
              <a:rPr lang="en-US" sz="2400" dirty="0"/>
              <a:t>A </a:t>
            </a:r>
            <a:r>
              <a:rPr lang="en-US" sz="2400" b="0" i="0" dirty="0">
                <a:effectLst/>
              </a:rPr>
              <a:t>shift away from single-family zoning may be necessary</a:t>
            </a:r>
            <a:r>
              <a:rPr lang="en-US" sz="2400" dirty="0"/>
              <a:t> to help address </a:t>
            </a:r>
            <a:r>
              <a:rPr lang="en-US" sz="2400" b="0" i="0" dirty="0">
                <a:effectLst/>
              </a:rPr>
              <a:t>issues concerning housing affordability, demographic diversity and climate change</a:t>
            </a:r>
            <a:r>
              <a:rPr lang="en-US" sz="2200" b="0" i="0" dirty="0">
                <a:effectLst/>
                <a:latin typeface="nyt-imperial"/>
              </a:rPr>
              <a:t>. 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867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DD34-D38A-47B0-ABE9-20F11E41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ADU?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F6800E-B54A-421A-8EE2-8E0BC28F6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838" y="1825625"/>
            <a:ext cx="94423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0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6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E0596-94E4-9658-8499-E26A6FBF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44570"/>
            <a:ext cx="3344528" cy="1703830"/>
          </a:xfrm>
        </p:spPr>
        <p:txBody>
          <a:bodyPr anchor="ctr">
            <a:normAutofit/>
          </a:bodyPr>
          <a:lstStyle/>
          <a:p>
            <a:r>
              <a:rPr lang="en-US" sz="4800"/>
              <a:t>Examples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DE62DD-9D19-F916-49B4-6729723A1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4" r="2890" b="-2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82098C-2956-9087-145C-2AE1DE612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3" r="14358"/>
          <a:stretch/>
        </p:blipFill>
        <p:spPr>
          <a:xfrm>
            <a:off x="8085490" y="489857"/>
            <a:ext cx="3992210" cy="3592286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69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F8F79937-AD7A-E395-A579-F1A13B708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82" y="4544570"/>
            <a:ext cx="7147481" cy="1703830"/>
          </a:xfrm>
        </p:spPr>
        <p:txBody>
          <a:bodyPr anchor="ctr">
            <a:normAutofit/>
          </a:bodyPr>
          <a:lstStyle/>
          <a:p>
            <a:r>
              <a:rPr lang="en-US" sz="2200" dirty="0"/>
              <a:t>1. Detached structure </a:t>
            </a:r>
          </a:p>
          <a:p>
            <a:r>
              <a:rPr lang="en-US" sz="2200" dirty="0"/>
              <a:t>2. Attached to single family home</a:t>
            </a:r>
          </a:p>
          <a:p>
            <a:r>
              <a:rPr lang="en-US" sz="2200" dirty="0"/>
              <a:t>3. Above garage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C8094A-4E03-C0BA-5E51-2F73276B7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609600"/>
            <a:ext cx="3970628" cy="33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2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A3B6E-1F31-41B7-8C74-CFB5C6A8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Benefits of ADUs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A513-8FB3-4919-B7D2-DFB060A11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Supplemental income to homeowners</a:t>
            </a:r>
          </a:p>
          <a:p>
            <a:r>
              <a:rPr lang="en-US" dirty="0"/>
              <a:t>Affordable housing</a:t>
            </a:r>
          </a:p>
          <a:p>
            <a:r>
              <a:rPr lang="en-US" dirty="0"/>
              <a:t>Increases diversity of housing options</a:t>
            </a:r>
          </a:p>
          <a:p>
            <a:r>
              <a:rPr lang="en-US" dirty="0"/>
              <a:t>Enable seniors to age in place </a:t>
            </a:r>
          </a:p>
          <a:p>
            <a:r>
              <a:rPr lang="en-US" dirty="0"/>
              <a:t>Facilitate more efficient use of existing housing stock in established neighborhoods</a:t>
            </a:r>
          </a:p>
          <a:p>
            <a:r>
              <a:rPr lang="en-US" dirty="0"/>
              <a:t>Smaller ecological footprint than new house construction </a:t>
            </a:r>
          </a:p>
          <a:p>
            <a:r>
              <a:rPr lang="en-US" dirty="0"/>
              <a:t>Opportunities for young individuals or families</a:t>
            </a:r>
          </a:p>
        </p:txBody>
      </p:sp>
    </p:spTree>
    <p:extLst>
      <p:ext uri="{BB962C8B-B14F-4D97-AF65-F5344CB8AC3E}">
        <p14:creationId xmlns:p14="http://schemas.microsoft.com/office/powerpoint/2010/main" val="141852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E7CCE-B72A-4544-B42F-055EE364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Community Concerns </a:t>
            </a:r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5A55-4606-41F6-AA4A-787EB7B1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7" y="2330505"/>
            <a:ext cx="4794948" cy="4178717"/>
          </a:xfrm>
        </p:spPr>
        <p:txBody>
          <a:bodyPr anchor="ctr">
            <a:normAutofit/>
          </a:bodyPr>
          <a:lstStyle/>
          <a:p>
            <a:r>
              <a:rPr lang="en-US" sz="2300" b="0" i="0" dirty="0">
                <a:effectLst/>
              </a:rPr>
              <a:t>Changing character of neighborhoods</a:t>
            </a:r>
          </a:p>
          <a:p>
            <a:r>
              <a:rPr lang="en-US" sz="2300" dirty="0"/>
              <a:t>O</a:t>
            </a:r>
            <a:r>
              <a:rPr lang="en-US" sz="2300" b="0" i="0" dirty="0">
                <a:effectLst/>
              </a:rPr>
              <a:t>verburdening existing infrastructure</a:t>
            </a:r>
          </a:p>
          <a:p>
            <a:r>
              <a:rPr lang="en-US" sz="2300" dirty="0"/>
              <a:t>Lower property values </a:t>
            </a:r>
          </a:p>
          <a:p>
            <a:r>
              <a:rPr lang="en-US" sz="2300" dirty="0"/>
              <a:t>Overcrowding</a:t>
            </a:r>
          </a:p>
          <a:p>
            <a:r>
              <a:rPr lang="en-US" sz="2300" dirty="0"/>
              <a:t>Noise and garbage</a:t>
            </a:r>
          </a:p>
          <a:p>
            <a:r>
              <a:rPr lang="en-US" sz="2300" dirty="0"/>
              <a:t>Use of ADUs for short-term rentals</a:t>
            </a:r>
          </a:p>
          <a:p>
            <a:r>
              <a:rPr lang="en-US" sz="2300" dirty="0"/>
              <a:t>Proliferation of unmaintained rentals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360ED-D212-44FD-AD74-C7EC60620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4" r="1839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D22BFC-3E0C-4BFF-ABD5-2CF6C3139583}"/>
              </a:ext>
            </a:extLst>
          </p:cNvPr>
          <p:cNvSpPr txBox="1"/>
          <p:nvPr/>
        </p:nvSpPr>
        <p:spPr>
          <a:xfrm>
            <a:off x="6013107" y="6379572"/>
            <a:ext cx="464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by Steve Lewis of the Durango Herald </a:t>
            </a:r>
          </a:p>
        </p:txBody>
      </p:sp>
    </p:spTree>
    <p:extLst>
      <p:ext uri="{BB962C8B-B14F-4D97-AF65-F5344CB8AC3E}">
        <p14:creationId xmlns:p14="http://schemas.microsoft.com/office/powerpoint/2010/main" val="388925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08A62E-5888-4462-B3D5-F8078206F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7865"/>
            <a:ext cx="12192000" cy="2130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51500-1D83-4EAE-B5B2-E64B9A02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Planning for Accessory Dwelling Units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840481-7CCA-821D-D869-EE73CAA54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855869"/>
              </p:ext>
            </p:extLst>
          </p:nvPr>
        </p:nvGraphicFramePr>
        <p:xfrm>
          <a:off x="838200" y="365760"/>
          <a:ext cx="10515600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96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Georgia</vt:lpstr>
      <vt:lpstr>Nunito</vt:lpstr>
      <vt:lpstr>nyt-imperial</vt:lpstr>
      <vt:lpstr>Office Theme</vt:lpstr>
      <vt:lpstr> Accessory Dwelling Units:   Increasing Our Housing Stock One Unit at a Time</vt:lpstr>
      <vt:lpstr>Outline </vt:lpstr>
      <vt:lpstr>The Rise of the Single-Family Home</vt:lpstr>
      <vt:lpstr>The Future of Single-Family Zoning</vt:lpstr>
      <vt:lpstr>What is an ADU? </vt:lpstr>
      <vt:lpstr>Examples</vt:lpstr>
      <vt:lpstr>Benefits of ADUs </vt:lpstr>
      <vt:lpstr>Community Concerns </vt:lpstr>
      <vt:lpstr>Planning for Accessory Dwelling Units </vt:lpstr>
      <vt:lpstr>Considerations in Drafting Zoning Regulations </vt:lpstr>
      <vt:lpstr>More Considerations in Drafting Zoning Regulations</vt:lpstr>
      <vt:lpstr>State Initiatives to Promote Accessory Dwelling Units </vt:lpstr>
      <vt:lpstr>State-Wide Accessory Dwelling Laws</vt:lpstr>
      <vt:lpstr>State-Wide Accessory Dwelling Laws</vt:lpstr>
      <vt:lpstr>PowerPoint Presentation</vt:lpstr>
      <vt:lpstr>New York State ADU Legislation  Proposed in 2022</vt:lpstr>
      <vt:lpstr>Plus One ADU Program</vt:lpstr>
      <vt:lpstr>Proposed Legislation in the Senate and Assembly </vt:lpstr>
      <vt:lpstr>Accessory Dwelling Unit Incentive Act</vt:lpstr>
      <vt:lpstr>Affordable Housing Plans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Accessory Dwelling Units:   Increasing Our Housing Stock One Unit at a Time</dc:title>
  <dc:creator>Michael Borges</dc:creator>
  <cp:lastModifiedBy>mjborges63@gmail.com</cp:lastModifiedBy>
  <cp:revision>1</cp:revision>
  <dcterms:modified xsi:type="dcterms:W3CDTF">2023-09-14T19:53:19Z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dDocumentId">
    <vt:lpwstr>4857-5576-9661</vt:lpwstr>
  </property>
</Properties>
</file>