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9" r:id="rId3"/>
    <p:sldId id="257" r:id="rId4"/>
    <p:sldId id="261" r:id="rId5"/>
    <p:sldId id="260" r:id="rId6"/>
    <p:sldId id="262" r:id="rId7"/>
    <p:sldId id="266" r:id="rId8"/>
    <p:sldId id="267" r:id="rId9"/>
    <p:sldId id="277" r:id="rId10"/>
    <p:sldId id="279" r:id="rId11"/>
    <p:sldId id="285" r:id="rId12"/>
    <p:sldId id="273" r:id="rId13"/>
    <p:sldId id="284" r:id="rId14"/>
    <p:sldId id="283" r:id="rId15"/>
    <p:sldId id="276" r:id="rId16"/>
    <p:sldId id="280" r:id="rId17"/>
    <p:sldId id="286" r:id="rId18"/>
    <p:sldId id="281" r:id="rId19"/>
    <p:sldId id="282" r:id="rId20"/>
    <p:sldId id="263" r:id="rId2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725" autoAdjust="0"/>
  </p:normalViewPr>
  <p:slideViewPr>
    <p:cSldViewPr>
      <p:cViewPr varScale="1">
        <p:scale>
          <a:sx n="78" d="100"/>
          <a:sy n="78" d="100"/>
        </p:scale>
        <p:origin x="176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8F256D2-38F2-4D74-A652-E0952D8089BD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B7522E6-1550-4FDF-82E7-764AF323C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97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each:</a:t>
            </a:r>
          </a:p>
          <a:p>
            <a:pPr marL="171450" indent="-171450">
              <a:buFontTx/>
              <a:buChar char="-"/>
            </a:pPr>
            <a:r>
              <a:rPr lang="en-US" dirty="0"/>
              <a:t>Program</a:t>
            </a:r>
          </a:p>
          <a:p>
            <a:pPr marL="171450" indent="-171450">
              <a:buFontTx/>
              <a:buChar char="-"/>
            </a:pPr>
            <a:r>
              <a:rPr lang="en-US" dirty="0"/>
              <a:t>Example</a:t>
            </a:r>
          </a:p>
          <a:p>
            <a:pPr marL="171450" indent="-171450">
              <a:buFontTx/>
              <a:buChar char="-"/>
            </a:pPr>
            <a:r>
              <a:rPr lang="en-US" dirty="0"/>
              <a:t>Pitfalls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522E6-1550-4FDF-82E7-764AF323CB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955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2020 values, effective March 2021; </a:t>
            </a:r>
            <a:endParaRPr lang="en-US" baseline="0" dirty="0"/>
          </a:p>
          <a:p>
            <a:r>
              <a:rPr lang="en-US" baseline="0" dirty="0"/>
              <a:t>All locations above increased over 2019 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522E6-1550-4FDF-82E7-764AF323CB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70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522E6-1550-4FDF-82E7-764AF323CB0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356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522E6-1550-4FDF-82E7-764AF323CB0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691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522E6-1550-4FDF-82E7-764AF323CB0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398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522E6-1550-4FDF-82E7-764AF323CB0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55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522E6-1550-4FDF-82E7-764AF323CB0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64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7522E6-1550-4FDF-82E7-764AF323CB0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402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895600"/>
            <a:ext cx="6477000" cy="2590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659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09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91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045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C65D2C-C942-40EB-8FD8-65D1538BFF60}" type="datetimeFigureOut">
              <a:rPr lang="en-US" smtClean="0"/>
              <a:t>6/30/2022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6D545A-35B5-410F-AB7F-70261EBBB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76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709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>
                <a:lumMod val="100000"/>
              </a:srgbClr>
            </a:gs>
            <a:gs pos="74000">
              <a:schemeClr val="bg1">
                <a:lumMod val="100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3058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324600"/>
            <a:ext cx="327660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8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pic>
        <p:nvPicPr>
          <p:cNvPr id="2050" name="Picture 2" descr="E:\MM - General\Marketing\Logo\CMYK Logos\Color\JPG\Final Logo_Color-0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0647"/>
            <a:ext cx="1600200" cy="130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108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monica@mmdevelopmentadvisors.co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hyperlink" Target="http://www.mmdevelopmentadvisors.com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Financing Small </a:t>
            </a:r>
            <a:br>
              <a:rPr lang="en-US" sz="5400" dirty="0"/>
            </a:br>
            <a:r>
              <a:rPr lang="en-US" sz="5400" dirty="0"/>
              <a:t>Rental Projects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667000"/>
            <a:ext cx="7543800" cy="3124200"/>
          </a:xfrm>
        </p:spPr>
        <p:txBody>
          <a:bodyPr>
            <a:normAutofit fontScale="92500" lnSpcReduction="10000"/>
          </a:bodyPr>
          <a:lstStyle/>
          <a:p>
            <a:r>
              <a:rPr lang="en-US" sz="1900" dirty="0">
                <a:solidFill>
                  <a:schemeClr val="tx1"/>
                </a:solidFill>
              </a:rPr>
              <a:t>Presented by</a:t>
            </a:r>
          </a:p>
          <a:p>
            <a:endParaRPr lang="en-US" sz="11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MM Development Advisors, Inc.</a:t>
            </a:r>
          </a:p>
          <a:p>
            <a:r>
              <a:rPr lang="en-US" sz="2800" dirty="0">
                <a:solidFill>
                  <a:schemeClr val="tx1"/>
                </a:solidFill>
              </a:rPr>
              <a:t>Monica C. McCullough, Esq., MPA</a:t>
            </a:r>
          </a:p>
          <a:p>
            <a:endParaRPr lang="en-US" sz="1100" dirty="0">
              <a:solidFill>
                <a:schemeClr val="tx1"/>
              </a:solidFill>
            </a:endParaRPr>
          </a:p>
          <a:p>
            <a:r>
              <a:rPr lang="en-US" sz="1900" dirty="0">
                <a:solidFill>
                  <a:schemeClr val="tx1"/>
                </a:solidFill>
              </a:rPr>
              <a:t>for</a:t>
            </a:r>
          </a:p>
          <a:p>
            <a:endParaRPr lang="en-US" sz="1100" dirty="0">
              <a:solidFill>
                <a:schemeClr val="tx1"/>
              </a:solidFill>
            </a:endParaRPr>
          </a:p>
          <a:p>
            <a:r>
              <a:rPr lang="en-US" sz="2600" dirty="0">
                <a:solidFill>
                  <a:schemeClr val="tx1"/>
                </a:solidFill>
              </a:rPr>
              <a:t>Rural Housing Coalition</a:t>
            </a:r>
          </a:p>
          <a:p>
            <a:endParaRPr lang="en-US" sz="2600" dirty="0">
              <a:solidFill>
                <a:schemeClr val="tx1"/>
              </a:solidFill>
            </a:endParaRPr>
          </a:p>
          <a:p>
            <a:r>
              <a:rPr lang="en-US" sz="1700" dirty="0">
                <a:solidFill>
                  <a:schemeClr val="tx1"/>
                </a:solidFill>
              </a:rPr>
              <a:t>June 30, 2022</a:t>
            </a:r>
          </a:p>
          <a:p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466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3A8562-0356-41D7-A38C-818435447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Supportive Housing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382087-2654-41BE-AC5C-499367108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419600"/>
          </a:xfrm>
        </p:spPr>
        <p:txBody>
          <a:bodyPr>
            <a:normAutofit/>
          </a:bodyPr>
          <a:lstStyle/>
          <a:p>
            <a:r>
              <a:rPr lang="en-US" dirty="0"/>
              <a:t>Should identify other capital funding sources for leverage, if possible</a:t>
            </a:r>
          </a:p>
          <a:p>
            <a:r>
              <a:rPr lang="en-US" dirty="0"/>
              <a:t>Very limited developer/consultant fee – but very limited risk</a:t>
            </a:r>
          </a:p>
          <a:p>
            <a:r>
              <a:rPr lang="en-US" dirty="0"/>
              <a:t>Cost estimating at the time of application is critical as there is little to no wiggle room/cushion to absorb cost escalation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149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3A8562-0356-41D7-A38C-818435447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Supportive Housing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382087-2654-41BE-AC5C-499367108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41960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tree next to a building&#10;&#10;Description automatically generated with medium confidence">
            <a:extLst>
              <a:ext uri="{FF2B5EF4-FFF2-40B4-BE49-F238E27FC236}">
                <a16:creationId xmlns:a16="http://schemas.microsoft.com/office/drawing/2014/main" xmlns="" id="{4E99968D-FC65-488B-BFDA-E24C233C78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80" y="1762195"/>
            <a:ext cx="2727727" cy="3631918"/>
          </a:xfrm>
          <a:prstGeom prst="rect">
            <a:avLst/>
          </a:prstGeom>
        </p:spPr>
      </p:pic>
      <p:pic>
        <p:nvPicPr>
          <p:cNvPr id="7" name="Picture 6" descr="A picture containing building, outdoor, house, sky&#10;&#10;Description automatically generated">
            <a:extLst>
              <a:ext uri="{FF2B5EF4-FFF2-40B4-BE49-F238E27FC236}">
                <a16:creationId xmlns:a16="http://schemas.microsoft.com/office/drawing/2014/main" xmlns="" id="{F8EF0D97-F9F4-4352-8B45-B7F1DCD1F3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677" y="4105883"/>
            <a:ext cx="5596723" cy="2477479"/>
          </a:xfrm>
          <a:prstGeom prst="rect">
            <a:avLst/>
          </a:prstGeom>
        </p:spPr>
      </p:pic>
      <p:pic>
        <p:nvPicPr>
          <p:cNvPr id="9" name="Picture 8" descr="A picture containing road, outdoor, sky, tree&#10;&#10;Description automatically generated">
            <a:extLst>
              <a:ext uri="{FF2B5EF4-FFF2-40B4-BE49-F238E27FC236}">
                <a16:creationId xmlns:a16="http://schemas.microsoft.com/office/drawing/2014/main" xmlns="" id="{ED7143B9-A76B-432E-8663-D83F6C5660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560" y="1204968"/>
            <a:ext cx="3624470" cy="271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50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Community Development with LIHTC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9% Low Income Housing Tax Credits (LIHTCs) + Subsidy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A 9% tax credit project does not need to be 60 units.  There is no magic formula.</a:t>
            </a:r>
          </a:p>
          <a:p>
            <a:pPr marL="0" indent="0" algn="ctr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153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Community Development with LIHTC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2DF73344-095A-4151-8047-37A89F7B456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16584" r="25859" b="-3"/>
          <a:stretch/>
        </p:blipFill>
        <p:spPr>
          <a:xfrm>
            <a:off x="609600" y="1427366"/>
            <a:ext cx="3572190" cy="4003268"/>
          </a:xfrm>
          <a:prstGeom prst="rect">
            <a:avLst/>
          </a:prstGeom>
          <a:noFill/>
        </p:spPr>
      </p:pic>
      <p:pic>
        <p:nvPicPr>
          <p:cNvPr id="10" name="Content Placeholder 9" descr="A picture containing grass, outdoor, house, building&#10;&#10;Description automatically generated">
            <a:extLst>
              <a:ext uri="{FF2B5EF4-FFF2-40B4-BE49-F238E27FC236}">
                <a16:creationId xmlns:a16="http://schemas.microsoft.com/office/drawing/2014/main" xmlns="" id="{00705D8C-4563-4F5C-8057-430CBB6421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634" y="2286000"/>
            <a:ext cx="4259166" cy="4081431"/>
          </a:xfrm>
        </p:spPr>
      </p:pic>
    </p:spTree>
    <p:extLst>
      <p:ext uri="{BB962C8B-B14F-4D97-AF65-F5344CB8AC3E}">
        <p14:creationId xmlns:p14="http://schemas.microsoft.com/office/powerpoint/2010/main" val="52493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Community Development with LIHTC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CA4241D-DD0D-4FB0-AE43-95FB7CAB34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0" y="3294866"/>
            <a:ext cx="3800599" cy="284760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566DF8F-052E-42B6-A471-96D32E381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667716"/>
            <a:ext cx="4343400" cy="325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88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AB0678-70AE-4D8F-9B34-D38887154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Community Development with LIHTC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84B135-FCDE-477C-AF2A-8E3140289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78" y="1417638"/>
            <a:ext cx="8305800" cy="4953000"/>
          </a:xfrm>
        </p:spPr>
        <p:txBody>
          <a:bodyPr>
            <a:normAutofit/>
          </a:bodyPr>
          <a:lstStyle/>
          <a:p>
            <a:r>
              <a:rPr lang="en-US" dirty="0"/>
              <a:t>9% LIHC – highly competitive</a:t>
            </a:r>
          </a:p>
          <a:p>
            <a:r>
              <a:rPr lang="en-US" dirty="0"/>
              <a:t>Most recently, 2x year RFP</a:t>
            </a:r>
          </a:p>
          <a:p>
            <a:r>
              <a:rPr lang="en-US" dirty="0"/>
              <a:t>Must meet a state housing goal to apply – can be challenging for small, community development projects</a:t>
            </a:r>
          </a:p>
          <a:p>
            <a:r>
              <a:rPr lang="en-US" dirty="0"/>
              <a:t>New construction or rehab</a:t>
            </a:r>
          </a:p>
          <a:p>
            <a:r>
              <a:rPr lang="en-US" dirty="0"/>
              <a:t>Pairs easily with historic rehab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846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AB0678-70AE-4D8F-9B34-D38887154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Community Development with LIHTC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84B135-FCDE-477C-AF2A-8E3140289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78" y="1417638"/>
            <a:ext cx="8305800" cy="4953000"/>
          </a:xfrm>
        </p:spPr>
        <p:txBody>
          <a:bodyPr>
            <a:normAutofit fontScale="92500"/>
          </a:bodyPr>
          <a:lstStyle/>
          <a:p>
            <a:r>
              <a:rPr lang="en-US" dirty="0"/>
              <a:t>Technically difficult – experience matters and need for partner/consultant</a:t>
            </a:r>
          </a:p>
          <a:p>
            <a:r>
              <a:rPr lang="en-US" dirty="0"/>
              <a:t>Operational efficiency – size matters</a:t>
            </a:r>
          </a:p>
          <a:p>
            <a:r>
              <a:rPr lang="en-US" dirty="0"/>
              <a:t>Site control and Land Use/Zoning</a:t>
            </a:r>
          </a:p>
          <a:p>
            <a:r>
              <a:rPr lang="en-US" dirty="0"/>
              <a:t>Operating pressure – low rents/high costs</a:t>
            </a:r>
          </a:p>
          <a:p>
            <a:r>
              <a:rPr lang="en-US" dirty="0"/>
              <a:t>Small projects in small communities have limited investor pool</a:t>
            </a:r>
          </a:p>
          <a:p>
            <a:r>
              <a:rPr lang="en-US" dirty="0"/>
              <a:t>Residual value issue – upside down debt </a:t>
            </a:r>
          </a:p>
          <a:p>
            <a:pPr marL="0" indent="0">
              <a:buNone/>
            </a:pPr>
            <a:r>
              <a:rPr lang="en-US" dirty="0"/>
              <a:t>         in year 30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837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AB0678-70AE-4D8F-9B34-D38887154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Community Development with LIHTC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84B135-FCDE-477C-AF2A-8E3140289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78" y="1417638"/>
            <a:ext cx="8305800" cy="4953000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picture containing building, outdoor, night, government building&#10;&#10;Description automatically generated">
            <a:extLst>
              <a:ext uri="{FF2B5EF4-FFF2-40B4-BE49-F238E27FC236}">
                <a16:creationId xmlns:a16="http://schemas.microsoft.com/office/drawing/2014/main" xmlns="" id="{1DD0C2DE-97AD-4DED-A137-1F4CD60CBF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17638"/>
            <a:ext cx="7003914" cy="504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01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AB0678-70AE-4D8F-9B34-D38887154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Subsidy Only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84B135-FCDE-477C-AF2A-8E3140289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78" y="1417638"/>
            <a:ext cx="8305800" cy="4953000"/>
          </a:xfrm>
        </p:spPr>
        <p:txBody>
          <a:bodyPr>
            <a:normAutofit/>
          </a:bodyPr>
          <a:lstStyle/>
          <a:p>
            <a:r>
              <a:rPr lang="en-US" dirty="0"/>
              <a:t>HOME, HDF, HTF, CIF (mixed use), etc.</a:t>
            </a:r>
          </a:p>
          <a:p>
            <a:r>
              <a:rPr lang="en-US" dirty="0"/>
              <a:t>Programs and term sheets vary by and change year to year</a:t>
            </a:r>
          </a:p>
          <a:p>
            <a:r>
              <a:rPr lang="en-US" dirty="0"/>
              <a:t>ESD Sources</a:t>
            </a:r>
          </a:p>
          <a:p>
            <a:r>
              <a:rPr lang="en-US" dirty="0"/>
              <a:t>SRDI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picture containing outdoor, tree, building, road&#10;&#10;Description automatically generated">
            <a:extLst>
              <a:ext uri="{FF2B5EF4-FFF2-40B4-BE49-F238E27FC236}">
                <a16:creationId xmlns:a16="http://schemas.microsoft.com/office/drawing/2014/main" xmlns="" id="{96F29ABC-B55E-4488-8750-4BB572CFCF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526" y="3207115"/>
            <a:ext cx="4826352" cy="316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77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AB0678-70AE-4D8F-9B34-D38887154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Subsidy Only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84B135-FCDE-477C-AF2A-8E3140289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887" y="1219200"/>
            <a:ext cx="8305800" cy="49530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Beware of perm only funding sources – this will drive need for construction loan</a:t>
            </a:r>
          </a:p>
          <a:p>
            <a:r>
              <a:rPr lang="en-US" dirty="0"/>
              <a:t>HCR is generally not set up to be an efficient construction lender</a:t>
            </a:r>
          </a:p>
          <a:p>
            <a:r>
              <a:rPr lang="en-US" dirty="0"/>
              <a:t>Limitations on eligible expenses – fee, working capital, reserves, acquisition, some soft costs</a:t>
            </a:r>
          </a:p>
          <a:p>
            <a:r>
              <a:rPr lang="en-US" dirty="0"/>
              <a:t>Limited fee revenue/high risk – little to no cushion to absorb cost fluctuation</a:t>
            </a:r>
          </a:p>
          <a:p>
            <a:r>
              <a:rPr lang="en-US" dirty="0"/>
              <a:t>Rarely – never?! – can a project be completed with just one subsidy source</a:t>
            </a:r>
          </a:p>
          <a:p>
            <a:r>
              <a:rPr lang="en-US" dirty="0"/>
              <a:t>Highest likelihood of permanent sponsor     </a:t>
            </a:r>
          </a:p>
          <a:p>
            <a:pPr marL="0" indent="0">
              <a:buNone/>
            </a:pPr>
            <a:r>
              <a:rPr lang="en-US" dirty="0"/>
              <a:t>        financial loss/contribution/“loan”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46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8077200" cy="4419600"/>
          </a:xfrm>
        </p:spPr>
        <p:txBody>
          <a:bodyPr/>
          <a:lstStyle/>
          <a:p>
            <a:pPr marL="0" indent="0">
              <a:buNone/>
            </a:pPr>
            <a:endParaRPr lang="en-US" sz="1000" u="sng" dirty="0"/>
          </a:p>
          <a:p>
            <a:pPr marL="571500" indent="-571500">
              <a:buFont typeface="Arial" panose="020B0604020202020204" pitchFamily="34" charset="0"/>
              <a:buAutoNum type="romanUcPeriod"/>
            </a:pPr>
            <a:r>
              <a:rPr lang="en-US" u="sng" dirty="0"/>
              <a:t>Supportive Housing</a:t>
            </a:r>
          </a:p>
          <a:p>
            <a:pPr marL="571500" indent="-571500">
              <a:buFont typeface="Arial" panose="020B0604020202020204" pitchFamily="34" charset="0"/>
              <a:buAutoNum type="romanUcPeriod"/>
            </a:pPr>
            <a:endParaRPr lang="en-US" u="sng" dirty="0"/>
          </a:p>
          <a:p>
            <a:pPr marL="571500" indent="-571500">
              <a:buAutoNum type="romanUcPeriod"/>
            </a:pPr>
            <a:r>
              <a:rPr lang="en-US" u="sng" dirty="0"/>
              <a:t>Community Development</a:t>
            </a:r>
          </a:p>
          <a:p>
            <a:pPr marL="571500" indent="-571500">
              <a:buAutoNum type="romanUcPeriod"/>
            </a:pPr>
            <a:endParaRPr lang="en-US" u="sng" dirty="0"/>
          </a:p>
          <a:p>
            <a:pPr marL="571500" indent="-571500">
              <a:buAutoNum type="romanUcPeriod"/>
            </a:pPr>
            <a:r>
              <a:rPr lang="en-US" u="sng" dirty="0"/>
              <a:t>Subsidy Only</a:t>
            </a:r>
          </a:p>
        </p:txBody>
      </p:sp>
    </p:spTree>
    <p:extLst>
      <p:ext uri="{BB962C8B-B14F-4D97-AF65-F5344CB8AC3E}">
        <p14:creationId xmlns:p14="http://schemas.microsoft.com/office/powerpoint/2010/main" val="657503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Contact Info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u="sng" dirty="0">
                <a:hlinkClick r:id="rId3"/>
              </a:rPr>
              <a:t>monica@mmdevelopmentadvisors.com</a:t>
            </a:r>
            <a:endParaRPr lang="en-US" u="sng" dirty="0"/>
          </a:p>
          <a:p>
            <a:pPr marL="0" indent="0" algn="ctr">
              <a:buNone/>
            </a:pPr>
            <a:r>
              <a:rPr lang="en-US" dirty="0"/>
              <a:t>315.559.3181</a:t>
            </a:r>
          </a:p>
          <a:p>
            <a:pPr marL="0" indent="0" algn="ctr">
              <a:buNone/>
            </a:pPr>
            <a:r>
              <a:rPr lang="en-US" sz="2800" dirty="0">
                <a:hlinkClick r:id="rId4"/>
              </a:rPr>
              <a:t>www.mmdevelopmentadvisors.com</a:t>
            </a: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(Resources Tab &amp; Project Examples)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21F3C0-B6CF-4BA2-B51C-50E89C4F2F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7778" r="5556" b="33333"/>
          <a:stretch/>
        </p:blipFill>
        <p:spPr>
          <a:xfrm>
            <a:off x="4953000" y="3786093"/>
            <a:ext cx="3553178" cy="295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62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“Small”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305800" cy="4953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Supportive Housing – up to 20 units</a:t>
            </a:r>
          </a:p>
          <a:p>
            <a:pPr marL="0" indent="0" algn="ctr">
              <a:buNone/>
            </a:pPr>
            <a:r>
              <a:rPr lang="en-US" dirty="0"/>
              <a:t>LIHTC – approximately 20-30 units</a:t>
            </a:r>
          </a:p>
          <a:p>
            <a:pPr marL="0" indent="0" algn="ctr">
              <a:buNone/>
            </a:pPr>
            <a:r>
              <a:rPr lang="en-US" dirty="0"/>
              <a:t>Subsidy Only – term sheet dependent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2200" y="3276600"/>
            <a:ext cx="43434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97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Affordable Housing?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sz="1100" dirty="0"/>
          </a:p>
          <a:p>
            <a:pPr marL="0" indent="0" algn="ctr">
              <a:buNone/>
            </a:pPr>
            <a:r>
              <a:rPr lang="en-US" dirty="0"/>
              <a:t>Housing that is subject to a </a:t>
            </a:r>
          </a:p>
          <a:p>
            <a:pPr marL="0" indent="0" algn="ctr">
              <a:buNone/>
            </a:pPr>
            <a:r>
              <a:rPr lang="en-US" b="1" dirty="0"/>
              <a:t>regulatory agreement</a:t>
            </a:r>
            <a:r>
              <a:rPr lang="en-US" dirty="0"/>
              <a:t> </a:t>
            </a:r>
          </a:p>
          <a:p>
            <a:pPr marL="0" indent="0" algn="ctr">
              <a:buNone/>
            </a:pPr>
            <a:r>
              <a:rPr lang="en-US" dirty="0"/>
              <a:t>with imposes an </a:t>
            </a:r>
          </a:p>
          <a:p>
            <a:pPr marL="0" indent="0" algn="ctr">
              <a:buNone/>
            </a:pPr>
            <a:r>
              <a:rPr lang="en-US" b="1" dirty="0"/>
              <a:t>income restriction</a:t>
            </a:r>
            <a:r>
              <a:rPr lang="en-US" dirty="0"/>
              <a:t> </a:t>
            </a:r>
          </a:p>
          <a:p>
            <a:pPr marL="0" indent="0" algn="ctr">
              <a:buNone/>
            </a:pPr>
            <a:r>
              <a:rPr lang="en-US" dirty="0"/>
              <a:t>on the market of tenants</a:t>
            </a:r>
          </a:p>
        </p:txBody>
      </p:sp>
    </p:spTree>
    <p:extLst>
      <p:ext uri="{BB962C8B-B14F-4D97-AF65-F5344CB8AC3E}">
        <p14:creationId xmlns:p14="http://schemas.microsoft.com/office/powerpoint/2010/main" val="3272834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Income Restrictions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Measured as compared to </a:t>
            </a:r>
          </a:p>
          <a:p>
            <a:pPr marL="0" indent="0" algn="ctr">
              <a:buNone/>
            </a:pPr>
            <a:r>
              <a:rPr lang="en-US" dirty="0"/>
              <a:t>“Area Median Income” (AMI)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Common limits:        30% of AMI 	</a:t>
            </a:r>
          </a:p>
          <a:p>
            <a:pPr marL="0" indent="0" algn="ctr">
              <a:buNone/>
            </a:pPr>
            <a:r>
              <a:rPr lang="en-US" dirty="0"/>
              <a:t>				50% of AMI</a:t>
            </a:r>
          </a:p>
          <a:p>
            <a:pPr marL="0" indent="0" algn="ctr">
              <a:buNone/>
            </a:pPr>
            <a:r>
              <a:rPr lang="en-US" dirty="0"/>
              <a:t>				      60% of AMI					</a:t>
            </a:r>
          </a:p>
        </p:txBody>
      </p:sp>
    </p:spTree>
    <p:extLst>
      <p:ext uri="{BB962C8B-B14F-4D97-AF65-F5344CB8AC3E}">
        <p14:creationId xmlns:p14="http://schemas.microsoft.com/office/powerpoint/2010/main" val="3867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Area Median Incomes (2020)</a:t>
            </a:r>
            <a:br>
              <a:rPr lang="en-US" dirty="0"/>
            </a:br>
            <a:r>
              <a:rPr lang="en-US" sz="2700" dirty="0"/>
              <a:t>1 Person Household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8862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				   </a:t>
            </a:r>
            <a:r>
              <a:rPr lang="en-US" sz="2800" u="sng" dirty="0"/>
              <a:t>AMI</a:t>
            </a:r>
            <a:r>
              <a:rPr lang="en-US" sz="2800" dirty="0"/>
              <a:t>			</a:t>
            </a:r>
            <a:r>
              <a:rPr lang="en-US" sz="2800" u="sng" dirty="0"/>
              <a:t>50% AMI</a:t>
            </a:r>
          </a:p>
          <a:p>
            <a:pPr marL="0" indent="0">
              <a:buNone/>
            </a:pPr>
            <a:r>
              <a:rPr lang="en-US" dirty="0"/>
              <a:t>Buffalo MSA		$54,400		$27,200</a:t>
            </a:r>
          </a:p>
          <a:p>
            <a:pPr marL="0" indent="0">
              <a:buNone/>
            </a:pPr>
            <a:r>
              <a:rPr lang="en-US" dirty="0"/>
              <a:t>Rochester MSA		$53,500		$26,750</a:t>
            </a:r>
          </a:p>
          <a:p>
            <a:pPr marL="0" indent="0">
              <a:buNone/>
            </a:pPr>
            <a:r>
              <a:rPr lang="en-US" dirty="0"/>
              <a:t>Albany MSA 		$67,900		$33,950</a:t>
            </a:r>
          </a:p>
          <a:p>
            <a:pPr marL="0" indent="0">
              <a:buNone/>
            </a:pPr>
            <a:r>
              <a:rPr lang="en-US" dirty="0"/>
              <a:t>Allegany Co.		$47,100		$23,550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dirty="0"/>
              <a:t>New York City		$79,600		$39,800</a:t>
            </a:r>
          </a:p>
          <a:p>
            <a:pPr marL="0" indent="0">
              <a:buNone/>
            </a:pPr>
            <a:r>
              <a:rPr lang="en-US" dirty="0"/>
              <a:t>San Francisco		$121,800 		$60,900</a:t>
            </a:r>
          </a:p>
        </p:txBody>
      </p:sp>
    </p:spTree>
    <p:extLst>
      <p:ext uri="{BB962C8B-B14F-4D97-AF65-F5344CB8AC3E}">
        <p14:creationId xmlns:p14="http://schemas.microsoft.com/office/powerpoint/2010/main" val="998159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Affordable Rents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Affordable monthly housing cost limit for one person household in Rochester at 50% AMI: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800" dirty="0"/>
              <a:t>$53,500/2 = $26,750 x 30% = $8,025/12 = $669</a:t>
            </a:r>
          </a:p>
          <a:p>
            <a:pPr marL="0" indent="0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i="1" dirty="0">
                <a:solidFill>
                  <a:srgbClr val="FF0000"/>
                </a:solidFill>
              </a:rPr>
              <a:t>The market always sets the absolute maximum rent/income limit. </a:t>
            </a:r>
          </a:p>
        </p:txBody>
      </p:sp>
    </p:spTree>
    <p:extLst>
      <p:ext uri="{BB962C8B-B14F-4D97-AF65-F5344CB8AC3E}">
        <p14:creationId xmlns:p14="http://schemas.microsoft.com/office/powerpoint/2010/main" val="3645667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Supportive Housing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HHAP Capital + ESSHI Operating Subsidy</a:t>
            </a:r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12258A8-BF5D-4A7A-9933-8637BCDA9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2362200"/>
            <a:ext cx="4038600" cy="380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60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3A8562-0356-41D7-A38C-818435447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Supportive Housing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382087-2654-41BE-AC5C-499367108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4196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Must create new units of supportive housing</a:t>
            </a:r>
          </a:p>
          <a:p>
            <a:r>
              <a:rPr lang="en-US" dirty="0"/>
              <a:t>NFP must be the applicant</a:t>
            </a:r>
          </a:p>
          <a:p>
            <a:r>
              <a:rPr lang="en-US" dirty="0"/>
              <a:t>Must serve homeless population (State definition),  rent charged can be no more than 30% of HH income, must provide supportive services</a:t>
            </a:r>
          </a:p>
          <a:p>
            <a:r>
              <a:rPr lang="en-US" dirty="0"/>
              <a:t>25-year regulatory period – after this, loan is forgiven</a:t>
            </a:r>
          </a:p>
          <a:p>
            <a:r>
              <a:rPr lang="en-US" dirty="0"/>
              <a:t>ESSHI operating subsidy adds special need population requirement (SMI, SUD, etc.)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913215"/>
      </p:ext>
    </p:extLst>
  </p:cSld>
  <p:clrMapOvr>
    <a:masterClrMapping/>
  </p:clrMapOvr>
</p:sld>
</file>

<file path=ppt/theme/theme1.xml><?xml version="1.0" encoding="utf-8"?>
<a:theme xmlns:a="http://schemas.openxmlformats.org/drawingml/2006/main" name="MM Developm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Georgia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MM Development</Template>
  <TotalTime>2965</TotalTime>
  <Words>556</Words>
  <Application>Microsoft Office PowerPoint</Application>
  <PresentationFormat>On-screen Show (4:3)</PresentationFormat>
  <Paragraphs>135</Paragraphs>
  <Slides>20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Century Gothic</vt:lpstr>
      <vt:lpstr>Georgia</vt:lpstr>
      <vt:lpstr>MM Development</vt:lpstr>
      <vt:lpstr>Financing Small  Rental Projects</vt:lpstr>
      <vt:lpstr>Topics</vt:lpstr>
      <vt:lpstr>Defining “Small”</vt:lpstr>
      <vt:lpstr>What is Affordable Housing?</vt:lpstr>
      <vt:lpstr>Income Restrictions</vt:lpstr>
      <vt:lpstr>Area Median Incomes (2020) 1 Person Household</vt:lpstr>
      <vt:lpstr>Affordable Rents</vt:lpstr>
      <vt:lpstr>Supportive Housing</vt:lpstr>
      <vt:lpstr>Supportive Housing</vt:lpstr>
      <vt:lpstr>Supportive Housing</vt:lpstr>
      <vt:lpstr>Supportive Housing</vt:lpstr>
      <vt:lpstr>Community Development with LIHTC</vt:lpstr>
      <vt:lpstr>Community Development with LIHTC</vt:lpstr>
      <vt:lpstr>Community Development with LIHTC</vt:lpstr>
      <vt:lpstr>Community Development with LIHTC</vt:lpstr>
      <vt:lpstr>Community Development with LIHTC</vt:lpstr>
      <vt:lpstr>Community Development with LIHTC</vt:lpstr>
      <vt:lpstr>Subsidy Only</vt:lpstr>
      <vt:lpstr>Subsidy Only</vt:lpstr>
      <vt:lpstr>Contact Info</vt:lpstr>
    </vt:vector>
  </TitlesOfParts>
  <Company>PathStone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Affordable Housing 101</dc:title>
  <dc:creator>Monica</dc:creator>
  <cp:lastModifiedBy>mborges</cp:lastModifiedBy>
  <cp:revision>55</cp:revision>
  <cp:lastPrinted>2022-04-19T16:43:54Z</cp:lastPrinted>
  <dcterms:created xsi:type="dcterms:W3CDTF">2016-03-31T12:29:48Z</dcterms:created>
  <dcterms:modified xsi:type="dcterms:W3CDTF">2022-06-30T18:55:51Z</dcterms:modified>
</cp:coreProperties>
</file>